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85" r:id="rId5"/>
    <p:sldId id="286" r:id="rId6"/>
    <p:sldId id="287" r:id="rId7"/>
    <p:sldId id="288" r:id="rId8"/>
    <p:sldId id="289" r:id="rId9"/>
    <p:sldId id="290" r:id="rId10"/>
    <p:sldId id="298" r:id="rId11"/>
    <p:sldId id="299" r:id="rId12"/>
    <p:sldId id="275" r:id="rId13"/>
    <p:sldId id="267" r:id="rId14"/>
    <p:sldId id="291" r:id="rId15"/>
    <p:sldId id="292" r:id="rId16"/>
    <p:sldId id="293" r:id="rId17"/>
    <p:sldId id="294" r:id="rId18"/>
    <p:sldId id="295" r:id="rId19"/>
    <p:sldId id="296" r:id="rId20"/>
    <p:sldId id="297" r:id="rId21"/>
    <p:sldId id="302" r:id="rId22"/>
    <p:sldId id="307" r:id="rId23"/>
    <p:sldId id="300" r:id="rId24"/>
    <p:sldId id="301" r:id="rId25"/>
    <p:sldId id="260"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75" d="100"/>
          <a:sy n="75" d="100"/>
        </p:scale>
        <p:origin x="3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7823-7BFC-2A91-39D8-A24CFDD69C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6B95C0-0350-86E3-6D3D-1EAE60D5D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1B309F-6396-D4D5-3315-460CE5FF7898}"/>
              </a:ext>
            </a:extLst>
          </p:cNvPr>
          <p:cNvSpPr>
            <a:spLocks noGrp="1"/>
          </p:cNvSpPr>
          <p:nvPr>
            <p:ph type="dt" sz="half" idx="10"/>
          </p:nvPr>
        </p:nvSpPr>
        <p:spPr/>
        <p:txBody>
          <a:bodyPr/>
          <a:lstStyle/>
          <a:p>
            <a:fld id="{2B5CA460-0AB0-4B80-9DC0-75AD9F01346E}" type="datetimeFigureOut">
              <a:rPr lang="en-US" smtClean="0"/>
              <a:t>2/11/2023</a:t>
            </a:fld>
            <a:endParaRPr lang="en-US" dirty="0"/>
          </a:p>
        </p:txBody>
      </p:sp>
      <p:sp>
        <p:nvSpPr>
          <p:cNvPr id="5" name="Footer Placeholder 4">
            <a:extLst>
              <a:ext uri="{FF2B5EF4-FFF2-40B4-BE49-F238E27FC236}">
                <a16:creationId xmlns:a16="http://schemas.microsoft.com/office/drawing/2014/main" id="{79AB5542-CB30-86CE-F015-5BF08D8F35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DA1399-CEBB-A122-088E-CD95231F296D}"/>
              </a:ext>
            </a:extLst>
          </p:cNvPr>
          <p:cNvSpPr>
            <a:spLocks noGrp="1"/>
          </p:cNvSpPr>
          <p:nvPr>
            <p:ph type="sldNum" sz="quarter" idx="12"/>
          </p:nvPr>
        </p:nvSpPr>
        <p:spPr/>
        <p:txBody>
          <a:bodyPr/>
          <a:lstStyle/>
          <a:p>
            <a:fld id="{31C6311A-A7BB-4B03-9898-EFE2135D380F}" type="slidenum">
              <a:rPr lang="en-US" smtClean="0"/>
              <a:t>‹#›</a:t>
            </a:fld>
            <a:endParaRPr lang="en-US" dirty="0"/>
          </a:p>
        </p:txBody>
      </p:sp>
    </p:spTree>
    <p:extLst>
      <p:ext uri="{BB962C8B-B14F-4D97-AF65-F5344CB8AC3E}">
        <p14:creationId xmlns:p14="http://schemas.microsoft.com/office/powerpoint/2010/main" val="212349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0186-32D3-FA37-E841-A36B185E64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A5D109-06CB-6F70-ACBA-B88CD1889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D1771-D4F2-CADF-50AE-CEE16C835AAA}"/>
              </a:ext>
            </a:extLst>
          </p:cNvPr>
          <p:cNvSpPr>
            <a:spLocks noGrp="1"/>
          </p:cNvSpPr>
          <p:nvPr>
            <p:ph type="dt" sz="half" idx="10"/>
          </p:nvPr>
        </p:nvSpPr>
        <p:spPr/>
        <p:txBody>
          <a:bodyPr/>
          <a:lstStyle/>
          <a:p>
            <a:fld id="{2B5CA460-0AB0-4B80-9DC0-75AD9F01346E}" type="datetimeFigureOut">
              <a:rPr lang="en-US" smtClean="0"/>
              <a:t>2/11/2023</a:t>
            </a:fld>
            <a:endParaRPr lang="en-US" dirty="0"/>
          </a:p>
        </p:txBody>
      </p:sp>
      <p:sp>
        <p:nvSpPr>
          <p:cNvPr id="5" name="Footer Placeholder 4">
            <a:extLst>
              <a:ext uri="{FF2B5EF4-FFF2-40B4-BE49-F238E27FC236}">
                <a16:creationId xmlns:a16="http://schemas.microsoft.com/office/drawing/2014/main" id="{6C27AC1E-5B68-C0B5-B228-838564A1DA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494571-6ECD-2951-1F23-68C140F071EF}"/>
              </a:ext>
            </a:extLst>
          </p:cNvPr>
          <p:cNvSpPr>
            <a:spLocks noGrp="1"/>
          </p:cNvSpPr>
          <p:nvPr>
            <p:ph type="sldNum" sz="quarter" idx="12"/>
          </p:nvPr>
        </p:nvSpPr>
        <p:spPr/>
        <p:txBody>
          <a:bodyPr/>
          <a:lstStyle/>
          <a:p>
            <a:fld id="{31C6311A-A7BB-4B03-9898-EFE2135D380F}" type="slidenum">
              <a:rPr lang="en-US" smtClean="0"/>
              <a:t>‹#›</a:t>
            </a:fld>
            <a:endParaRPr lang="en-US" dirty="0"/>
          </a:p>
        </p:txBody>
      </p:sp>
    </p:spTree>
    <p:extLst>
      <p:ext uri="{BB962C8B-B14F-4D97-AF65-F5344CB8AC3E}">
        <p14:creationId xmlns:p14="http://schemas.microsoft.com/office/powerpoint/2010/main" val="325567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FCD1A-B0AC-3B14-2FC7-9B43D0FEF6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A03B02-6E00-171A-F95A-CA8BE41DB0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137EB-CBDF-0FEC-033A-A0B2E674B50A}"/>
              </a:ext>
            </a:extLst>
          </p:cNvPr>
          <p:cNvSpPr>
            <a:spLocks noGrp="1"/>
          </p:cNvSpPr>
          <p:nvPr>
            <p:ph type="dt" sz="half" idx="10"/>
          </p:nvPr>
        </p:nvSpPr>
        <p:spPr/>
        <p:txBody>
          <a:bodyPr/>
          <a:lstStyle/>
          <a:p>
            <a:fld id="{2B5CA460-0AB0-4B80-9DC0-75AD9F01346E}" type="datetimeFigureOut">
              <a:rPr lang="en-US" smtClean="0"/>
              <a:t>2/11/2023</a:t>
            </a:fld>
            <a:endParaRPr lang="en-US" dirty="0"/>
          </a:p>
        </p:txBody>
      </p:sp>
      <p:sp>
        <p:nvSpPr>
          <p:cNvPr id="5" name="Footer Placeholder 4">
            <a:extLst>
              <a:ext uri="{FF2B5EF4-FFF2-40B4-BE49-F238E27FC236}">
                <a16:creationId xmlns:a16="http://schemas.microsoft.com/office/drawing/2014/main" id="{E8F1135C-A05B-BBB4-D97A-4680758C0C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271506-9413-9068-47E5-CB26857CD0C5}"/>
              </a:ext>
            </a:extLst>
          </p:cNvPr>
          <p:cNvSpPr>
            <a:spLocks noGrp="1"/>
          </p:cNvSpPr>
          <p:nvPr>
            <p:ph type="sldNum" sz="quarter" idx="12"/>
          </p:nvPr>
        </p:nvSpPr>
        <p:spPr/>
        <p:txBody>
          <a:bodyPr/>
          <a:lstStyle/>
          <a:p>
            <a:fld id="{31C6311A-A7BB-4B03-9898-EFE2135D380F}" type="slidenum">
              <a:rPr lang="en-US" smtClean="0"/>
              <a:t>‹#›</a:t>
            </a:fld>
            <a:endParaRPr lang="en-US" dirty="0"/>
          </a:p>
        </p:txBody>
      </p:sp>
    </p:spTree>
    <p:extLst>
      <p:ext uri="{BB962C8B-B14F-4D97-AF65-F5344CB8AC3E}">
        <p14:creationId xmlns:p14="http://schemas.microsoft.com/office/powerpoint/2010/main" val="328632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1585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u="sng">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600" b="0" i="0">
                <a:solidFill>
                  <a:schemeClr val="bg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8814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u="sng">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563743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u="sng">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47865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sz="1800" dirty="0"/>
          </a:p>
        </p:txBody>
      </p:sp>
      <p:sp>
        <p:nvSpPr>
          <p:cNvPr id="17" name="bk object 17"/>
          <p:cNvSpPr/>
          <p:nvPr/>
        </p:nvSpPr>
        <p:spPr>
          <a:xfrm>
            <a:off x="1940559" y="1519427"/>
            <a:ext cx="8310879" cy="3819144"/>
          </a:xfrm>
          <a:prstGeom prst="rect">
            <a:avLst/>
          </a:prstGeom>
          <a:blipFill>
            <a:blip r:embed="rId3" cstate="print"/>
            <a:stretch>
              <a:fillRect/>
            </a:stretch>
          </a:blipFill>
        </p:spPr>
        <p:txBody>
          <a:bodyPr wrap="square" lIns="0" tIns="0" rIns="0" bIns="0" rtlCol="0"/>
          <a:lstStyle/>
          <a:p>
            <a:endParaRPr sz="1800" dirty="0"/>
          </a:p>
        </p:txBody>
      </p:sp>
      <p:sp>
        <p:nvSpPr>
          <p:cNvPr id="18" name="bk object 18"/>
          <p:cNvSpPr/>
          <p:nvPr/>
        </p:nvSpPr>
        <p:spPr>
          <a:xfrm>
            <a:off x="0" y="5867400"/>
            <a:ext cx="11519747" cy="661670"/>
          </a:xfrm>
          <a:custGeom>
            <a:avLst/>
            <a:gdLst/>
            <a:ahLst/>
            <a:cxnLst/>
            <a:rect l="l" t="t" r="r" b="b"/>
            <a:pathLst>
              <a:path w="8639810" h="661670">
                <a:moveTo>
                  <a:pt x="8308848" y="0"/>
                </a:moveTo>
                <a:lnTo>
                  <a:pt x="0" y="0"/>
                </a:lnTo>
                <a:lnTo>
                  <a:pt x="0" y="661416"/>
                </a:lnTo>
                <a:lnTo>
                  <a:pt x="8308848" y="661416"/>
                </a:lnTo>
                <a:lnTo>
                  <a:pt x="8639556" y="330708"/>
                </a:lnTo>
                <a:lnTo>
                  <a:pt x="8308848" y="0"/>
                </a:lnTo>
                <a:close/>
              </a:path>
            </a:pathLst>
          </a:custGeom>
          <a:solidFill>
            <a:srgbClr val="FFFFFF"/>
          </a:solidFill>
        </p:spPr>
        <p:txBody>
          <a:bodyPr wrap="square" lIns="0" tIns="0" rIns="0" bIns="0" rtlCol="0"/>
          <a:lstStyle/>
          <a:p>
            <a:endParaRPr sz="1800"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268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EDE4-C0B7-61D1-30A3-7880116DA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BFC1C-CDC2-32E9-D73F-C0DBC018C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524A9-5EFB-9E0A-20AE-7CF34FFA3B8A}"/>
              </a:ext>
            </a:extLst>
          </p:cNvPr>
          <p:cNvSpPr>
            <a:spLocks noGrp="1"/>
          </p:cNvSpPr>
          <p:nvPr>
            <p:ph type="dt" sz="half" idx="10"/>
          </p:nvPr>
        </p:nvSpPr>
        <p:spPr/>
        <p:txBody>
          <a:bodyPr/>
          <a:lstStyle/>
          <a:p>
            <a:fld id="{2B5CA460-0AB0-4B80-9DC0-75AD9F01346E}" type="datetimeFigureOut">
              <a:rPr lang="en-US" smtClean="0"/>
              <a:t>2/11/2023</a:t>
            </a:fld>
            <a:endParaRPr lang="en-US" dirty="0"/>
          </a:p>
        </p:txBody>
      </p:sp>
      <p:sp>
        <p:nvSpPr>
          <p:cNvPr id="5" name="Footer Placeholder 4">
            <a:extLst>
              <a:ext uri="{FF2B5EF4-FFF2-40B4-BE49-F238E27FC236}">
                <a16:creationId xmlns:a16="http://schemas.microsoft.com/office/drawing/2014/main" id="{F6D823BB-B988-8674-8C61-627C59F88C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708FD3-AA5E-70B2-146D-0985B422D7E6}"/>
              </a:ext>
            </a:extLst>
          </p:cNvPr>
          <p:cNvSpPr>
            <a:spLocks noGrp="1"/>
          </p:cNvSpPr>
          <p:nvPr>
            <p:ph type="sldNum" sz="quarter" idx="12"/>
          </p:nvPr>
        </p:nvSpPr>
        <p:spPr/>
        <p:txBody>
          <a:bodyPr/>
          <a:lstStyle/>
          <a:p>
            <a:fld id="{31C6311A-A7BB-4B03-9898-EFE2135D380F}" type="slidenum">
              <a:rPr lang="en-US" smtClean="0"/>
              <a:t>‹#›</a:t>
            </a:fld>
            <a:endParaRPr lang="en-US" dirty="0"/>
          </a:p>
        </p:txBody>
      </p:sp>
    </p:spTree>
    <p:extLst>
      <p:ext uri="{BB962C8B-B14F-4D97-AF65-F5344CB8AC3E}">
        <p14:creationId xmlns:p14="http://schemas.microsoft.com/office/powerpoint/2010/main" val="76620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1CEE-E915-2330-BF54-CD46F6E9C5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A5AD3C-B53B-F9F1-94B0-CCD9EC84D9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DE6555-EF3B-CAF1-55A1-E55A6B53C195}"/>
              </a:ext>
            </a:extLst>
          </p:cNvPr>
          <p:cNvSpPr>
            <a:spLocks noGrp="1"/>
          </p:cNvSpPr>
          <p:nvPr>
            <p:ph type="dt" sz="half" idx="10"/>
          </p:nvPr>
        </p:nvSpPr>
        <p:spPr/>
        <p:txBody>
          <a:bodyPr/>
          <a:lstStyle/>
          <a:p>
            <a:fld id="{2B5CA460-0AB0-4B80-9DC0-75AD9F01346E}" type="datetimeFigureOut">
              <a:rPr lang="en-US" smtClean="0"/>
              <a:t>2/11/2023</a:t>
            </a:fld>
            <a:endParaRPr lang="en-US" dirty="0"/>
          </a:p>
        </p:txBody>
      </p:sp>
      <p:sp>
        <p:nvSpPr>
          <p:cNvPr id="5" name="Footer Placeholder 4">
            <a:extLst>
              <a:ext uri="{FF2B5EF4-FFF2-40B4-BE49-F238E27FC236}">
                <a16:creationId xmlns:a16="http://schemas.microsoft.com/office/drawing/2014/main" id="{28E5E987-E387-265C-C2A7-8608BF7CDA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455E62-FED7-7421-BC01-9A1D55F19825}"/>
              </a:ext>
            </a:extLst>
          </p:cNvPr>
          <p:cNvSpPr>
            <a:spLocks noGrp="1"/>
          </p:cNvSpPr>
          <p:nvPr>
            <p:ph type="sldNum" sz="quarter" idx="12"/>
          </p:nvPr>
        </p:nvSpPr>
        <p:spPr/>
        <p:txBody>
          <a:bodyPr/>
          <a:lstStyle/>
          <a:p>
            <a:fld id="{31C6311A-A7BB-4B03-9898-EFE2135D380F}" type="slidenum">
              <a:rPr lang="en-US" smtClean="0"/>
              <a:t>‹#›</a:t>
            </a:fld>
            <a:endParaRPr lang="en-US" dirty="0"/>
          </a:p>
        </p:txBody>
      </p:sp>
    </p:spTree>
    <p:extLst>
      <p:ext uri="{BB962C8B-B14F-4D97-AF65-F5344CB8AC3E}">
        <p14:creationId xmlns:p14="http://schemas.microsoft.com/office/powerpoint/2010/main" val="274158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D45B-4DB7-D387-DC29-44EE609442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DE20B-29FC-ABBC-854D-17D541595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6FF575-687C-2F32-8757-A45F7D8F3E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A60F2C-6DBD-DC77-8B0C-550818D1EBF3}"/>
              </a:ext>
            </a:extLst>
          </p:cNvPr>
          <p:cNvSpPr>
            <a:spLocks noGrp="1"/>
          </p:cNvSpPr>
          <p:nvPr>
            <p:ph type="dt" sz="half" idx="10"/>
          </p:nvPr>
        </p:nvSpPr>
        <p:spPr/>
        <p:txBody>
          <a:bodyPr/>
          <a:lstStyle/>
          <a:p>
            <a:fld id="{2B5CA460-0AB0-4B80-9DC0-75AD9F01346E}" type="datetimeFigureOut">
              <a:rPr lang="en-US" smtClean="0"/>
              <a:t>2/11/2023</a:t>
            </a:fld>
            <a:endParaRPr lang="en-US" dirty="0"/>
          </a:p>
        </p:txBody>
      </p:sp>
      <p:sp>
        <p:nvSpPr>
          <p:cNvPr id="6" name="Footer Placeholder 5">
            <a:extLst>
              <a:ext uri="{FF2B5EF4-FFF2-40B4-BE49-F238E27FC236}">
                <a16:creationId xmlns:a16="http://schemas.microsoft.com/office/drawing/2014/main" id="{B6A307E7-902F-1E43-231B-7CC5932C7C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56C4CE-70CB-304C-188D-57A6A3BCAF05}"/>
              </a:ext>
            </a:extLst>
          </p:cNvPr>
          <p:cNvSpPr>
            <a:spLocks noGrp="1"/>
          </p:cNvSpPr>
          <p:nvPr>
            <p:ph type="sldNum" sz="quarter" idx="12"/>
          </p:nvPr>
        </p:nvSpPr>
        <p:spPr/>
        <p:txBody>
          <a:bodyPr/>
          <a:lstStyle/>
          <a:p>
            <a:fld id="{31C6311A-A7BB-4B03-9898-EFE2135D380F}" type="slidenum">
              <a:rPr lang="en-US" smtClean="0"/>
              <a:t>‹#›</a:t>
            </a:fld>
            <a:endParaRPr lang="en-US" dirty="0"/>
          </a:p>
        </p:txBody>
      </p:sp>
    </p:spTree>
    <p:extLst>
      <p:ext uri="{BB962C8B-B14F-4D97-AF65-F5344CB8AC3E}">
        <p14:creationId xmlns:p14="http://schemas.microsoft.com/office/powerpoint/2010/main" val="201210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66B3-F40A-994F-3B3A-DCB899892F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5E35FE-1AC4-3865-1B55-C908EBCDB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CDF880-DF7C-4A90-AD02-C3635639B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99D8D0-56FF-72D2-6751-87641A5CE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90AEC6-0D84-2E0B-94A2-5DEA63B8A9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8F9298-3362-3905-1D8C-0056ABE2DA32}"/>
              </a:ext>
            </a:extLst>
          </p:cNvPr>
          <p:cNvSpPr>
            <a:spLocks noGrp="1"/>
          </p:cNvSpPr>
          <p:nvPr>
            <p:ph type="dt" sz="half" idx="10"/>
          </p:nvPr>
        </p:nvSpPr>
        <p:spPr/>
        <p:txBody>
          <a:bodyPr/>
          <a:lstStyle/>
          <a:p>
            <a:fld id="{2B5CA460-0AB0-4B80-9DC0-75AD9F01346E}" type="datetimeFigureOut">
              <a:rPr lang="en-US" smtClean="0"/>
              <a:t>2/11/2023</a:t>
            </a:fld>
            <a:endParaRPr lang="en-US" dirty="0"/>
          </a:p>
        </p:txBody>
      </p:sp>
      <p:sp>
        <p:nvSpPr>
          <p:cNvPr id="8" name="Footer Placeholder 7">
            <a:extLst>
              <a:ext uri="{FF2B5EF4-FFF2-40B4-BE49-F238E27FC236}">
                <a16:creationId xmlns:a16="http://schemas.microsoft.com/office/drawing/2014/main" id="{3D04163E-FC02-F8D3-DEEF-5B4AF6F081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0A244AD-6B33-F759-1893-626B7F73E9BE}"/>
              </a:ext>
            </a:extLst>
          </p:cNvPr>
          <p:cNvSpPr>
            <a:spLocks noGrp="1"/>
          </p:cNvSpPr>
          <p:nvPr>
            <p:ph type="sldNum" sz="quarter" idx="12"/>
          </p:nvPr>
        </p:nvSpPr>
        <p:spPr/>
        <p:txBody>
          <a:bodyPr/>
          <a:lstStyle/>
          <a:p>
            <a:fld id="{31C6311A-A7BB-4B03-9898-EFE2135D380F}" type="slidenum">
              <a:rPr lang="en-US" smtClean="0"/>
              <a:t>‹#›</a:t>
            </a:fld>
            <a:endParaRPr lang="en-US" dirty="0"/>
          </a:p>
        </p:txBody>
      </p:sp>
    </p:spTree>
    <p:extLst>
      <p:ext uri="{BB962C8B-B14F-4D97-AF65-F5344CB8AC3E}">
        <p14:creationId xmlns:p14="http://schemas.microsoft.com/office/powerpoint/2010/main" val="102967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21FB-2DF5-C395-3E72-3253682D4E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0C5973-296F-7BB5-461B-A9B91B1EDAB4}"/>
              </a:ext>
            </a:extLst>
          </p:cNvPr>
          <p:cNvSpPr>
            <a:spLocks noGrp="1"/>
          </p:cNvSpPr>
          <p:nvPr>
            <p:ph type="dt" sz="half" idx="10"/>
          </p:nvPr>
        </p:nvSpPr>
        <p:spPr/>
        <p:txBody>
          <a:bodyPr/>
          <a:lstStyle/>
          <a:p>
            <a:fld id="{2B5CA460-0AB0-4B80-9DC0-75AD9F01346E}" type="datetimeFigureOut">
              <a:rPr lang="en-US" smtClean="0"/>
              <a:t>2/11/2023</a:t>
            </a:fld>
            <a:endParaRPr lang="en-US" dirty="0"/>
          </a:p>
        </p:txBody>
      </p:sp>
      <p:sp>
        <p:nvSpPr>
          <p:cNvPr id="4" name="Footer Placeholder 3">
            <a:extLst>
              <a:ext uri="{FF2B5EF4-FFF2-40B4-BE49-F238E27FC236}">
                <a16:creationId xmlns:a16="http://schemas.microsoft.com/office/drawing/2014/main" id="{0F025AD4-AE8C-BFB7-2615-7306F8D530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B1FB65-6B03-2DC0-ED2A-72347A55461E}"/>
              </a:ext>
            </a:extLst>
          </p:cNvPr>
          <p:cNvSpPr>
            <a:spLocks noGrp="1"/>
          </p:cNvSpPr>
          <p:nvPr>
            <p:ph type="sldNum" sz="quarter" idx="12"/>
          </p:nvPr>
        </p:nvSpPr>
        <p:spPr/>
        <p:txBody>
          <a:bodyPr/>
          <a:lstStyle/>
          <a:p>
            <a:fld id="{31C6311A-A7BB-4B03-9898-EFE2135D380F}" type="slidenum">
              <a:rPr lang="en-US" smtClean="0"/>
              <a:t>‹#›</a:t>
            </a:fld>
            <a:endParaRPr lang="en-US" dirty="0"/>
          </a:p>
        </p:txBody>
      </p:sp>
    </p:spTree>
    <p:extLst>
      <p:ext uri="{BB962C8B-B14F-4D97-AF65-F5344CB8AC3E}">
        <p14:creationId xmlns:p14="http://schemas.microsoft.com/office/powerpoint/2010/main" val="50455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B00BD2-6957-FABA-8F86-A9D243FF0B55}"/>
              </a:ext>
            </a:extLst>
          </p:cNvPr>
          <p:cNvSpPr>
            <a:spLocks noGrp="1"/>
          </p:cNvSpPr>
          <p:nvPr>
            <p:ph type="dt" sz="half" idx="10"/>
          </p:nvPr>
        </p:nvSpPr>
        <p:spPr/>
        <p:txBody>
          <a:bodyPr/>
          <a:lstStyle/>
          <a:p>
            <a:fld id="{2B5CA460-0AB0-4B80-9DC0-75AD9F01346E}" type="datetimeFigureOut">
              <a:rPr lang="en-US" smtClean="0"/>
              <a:t>2/11/2023</a:t>
            </a:fld>
            <a:endParaRPr lang="en-US" dirty="0"/>
          </a:p>
        </p:txBody>
      </p:sp>
      <p:sp>
        <p:nvSpPr>
          <p:cNvPr id="3" name="Footer Placeholder 2">
            <a:extLst>
              <a:ext uri="{FF2B5EF4-FFF2-40B4-BE49-F238E27FC236}">
                <a16:creationId xmlns:a16="http://schemas.microsoft.com/office/drawing/2014/main" id="{1A72AF56-70D2-2363-8973-D760CBBB47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EAAA62-3273-A308-D085-5F4C4524F1C8}"/>
              </a:ext>
            </a:extLst>
          </p:cNvPr>
          <p:cNvSpPr>
            <a:spLocks noGrp="1"/>
          </p:cNvSpPr>
          <p:nvPr>
            <p:ph type="sldNum" sz="quarter" idx="12"/>
          </p:nvPr>
        </p:nvSpPr>
        <p:spPr/>
        <p:txBody>
          <a:bodyPr/>
          <a:lstStyle/>
          <a:p>
            <a:fld id="{31C6311A-A7BB-4B03-9898-EFE2135D380F}" type="slidenum">
              <a:rPr lang="en-US" smtClean="0"/>
              <a:t>‹#›</a:t>
            </a:fld>
            <a:endParaRPr lang="en-US" dirty="0"/>
          </a:p>
        </p:txBody>
      </p:sp>
    </p:spTree>
    <p:extLst>
      <p:ext uri="{BB962C8B-B14F-4D97-AF65-F5344CB8AC3E}">
        <p14:creationId xmlns:p14="http://schemas.microsoft.com/office/powerpoint/2010/main" val="370846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CC0B-6912-CB6D-DE74-2BD6CEDA7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4D6678-10FB-606B-8B5A-401F47BEC5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F6CEB2-18FE-6738-F505-4A3BA1829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FE06F-81B6-217D-7884-A07BEB136D9A}"/>
              </a:ext>
            </a:extLst>
          </p:cNvPr>
          <p:cNvSpPr>
            <a:spLocks noGrp="1"/>
          </p:cNvSpPr>
          <p:nvPr>
            <p:ph type="dt" sz="half" idx="10"/>
          </p:nvPr>
        </p:nvSpPr>
        <p:spPr/>
        <p:txBody>
          <a:bodyPr/>
          <a:lstStyle/>
          <a:p>
            <a:fld id="{2B5CA460-0AB0-4B80-9DC0-75AD9F01346E}" type="datetimeFigureOut">
              <a:rPr lang="en-US" smtClean="0"/>
              <a:t>2/11/2023</a:t>
            </a:fld>
            <a:endParaRPr lang="en-US" dirty="0"/>
          </a:p>
        </p:txBody>
      </p:sp>
      <p:sp>
        <p:nvSpPr>
          <p:cNvPr id="6" name="Footer Placeholder 5">
            <a:extLst>
              <a:ext uri="{FF2B5EF4-FFF2-40B4-BE49-F238E27FC236}">
                <a16:creationId xmlns:a16="http://schemas.microsoft.com/office/drawing/2014/main" id="{1DD52DF5-5AF9-658F-F374-CE6BBB9776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97C33C-0E7E-2A55-942A-C8505F102BDA}"/>
              </a:ext>
            </a:extLst>
          </p:cNvPr>
          <p:cNvSpPr>
            <a:spLocks noGrp="1"/>
          </p:cNvSpPr>
          <p:nvPr>
            <p:ph type="sldNum" sz="quarter" idx="12"/>
          </p:nvPr>
        </p:nvSpPr>
        <p:spPr/>
        <p:txBody>
          <a:bodyPr/>
          <a:lstStyle/>
          <a:p>
            <a:fld id="{31C6311A-A7BB-4B03-9898-EFE2135D380F}" type="slidenum">
              <a:rPr lang="en-US" smtClean="0"/>
              <a:t>‹#›</a:t>
            </a:fld>
            <a:endParaRPr lang="en-US" dirty="0"/>
          </a:p>
        </p:txBody>
      </p:sp>
    </p:spTree>
    <p:extLst>
      <p:ext uri="{BB962C8B-B14F-4D97-AF65-F5344CB8AC3E}">
        <p14:creationId xmlns:p14="http://schemas.microsoft.com/office/powerpoint/2010/main" val="383530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F9E2-67FE-B81C-CC20-02F76555F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C24C15-556B-C52A-2925-58A9B1C64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05A551-70B2-7430-59D0-72996D6E0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33696-B876-4859-E825-9972DC4DB5DA}"/>
              </a:ext>
            </a:extLst>
          </p:cNvPr>
          <p:cNvSpPr>
            <a:spLocks noGrp="1"/>
          </p:cNvSpPr>
          <p:nvPr>
            <p:ph type="dt" sz="half" idx="10"/>
          </p:nvPr>
        </p:nvSpPr>
        <p:spPr/>
        <p:txBody>
          <a:bodyPr/>
          <a:lstStyle/>
          <a:p>
            <a:fld id="{2B5CA460-0AB0-4B80-9DC0-75AD9F01346E}" type="datetimeFigureOut">
              <a:rPr lang="en-US" smtClean="0"/>
              <a:t>2/11/2023</a:t>
            </a:fld>
            <a:endParaRPr lang="en-US" dirty="0"/>
          </a:p>
        </p:txBody>
      </p:sp>
      <p:sp>
        <p:nvSpPr>
          <p:cNvPr id="6" name="Footer Placeholder 5">
            <a:extLst>
              <a:ext uri="{FF2B5EF4-FFF2-40B4-BE49-F238E27FC236}">
                <a16:creationId xmlns:a16="http://schemas.microsoft.com/office/drawing/2014/main" id="{781BF252-D02A-8952-625F-A45007507D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419C9C-C711-E0BE-1A96-711AF5CE930F}"/>
              </a:ext>
            </a:extLst>
          </p:cNvPr>
          <p:cNvSpPr>
            <a:spLocks noGrp="1"/>
          </p:cNvSpPr>
          <p:nvPr>
            <p:ph type="sldNum" sz="quarter" idx="12"/>
          </p:nvPr>
        </p:nvSpPr>
        <p:spPr/>
        <p:txBody>
          <a:bodyPr/>
          <a:lstStyle/>
          <a:p>
            <a:fld id="{31C6311A-A7BB-4B03-9898-EFE2135D380F}" type="slidenum">
              <a:rPr lang="en-US" smtClean="0"/>
              <a:t>‹#›</a:t>
            </a:fld>
            <a:endParaRPr lang="en-US" dirty="0"/>
          </a:p>
        </p:txBody>
      </p:sp>
    </p:spTree>
    <p:extLst>
      <p:ext uri="{BB962C8B-B14F-4D97-AF65-F5344CB8AC3E}">
        <p14:creationId xmlns:p14="http://schemas.microsoft.com/office/powerpoint/2010/main" val="365349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69EF8F-1656-2FD3-BB26-F80233F05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CDE-81DF-461A-3220-91CCA95756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AE9C1-7A36-488C-2AC3-BCB739789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CA460-0AB0-4B80-9DC0-75AD9F01346E}" type="datetimeFigureOut">
              <a:rPr lang="en-US" smtClean="0"/>
              <a:t>2/11/2023</a:t>
            </a:fld>
            <a:endParaRPr lang="en-US" dirty="0"/>
          </a:p>
        </p:txBody>
      </p:sp>
      <p:sp>
        <p:nvSpPr>
          <p:cNvPr id="5" name="Footer Placeholder 4">
            <a:extLst>
              <a:ext uri="{FF2B5EF4-FFF2-40B4-BE49-F238E27FC236}">
                <a16:creationId xmlns:a16="http://schemas.microsoft.com/office/drawing/2014/main" id="{2A8FB812-9F4C-23CA-FB55-A27BF357D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28E996-1C36-555E-5E46-24A7E25E9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6311A-A7BB-4B03-9898-EFE2135D380F}" type="slidenum">
              <a:rPr lang="en-US" smtClean="0"/>
              <a:t>‹#›</a:t>
            </a:fld>
            <a:endParaRPr lang="en-US" dirty="0"/>
          </a:p>
        </p:txBody>
      </p:sp>
    </p:spTree>
    <p:extLst>
      <p:ext uri="{BB962C8B-B14F-4D97-AF65-F5344CB8AC3E}">
        <p14:creationId xmlns:p14="http://schemas.microsoft.com/office/powerpoint/2010/main" val="2690296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7" cstate="print"/>
            <a:stretch>
              <a:fillRect/>
            </a:stretch>
          </a:blipFill>
        </p:spPr>
        <p:txBody>
          <a:bodyPr wrap="square" lIns="0" tIns="0" rIns="0" bIns="0" rtlCol="0"/>
          <a:lstStyle/>
          <a:p>
            <a:endParaRPr sz="1800" dirty="0"/>
          </a:p>
        </p:txBody>
      </p:sp>
      <p:sp>
        <p:nvSpPr>
          <p:cNvPr id="2" name="Holder 2"/>
          <p:cNvSpPr>
            <a:spLocks noGrp="1"/>
          </p:cNvSpPr>
          <p:nvPr>
            <p:ph type="title"/>
          </p:nvPr>
        </p:nvSpPr>
        <p:spPr>
          <a:xfrm>
            <a:off x="-16934" y="218313"/>
            <a:ext cx="12225867" cy="430887"/>
          </a:xfrm>
          <a:prstGeom prst="rect">
            <a:avLst/>
          </a:prstGeom>
        </p:spPr>
        <p:txBody>
          <a:bodyPr wrap="square" lIns="0" tIns="0" rIns="0" bIns="0">
            <a:spAutoFit/>
          </a:bodyPr>
          <a:lstStyle>
            <a:lvl1pPr>
              <a:defRPr sz="2800" b="0" i="0" u="sng">
                <a:solidFill>
                  <a:schemeClr val="bg1"/>
                </a:solidFill>
                <a:latin typeface="Calibri Light"/>
                <a:cs typeface="Calibri Light"/>
              </a:defRPr>
            </a:lvl1pPr>
          </a:lstStyle>
          <a:p>
            <a:endParaRPr/>
          </a:p>
        </p:txBody>
      </p:sp>
      <p:sp>
        <p:nvSpPr>
          <p:cNvPr id="3" name="Holder 3"/>
          <p:cNvSpPr>
            <a:spLocks noGrp="1"/>
          </p:cNvSpPr>
          <p:nvPr>
            <p:ph type="body" idx="1"/>
          </p:nvPr>
        </p:nvSpPr>
        <p:spPr>
          <a:xfrm>
            <a:off x="607908" y="2105406"/>
            <a:ext cx="10976185" cy="246221"/>
          </a:xfrm>
          <a:prstGeom prst="rect">
            <a:avLst/>
          </a:prstGeom>
        </p:spPr>
        <p:txBody>
          <a:bodyPr wrap="square" lIns="0" tIns="0" rIns="0" bIns="0">
            <a:spAutoFit/>
          </a:bodyPr>
          <a:lstStyle>
            <a:lvl1pPr>
              <a:defRPr sz="1600" b="0" i="0">
                <a:solidFill>
                  <a:schemeClr val="bg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2/11/2023</a:t>
            </a:fld>
            <a:endParaRPr lang="en-US" dirty="0"/>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75820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eagues.bluesombrero.com/catoctinyas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recognizetorecover.org/concussion-awareness-week-1#concussion-awareness-wee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youtube.com/watch?v=kPv7Hm2Z9OY"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usyouthsoccer.org/lesson-plan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849E-8CD9-C7A6-FBE3-4512FC110D44}"/>
              </a:ext>
            </a:extLst>
          </p:cNvPr>
          <p:cNvSpPr>
            <a:spLocks noGrp="1"/>
          </p:cNvSpPr>
          <p:nvPr>
            <p:ph type="ctrTitle"/>
          </p:nvPr>
        </p:nvSpPr>
        <p:spPr/>
        <p:txBody>
          <a:bodyPr/>
          <a:lstStyle/>
          <a:p>
            <a:r>
              <a:rPr lang="en-US" dirty="0"/>
              <a:t>2023 CYASC Coaches meeting. </a:t>
            </a:r>
          </a:p>
        </p:txBody>
      </p:sp>
      <p:sp>
        <p:nvSpPr>
          <p:cNvPr id="3" name="Subtitle 2">
            <a:extLst>
              <a:ext uri="{FF2B5EF4-FFF2-40B4-BE49-F238E27FC236}">
                <a16:creationId xmlns:a16="http://schemas.microsoft.com/office/drawing/2014/main" id="{F7DE6804-038E-E2B2-F639-847648414B55}"/>
              </a:ext>
            </a:extLst>
          </p:cNvPr>
          <p:cNvSpPr>
            <a:spLocks noGrp="1"/>
          </p:cNvSpPr>
          <p:nvPr>
            <p:ph type="subTitle" idx="1"/>
          </p:nvPr>
        </p:nvSpPr>
        <p:spPr>
          <a:xfrm>
            <a:off x="919717" y="3602038"/>
            <a:ext cx="10372060" cy="1655762"/>
          </a:xfrm>
        </p:spPr>
        <p:txBody>
          <a:bodyPr/>
          <a:lstStyle/>
          <a:p>
            <a:r>
              <a:rPr lang="en-US" dirty="0">
                <a:hlinkClick r:id="rId2"/>
              </a:rPr>
              <a:t>Catoctin Youth Association Soccer Club &gt; Home (bluesombrero.com)</a:t>
            </a:r>
            <a:endParaRPr lang="en-US" dirty="0"/>
          </a:p>
        </p:txBody>
      </p:sp>
      <p:pic>
        <p:nvPicPr>
          <p:cNvPr id="5" name="Picture 4" descr="Logo&#10;&#10;Description automatically generated">
            <a:extLst>
              <a:ext uri="{FF2B5EF4-FFF2-40B4-BE49-F238E27FC236}">
                <a16:creationId xmlns:a16="http://schemas.microsoft.com/office/drawing/2014/main" id="{D8711B62-039D-33BC-436C-CB76CDD02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162" y="0"/>
            <a:ext cx="1549480" cy="1936850"/>
          </a:xfrm>
          <a:prstGeom prst="rect">
            <a:avLst/>
          </a:prstGeom>
        </p:spPr>
      </p:pic>
      <p:pic>
        <p:nvPicPr>
          <p:cNvPr id="6" name="Picture 5" descr="Logo&#10;&#10;Description automatically generated">
            <a:extLst>
              <a:ext uri="{FF2B5EF4-FFF2-40B4-BE49-F238E27FC236}">
                <a16:creationId xmlns:a16="http://schemas.microsoft.com/office/drawing/2014/main" id="{390850AB-DC3D-F638-9408-2723353D1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49480" cy="1936850"/>
          </a:xfrm>
          <a:prstGeom prst="rect">
            <a:avLst/>
          </a:prstGeom>
        </p:spPr>
      </p:pic>
    </p:spTree>
    <p:extLst>
      <p:ext uri="{BB962C8B-B14F-4D97-AF65-F5344CB8AC3E}">
        <p14:creationId xmlns:p14="http://schemas.microsoft.com/office/powerpoint/2010/main" val="1885176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562" y="715240"/>
            <a:ext cx="10982527" cy="4888477"/>
          </a:xfrm>
          <a:prstGeom prst="rect">
            <a:avLst/>
          </a:prstGeom>
        </p:spPr>
        <p:txBody>
          <a:bodyPr vert="horz" wrap="square" lIns="0" tIns="8659" rIns="0" bIns="0" rtlCol="0">
            <a:spAutoFit/>
          </a:bodyPr>
          <a:lstStyle/>
          <a:p>
            <a:pPr marL="1382819">
              <a:spcBef>
                <a:spcPts val="68"/>
              </a:spcBef>
            </a:pPr>
            <a:r>
              <a:rPr b="1" spc="-3" dirty="0">
                <a:latin typeface="Times New Roman"/>
                <a:cs typeface="Times New Roman"/>
              </a:rPr>
              <a:t>URSL Gameday</a:t>
            </a:r>
            <a:r>
              <a:rPr b="1" spc="-68" dirty="0">
                <a:latin typeface="Times New Roman"/>
                <a:cs typeface="Times New Roman"/>
              </a:rPr>
              <a:t> </a:t>
            </a:r>
            <a:r>
              <a:rPr b="1" spc="-3" dirty="0">
                <a:latin typeface="Times New Roman"/>
                <a:cs typeface="Times New Roman"/>
              </a:rPr>
              <a:t>Shortcuts</a:t>
            </a:r>
            <a:endParaRPr dirty="0">
              <a:latin typeface="Times New Roman"/>
              <a:cs typeface="Times New Roman"/>
            </a:endParaRPr>
          </a:p>
          <a:p>
            <a:pPr>
              <a:spcBef>
                <a:spcPts val="37"/>
              </a:spcBef>
            </a:pPr>
            <a:endParaRPr dirty="0">
              <a:latin typeface="Times New Roman"/>
              <a:cs typeface="Times New Roman"/>
            </a:endParaRPr>
          </a:p>
          <a:p>
            <a:pPr marL="8659"/>
            <a:r>
              <a:rPr b="1" spc="-3" dirty="0">
                <a:latin typeface="Times New Roman"/>
                <a:cs typeface="Times New Roman"/>
              </a:rPr>
              <a:t>High School Division</a:t>
            </a:r>
            <a:r>
              <a:rPr b="1" spc="10" dirty="0">
                <a:latin typeface="Times New Roman"/>
                <a:cs typeface="Times New Roman"/>
              </a:rPr>
              <a:t> </a:t>
            </a:r>
            <a:r>
              <a:rPr b="1" dirty="0">
                <a:latin typeface="Times New Roman"/>
                <a:cs typeface="Times New Roman"/>
              </a:rPr>
              <a:t>7v7</a:t>
            </a:r>
            <a:endParaRPr dirty="0">
              <a:latin typeface="Times New Roman"/>
              <a:cs typeface="Times New Roman"/>
            </a:endParaRPr>
          </a:p>
          <a:p>
            <a:pPr>
              <a:spcBef>
                <a:spcPts val="37"/>
              </a:spcBef>
            </a:pPr>
            <a:endParaRPr dirty="0">
              <a:latin typeface="Times New Roman"/>
              <a:cs typeface="Times New Roman"/>
            </a:endParaRPr>
          </a:p>
          <a:p>
            <a:pPr marL="8659"/>
            <a:r>
              <a:rPr b="1" u="sng" spc="-3" dirty="0">
                <a:uFill>
                  <a:solidFill>
                    <a:srgbClr val="000000"/>
                  </a:solidFill>
                </a:uFill>
                <a:latin typeface="Times New Roman"/>
                <a:cs typeface="Times New Roman"/>
              </a:rPr>
              <a:t>Play</a:t>
            </a:r>
            <a:r>
              <a:rPr b="1" u="sng" spc="3" dirty="0">
                <a:uFill>
                  <a:solidFill>
                    <a:srgbClr val="000000"/>
                  </a:solidFill>
                </a:uFill>
                <a:latin typeface="Times New Roman"/>
                <a:cs typeface="Times New Roman"/>
              </a:rPr>
              <a:t> </a:t>
            </a:r>
            <a:r>
              <a:rPr b="1" u="sng" dirty="0">
                <a:uFill>
                  <a:solidFill>
                    <a:srgbClr val="000000"/>
                  </a:solidFill>
                </a:uFill>
                <a:latin typeface="Times New Roman"/>
                <a:cs typeface="Times New Roman"/>
              </a:rPr>
              <a:t>7v7</a:t>
            </a:r>
            <a:endParaRPr dirty="0">
              <a:latin typeface="Times New Roman"/>
              <a:cs typeface="Times New Roman"/>
            </a:endParaRPr>
          </a:p>
          <a:p>
            <a:pPr marL="8659" marR="1990239">
              <a:lnSpc>
                <a:spcPct val="143700"/>
              </a:lnSpc>
            </a:pPr>
            <a:r>
              <a:rPr spc="-3" dirty="0">
                <a:latin typeface="Times New Roman"/>
                <a:cs typeface="Times New Roman"/>
              </a:rPr>
              <a:t>Goals </a:t>
            </a:r>
            <a:r>
              <a:rPr dirty="0">
                <a:latin typeface="Times New Roman"/>
                <a:cs typeface="Times New Roman"/>
              </a:rPr>
              <a:t>7x21 </a:t>
            </a:r>
            <a:r>
              <a:rPr spc="-3" dirty="0">
                <a:latin typeface="Times New Roman"/>
                <a:cs typeface="Times New Roman"/>
              </a:rPr>
              <a:t>recommended, </a:t>
            </a:r>
            <a:r>
              <a:rPr dirty="0">
                <a:latin typeface="Times New Roman"/>
                <a:cs typeface="Times New Roman"/>
              </a:rPr>
              <a:t>8x24 </a:t>
            </a:r>
            <a:r>
              <a:rPr spc="-3" dirty="0">
                <a:latin typeface="Times New Roman"/>
                <a:cs typeface="Times New Roman"/>
              </a:rPr>
              <a:t>allowed  Game time </a:t>
            </a:r>
            <a:r>
              <a:rPr dirty="0">
                <a:latin typeface="Times New Roman"/>
                <a:cs typeface="Times New Roman"/>
              </a:rPr>
              <a:t>– 2 x 35, 5 </a:t>
            </a:r>
            <a:r>
              <a:rPr spc="-3" dirty="0">
                <a:latin typeface="Times New Roman"/>
                <a:cs typeface="Times New Roman"/>
              </a:rPr>
              <a:t>min</a:t>
            </a:r>
            <a:r>
              <a:rPr spc="-7" dirty="0">
                <a:latin typeface="Times New Roman"/>
                <a:cs typeface="Times New Roman"/>
              </a:rPr>
              <a:t> </a:t>
            </a:r>
            <a:r>
              <a:rPr spc="-3" dirty="0">
                <a:latin typeface="Times New Roman"/>
                <a:cs typeface="Times New Roman"/>
              </a:rPr>
              <a:t>halftime</a:t>
            </a:r>
            <a:endParaRPr dirty="0">
              <a:latin typeface="Times New Roman"/>
              <a:cs typeface="Times New Roman"/>
            </a:endParaRPr>
          </a:p>
          <a:p>
            <a:pPr marL="8659">
              <a:spcBef>
                <a:spcPts val="430"/>
              </a:spcBef>
            </a:pPr>
            <a:r>
              <a:rPr spc="-3" dirty="0">
                <a:latin typeface="Times New Roman"/>
                <a:cs typeface="Times New Roman"/>
              </a:rPr>
              <a:t>Ball size</a:t>
            </a:r>
            <a:r>
              <a:rPr spc="10" dirty="0">
                <a:latin typeface="Times New Roman"/>
                <a:cs typeface="Times New Roman"/>
              </a:rPr>
              <a:t> </a:t>
            </a:r>
            <a:r>
              <a:rPr dirty="0">
                <a:latin typeface="Times New Roman"/>
                <a:cs typeface="Times New Roman"/>
              </a:rPr>
              <a:t>5</a:t>
            </a:r>
          </a:p>
          <a:p>
            <a:pPr marL="8659" marR="773669">
              <a:lnSpc>
                <a:spcPct val="143800"/>
              </a:lnSpc>
            </a:pPr>
            <a:r>
              <a:rPr u="sng" spc="-3" dirty="0">
                <a:uFill>
                  <a:solidFill>
                    <a:srgbClr val="000000"/>
                  </a:solidFill>
                </a:uFill>
                <a:latin typeface="Times New Roman"/>
                <a:cs typeface="Times New Roman"/>
              </a:rPr>
              <a:t>Unbalanced score rule</a:t>
            </a:r>
            <a:r>
              <a:rPr spc="-3" dirty="0">
                <a:latin typeface="Times New Roman"/>
                <a:cs typeface="Times New Roman"/>
              </a:rPr>
              <a:t> (please read the full rule </a:t>
            </a:r>
            <a:r>
              <a:rPr dirty="0">
                <a:latin typeface="Times New Roman"/>
                <a:cs typeface="Times New Roman"/>
              </a:rPr>
              <a:t>on </a:t>
            </a:r>
            <a:r>
              <a:rPr spc="-3" dirty="0">
                <a:latin typeface="Times New Roman"/>
                <a:cs typeface="Times New Roman"/>
              </a:rPr>
              <a:t>the league website)  Plus </a:t>
            </a:r>
            <a:r>
              <a:rPr dirty="0">
                <a:latin typeface="Times New Roman"/>
                <a:cs typeface="Times New Roman"/>
              </a:rPr>
              <a:t>5 </a:t>
            </a:r>
            <a:r>
              <a:rPr spc="-3" dirty="0">
                <a:latin typeface="Times New Roman"/>
                <a:cs typeface="Times New Roman"/>
              </a:rPr>
              <a:t>goals add </a:t>
            </a:r>
            <a:r>
              <a:rPr dirty="0">
                <a:latin typeface="Times New Roman"/>
                <a:cs typeface="Times New Roman"/>
              </a:rPr>
              <a:t>a</a:t>
            </a:r>
            <a:r>
              <a:rPr spc="3" dirty="0">
                <a:latin typeface="Times New Roman"/>
                <a:cs typeface="Times New Roman"/>
              </a:rPr>
              <a:t> </a:t>
            </a:r>
            <a:r>
              <a:rPr spc="-3" dirty="0">
                <a:latin typeface="Times New Roman"/>
                <a:cs typeface="Times New Roman"/>
              </a:rPr>
              <a:t>player</a:t>
            </a:r>
            <a:endParaRPr dirty="0">
              <a:latin typeface="Times New Roman"/>
              <a:cs typeface="Times New Roman"/>
            </a:endParaRPr>
          </a:p>
          <a:p>
            <a:pPr marL="8659" marR="2395041">
              <a:lnSpc>
                <a:spcPct val="143800"/>
              </a:lnSpc>
            </a:pPr>
            <a:r>
              <a:rPr spc="-3" dirty="0">
                <a:latin typeface="Times New Roman"/>
                <a:cs typeface="Times New Roman"/>
              </a:rPr>
              <a:t>Plus </a:t>
            </a:r>
            <a:r>
              <a:rPr dirty="0">
                <a:latin typeface="Times New Roman"/>
                <a:cs typeface="Times New Roman"/>
              </a:rPr>
              <a:t>6 </a:t>
            </a:r>
            <a:r>
              <a:rPr spc="-3" dirty="0">
                <a:latin typeface="Times New Roman"/>
                <a:cs typeface="Times New Roman"/>
              </a:rPr>
              <a:t>goals add another player  Plus </a:t>
            </a:r>
            <a:r>
              <a:rPr dirty="0">
                <a:latin typeface="Times New Roman"/>
                <a:cs typeface="Times New Roman"/>
              </a:rPr>
              <a:t>7 </a:t>
            </a:r>
            <a:r>
              <a:rPr spc="-3" dirty="0">
                <a:latin typeface="Times New Roman"/>
                <a:cs typeface="Times New Roman"/>
              </a:rPr>
              <a:t>add another</a:t>
            </a:r>
            <a:r>
              <a:rPr dirty="0">
                <a:latin typeface="Times New Roman"/>
                <a:cs typeface="Times New Roman"/>
              </a:rPr>
              <a:t> </a:t>
            </a:r>
            <a:r>
              <a:rPr spc="-3" dirty="0">
                <a:latin typeface="Times New Roman"/>
                <a:cs typeface="Times New Roman"/>
              </a:rPr>
              <a:t>player</a:t>
            </a:r>
            <a:endParaRPr dirty="0">
              <a:latin typeface="Times New Roman"/>
              <a:cs typeface="Times New Roman"/>
            </a:endParaRPr>
          </a:p>
          <a:p>
            <a:pPr marL="8659">
              <a:spcBef>
                <a:spcPts val="430"/>
              </a:spcBef>
            </a:pPr>
            <a:r>
              <a:rPr spc="-3" dirty="0">
                <a:latin typeface="Times New Roman"/>
                <a:cs typeface="Times New Roman"/>
              </a:rPr>
              <a:t>These additional players </a:t>
            </a:r>
            <a:r>
              <a:rPr spc="-37" dirty="0">
                <a:latin typeface="Times New Roman"/>
                <a:cs typeface="Times New Roman"/>
              </a:rPr>
              <a:t>STAY </a:t>
            </a:r>
            <a:r>
              <a:rPr spc="-3" dirty="0">
                <a:latin typeface="Times New Roman"/>
                <a:cs typeface="Times New Roman"/>
              </a:rPr>
              <a:t>ON </a:t>
            </a:r>
            <a:r>
              <a:rPr dirty="0">
                <a:latin typeface="Times New Roman"/>
                <a:cs typeface="Times New Roman"/>
              </a:rPr>
              <a:t>until </a:t>
            </a:r>
            <a:r>
              <a:rPr spc="-3" dirty="0">
                <a:latin typeface="Times New Roman"/>
                <a:cs typeface="Times New Roman"/>
              </a:rPr>
              <a:t>the score differential has been reduced to plus</a:t>
            </a:r>
            <a:r>
              <a:rPr spc="106" dirty="0">
                <a:latin typeface="Times New Roman"/>
                <a:cs typeface="Times New Roman"/>
              </a:rPr>
              <a:t> </a:t>
            </a:r>
            <a:r>
              <a:rPr dirty="0">
                <a:latin typeface="Times New Roman"/>
                <a:cs typeface="Times New Roman"/>
              </a:rPr>
              <a:t>3</a:t>
            </a:r>
            <a:endParaRPr lang="en-US" dirty="0">
              <a:latin typeface="Times New Roman"/>
              <a:cs typeface="Times New Roman"/>
            </a:endParaRPr>
          </a:p>
          <a:p>
            <a:pPr marL="8659">
              <a:spcBef>
                <a:spcPts val="430"/>
              </a:spcBef>
            </a:pPr>
            <a:endParaRPr lang="en-US" dirty="0">
              <a:latin typeface="Times New Roman"/>
              <a:cs typeface="Times New Roman"/>
            </a:endParaRPr>
          </a:p>
          <a:p>
            <a:pPr marL="8659">
              <a:spcBef>
                <a:spcPts val="430"/>
              </a:spcBef>
            </a:pPr>
            <a:endParaRPr lang="en-US" dirty="0">
              <a:latin typeface="Times New Roman"/>
              <a:cs typeface="Times New Roman"/>
            </a:endParaRPr>
          </a:p>
          <a:p>
            <a:pPr marL="8659">
              <a:spcBef>
                <a:spcPts val="430"/>
              </a:spcBef>
            </a:pPr>
            <a:endParaRPr lang="en-US" dirty="0">
              <a:latin typeface="Times New Roman"/>
              <a:cs typeface="Times New Roman"/>
            </a:endParaRPr>
          </a:p>
          <a:p>
            <a:pPr marL="8659">
              <a:spcBef>
                <a:spcPts val="430"/>
              </a:spcBef>
            </a:pPr>
            <a:endParaRPr lang="en-US" dirty="0">
              <a:latin typeface="Times New Roman"/>
              <a:cs typeface="Times New Roman"/>
            </a:endParaRPr>
          </a:p>
          <a:p>
            <a:pPr marL="8659">
              <a:spcBef>
                <a:spcPts val="430"/>
              </a:spcBef>
            </a:pPr>
            <a:endParaRPr dirty="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17FE-C108-DE3E-D173-A09E775E12F4}"/>
              </a:ext>
            </a:extLst>
          </p:cNvPr>
          <p:cNvSpPr>
            <a:spLocks noGrp="1"/>
          </p:cNvSpPr>
          <p:nvPr>
            <p:ph type="title"/>
          </p:nvPr>
        </p:nvSpPr>
        <p:spPr/>
        <p:txBody>
          <a:bodyPr/>
          <a:lstStyle/>
          <a:p>
            <a:r>
              <a:rPr lang="en-US" dirty="0"/>
              <a:t>Game day requirements for Coaches. </a:t>
            </a:r>
          </a:p>
        </p:txBody>
      </p:sp>
      <p:sp>
        <p:nvSpPr>
          <p:cNvPr id="3" name="Content Placeholder 2">
            <a:extLst>
              <a:ext uri="{FF2B5EF4-FFF2-40B4-BE49-F238E27FC236}">
                <a16:creationId xmlns:a16="http://schemas.microsoft.com/office/drawing/2014/main" id="{D8E7A480-8DFB-82A4-9FD3-B4580E277C6B}"/>
              </a:ext>
            </a:extLst>
          </p:cNvPr>
          <p:cNvSpPr>
            <a:spLocks noGrp="1"/>
          </p:cNvSpPr>
          <p:nvPr>
            <p:ph idx="1"/>
          </p:nvPr>
        </p:nvSpPr>
        <p:spPr/>
        <p:txBody>
          <a:bodyPr>
            <a:normAutofit lnSpcReduction="10000"/>
          </a:bodyPr>
          <a:lstStyle/>
          <a:p>
            <a:r>
              <a:rPr lang="en-US" sz="1800" dirty="0"/>
              <a:t>Check that all goals are safe and secure.</a:t>
            </a:r>
          </a:p>
          <a:p>
            <a:r>
              <a:rPr lang="en-US" sz="1800" dirty="0"/>
              <a:t>Check field conditions. Any unsafe area report to the referee.</a:t>
            </a:r>
          </a:p>
          <a:p>
            <a:r>
              <a:rPr lang="en-US" sz="1800" dirty="0"/>
              <a:t>Home games make sure you put out the corner flags. </a:t>
            </a:r>
          </a:p>
          <a:p>
            <a:r>
              <a:rPr lang="en-US" sz="1800" dirty="0"/>
              <a:t>Make sure all your players have on proper safety equipment. No Jewelry.</a:t>
            </a:r>
          </a:p>
          <a:p>
            <a:r>
              <a:rPr lang="en-US" sz="1800" dirty="0"/>
              <a:t>Make sure your players have water for source of hydration. </a:t>
            </a:r>
          </a:p>
          <a:p>
            <a:r>
              <a:rPr lang="en-US" sz="1800" dirty="0"/>
              <a:t>Don’t forget portable benches, some fields don’t have benches at the field.</a:t>
            </a:r>
          </a:p>
          <a:p>
            <a:r>
              <a:rPr lang="en-US" sz="1800" dirty="0"/>
              <a:t>Make sure all soccer balls are inflated. The game ball is always the home Team’s ball. Should always have extra balls behind the goals. This will prevent delays chasing down balls. </a:t>
            </a:r>
          </a:p>
          <a:p>
            <a:r>
              <a:rPr lang="en-US" sz="1800" dirty="0"/>
              <a:t>Make sure parents are sitting on the parents' side. There should never be a parent behind the goal. </a:t>
            </a:r>
          </a:p>
          <a:p>
            <a:r>
              <a:rPr lang="en-US" sz="1800" dirty="0"/>
              <a:t>Always have soccer pennies for keeper.</a:t>
            </a:r>
          </a:p>
          <a:p>
            <a:r>
              <a:rPr lang="en-US" sz="1800" dirty="0"/>
              <a:t>Home team to have pennies for jersey conflict on game day. </a:t>
            </a:r>
          </a:p>
          <a:p>
            <a:r>
              <a:rPr lang="en-US" sz="1800" dirty="0"/>
              <a:t>Report all scores to the CYASC Registrar following the game.</a:t>
            </a:r>
          </a:p>
          <a:p>
            <a:r>
              <a:rPr lang="en-US" sz="1800" dirty="0"/>
              <a:t>Report all yellow and red cards to CYASC Registrar and CYASC President.  </a:t>
            </a:r>
          </a:p>
          <a:p>
            <a:endParaRPr lang="en-US" sz="1400" dirty="0"/>
          </a:p>
          <a:p>
            <a:endParaRPr lang="en-US" sz="1400" dirty="0"/>
          </a:p>
          <a:p>
            <a:endParaRPr lang="en-US" sz="1400" dirty="0"/>
          </a:p>
          <a:p>
            <a:endParaRPr lang="en-US" dirty="0"/>
          </a:p>
          <a:p>
            <a:endParaRPr lang="en-US" dirty="0"/>
          </a:p>
        </p:txBody>
      </p:sp>
    </p:spTree>
    <p:extLst>
      <p:ext uri="{BB962C8B-B14F-4D97-AF65-F5344CB8AC3E}">
        <p14:creationId xmlns:p14="http://schemas.microsoft.com/office/powerpoint/2010/main" val="6233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4E13-51DB-1596-54CD-D91590DE4711}"/>
              </a:ext>
            </a:extLst>
          </p:cNvPr>
          <p:cNvSpPr>
            <a:spLocks noGrp="1"/>
          </p:cNvSpPr>
          <p:nvPr>
            <p:ph type="title"/>
          </p:nvPr>
        </p:nvSpPr>
        <p:spPr>
          <a:xfrm>
            <a:off x="838200" y="365125"/>
            <a:ext cx="10515600" cy="1203177"/>
          </a:xfrm>
        </p:spPr>
        <p:txBody>
          <a:bodyPr/>
          <a:lstStyle/>
          <a:p>
            <a:r>
              <a:rPr lang="en-US" dirty="0"/>
              <a:t>Red and Yellow card</a:t>
            </a:r>
          </a:p>
        </p:txBody>
      </p:sp>
      <p:sp>
        <p:nvSpPr>
          <p:cNvPr id="3" name="Content Placeholder 2">
            <a:extLst>
              <a:ext uri="{FF2B5EF4-FFF2-40B4-BE49-F238E27FC236}">
                <a16:creationId xmlns:a16="http://schemas.microsoft.com/office/drawing/2014/main" id="{DA682734-EA44-8F6C-44BB-C7A4A887ABEF}"/>
              </a:ext>
            </a:extLst>
          </p:cNvPr>
          <p:cNvSpPr>
            <a:spLocks noGrp="1"/>
          </p:cNvSpPr>
          <p:nvPr>
            <p:ph idx="1"/>
          </p:nvPr>
        </p:nvSpPr>
        <p:spPr>
          <a:xfrm>
            <a:off x="1300445" y="2214526"/>
            <a:ext cx="6477001" cy="2833429"/>
          </a:xfrm>
        </p:spPr>
        <p:txBody>
          <a:bodyPr/>
          <a:lstStyle/>
          <a:p>
            <a:r>
              <a:rPr lang="en-US" dirty="0"/>
              <a:t>Yellow card- player can play at the next game. Two yellow cards make a red. </a:t>
            </a:r>
          </a:p>
          <a:p>
            <a:r>
              <a:rPr lang="en-US" dirty="0"/>
              <a:t>Red card- player is not allowed to play at the next game and CYASC will need to submit red card sit out notice. </a:t>
            </a:r>
          </a:p>
          <a:p>
            <a:endParaRPr lang="en-US" dirty="0"/>
          </a:p>
          <a:p>
            <a:endParaRPr lang="en-US" dirty="0"/>
          </a:p>
          <a:p>
            <a:endParaRPr lang="en-US" dirty="0"/>
          </a:p>
          <a:p>
            <a:endParaRPr lang="en-US" dirty="0"/>
          </a:p>
        </p:txBody>
      </p:sp>
      <p:pic>
        <p:nvPicPr>
          <p:cNvPr id="2050" name="Picture 2" descr="3540 Referee Cards Red/Yellow – Protime Sports Inc.">
            <a:extLst>
              <a:ext uri="{FF2B5EF4-FFF2-40B4-BE49-F238E27FC236}">
                <a16:creationId xmlns:a16="http://schemas.microsoft.com/office/drawing/2014/main" id="{D5B4CEF3-3592-58E6-3EB9-A4766DED5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381" y="252377"/>
            <a:ext cx="4224131" cy="15576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34E03E-344C-32E3-F6E7-43FEC716173A}"/>
              </a:ext>
            </a:extLst>
          </p:cNvPr>
          <p:cNvPicPr>
            <a:picLocks noChangeAspect="1"/>
          </p:cNvPicPr>
          <p:nvPr/>
        </p:nvPicPr>
        <p:blipFill>
          <a:blip r:embed="rId3"/>
          <a:stretch>
            <a:fillRect/>
          </a:stretch>
        </p:blipFill>
        <p:spPr>
          <a:xfrm>
            <a:off x="7777446" y="1568302"/>
            <a:ext cx="4083627" cy="5037321"/>
          </a:xfrm>
          <a:prstGeom prst="rect">
            <a:avLst/>
          </a:prstGeom>
        </p:spPr>
      </p:pic>
    </p:spTree>
    <p:extLst>
      <p:ext uri="{BB962C8B-B14F-4D97-AF65-F5344CB8AC3E}">
        <p14:creationId xmlns:p14="http://schemas.microsoft.com/office/powerpoint/2010/main" val="2718705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9170" y="615314"/>
            <a:ext cx="2127391" cy="176610"/>
          </a:xfrm>
          <a:prstGeom prst="rect">
            <a:avLst/>
          </a:prstGeom>
        </p:spPr>
        <p:txBody>
          <a:bodyPr vert="horz" wrap="square" lIns="0" tIns="8659" rIns="0" bIns="0" rtlCol="0">
            <a:spAutoFit/>
          </a:bodyPr>
          <a:lstStyle/>
          <a:p>
            <a:pPr marL="8659">
              <a:spcBef>
                <a:spcPts val="68"/>
              </a:spcBef>
            </a:pPr>
            <a:r>
              <a:rPr sz="1091" b="1" spc="-3" dirty="0">
                <a:latin typeface="Verdana"/>
                <a:cs typeface="Verdana"/>
              </a:rPr>
              <a:t>17 Basic Rules </a:t>
            </a:r>
            <a:r>
              <a:rPr sz="1091" b="1" dirty="0">
                <a:latin typeface="Verdana"/>
                <a:cs typeface="Verdana"/>
              </a:rPr>
              <a:t>of</a:t>
            </a:r>
            <a:r>
              <a:rPr sz="1091" b="1" spc="-48" dirty="0">
                <a:latin typeface="Verdana"/>
                <a:cs typeface="Verdana"/>
              </a:rPr>
              <a:t> </a:t>
            </a:r>
            <a:r>
              <a:rPr sz="1091" b="1" spc="-3" dirty="0">
                <a:latin typeface="Verdana"/>
                <a:cs typeface="Verdana"/>
              </a:rPr>
              <a:t>Soccer</a:t>
            </a:r>
            <a:endParaRPr sz="1091" dirty="0">
              <a:latin typeface="Verdana"/>
              <a:cs typeface="Verdana"/>
            </a:endParaRPr>
          </a:p>
        </p:txBody>
      </p:sp>
      <p:sp>
        <p:nvSpPr>
          <p:cNvPr id="3" name="object 3"/>
          <p:cNvSpPr txBox="1"/>
          <p:nvPr/>
        </p:nvSpPr>
        <p:spPr>
          <a:xfrm>
            <a:off x="496111" y="1009652"/>
            <a:ext cx="10992255" cy="5783950"/>
          </a:xfrm>
          <a:prstGeom prst="rect">
            <a:avLst/>
          </a:prstGeom>
        </p:spPr>
        <p:txBody>
          <a:bodyPr vert="horz" wrap="square" lIns="0" tIns="7360" rIns="0" bIns="0" rtlCol="0">
            <a:spAutoFit/>
          </a:bodyPr>
          <a:lstStyle/>
          <a:p>
            <a:pPr marL="8659" marR="63643">
              <a:lnSpc>
                <a:spcPct val="101299"/>
              </a:lnSpc>
              <a:spcBef>
                <a:spcPts val="58"/>
              </a:spcBef>
            </a:pPr>
            <a:r>
              <a:rPr sz="1200" dirty="0">
                <a:latin typeface="Verdana"/>
                <a:cs typeface="Verdana"/>
              </a:rPr>
              <a:t>Soccer </a:t>
            </a:r>
            <a:r>
              <a:rPr sz="1200" spc="-3" dirty="0">
                <a:latin typeface="Verdana"/>
                <a:cs typeface="Verdana"/>
              </a:rPr>
              <a:t>has </a:t>
            </a:r>
            <a:r>
              <a:rPr sz="1200" dirty="0">
                <a:latin typeface="Verdana"/>
                <a:cs typeface="Verdana"/>
              </a:rPr>
              <a:t>17 </a:t>
            </a:r>
            <a:r>
              <a:rPr sz="1200" spc="-3" dirty="0">
                <a:latin typeface="Verdana"/>
                <a:cs typeface="Verdana"/>
              </a:rPr>
              <a:t>laws or “rules” by which the game is played. Most of these laws are  easy to understand. The laws are designed to </a:t>
            </a:r>
            <a:r>
              <a:rPr sz="1200" dirty="0">
                <a:latin typeface="Verdana"/>
                <a:cs typeface="Verdana"/>
              </a:rPr>
              <a:t>make </a:t>
            </a:r>
            <a:r>
              <a:rPr sz="1200" spc="-3" dirty="0">
                <a:latin typeface="Verdana"/>
                <a:cs typeface="Verdana"/>
              </a:rPr>
              <a:t>soccer fun, safe, </a:t>
            </a:r>
            <a:r>
              <a:rPr sz="1200" dirty="0">
                <a:latin typeface="Verdana"/>
                <a:cs typeface="Verdana"/>
              </a:rPr>
              <a:t>and </a:t>
            </a:r>
            <a:r>
              <a:rPr sz="1200" spc="-3" dirty="0">
                <a:latin typeface="Verdana"/>
                <a:cs typeface="Verdana"/>
              </a:rPr>
              <a:t>fair </a:t>
            </a:r>
            <a:r>
              <a:rPr sz="1200" dirty="0">
                <a:latin typeface="Verdana"/>
                <a:cs typeface="Verdana"/>
              </a:rPr>
              <a:t>for </a:t>
            </a:r>
            <a:r>
              <a:rPr sz="1200" spc="-3" dirty="0">
                <a:latin typeface="Verdana"/>
                <a:cs typeface="Verdana"/>
              </a:rPr>
              <a:t>all  participants.</a:t>
            </a:r>
            <a:endParaRPr sz="1200" dirty="0">
              <a:latin typeface="Verdana"/>
              <a:cs typeface="Verdana"/>
            </a:endParaRPr>
          </a:p>
          <a:p>
            <a:pPr>
              <a:lnSpc>
                <a:spcPct val="100000"/>
              </a:lnSpc>
            </a:pPr>
            <a:endParaRPr sz="1200" dirty="0">
              <a:latin typeface="Verdana"/>
              <a:cs typeface="Verdana"/>
            </a:endParaRPr>
          </a:p>
          <a:p>
            <a:pPr marL="8659" marR="8226">
              <a:lnSpc>
                <a:spcPct val="101299"/>
              </a:lnSpc>
              <a:spcBef>
                <a:spcPts val="3"/>
              </a:spcBef>
            </a:pPr>
            <a:r>
              <a:rPr sz="1200" spc="-3" dirty="0">
                <a:latin typeface="Verdana"/>
                <a:cs typeface="Verdana"/>
              </a:rPr>
              <a:t>The object of soccer is for </a:t>
            </a:r>
            <a:r>
              <a:rPr sz="1200" dirty="0">
                <a:latin typeface="Verdana"/>
                <a:cs typeface="Verdana"/>
              </a:rPr>
              <a:t>a </a:t>
            </a:r>
            <a:r>
              <a:rPr sz="1200" spc="-3" dirty="0">
                <a:latin typeface="Verdana"/>
                <a:cs typeface="Verdana"/>
              </a:rPr>
              <a:t>player to get the ball into the other team’s goal by using  any part of the body except the player’s hands and arms. The goalie is </a:t>
            </a:r>
            <a:r>
              <a:rPr sz="1200" dirty="0">
                <a:latin typeface="Verdana"/>
                <a:cs typeface="Verdana"/>
              </a:rPr>
              <a:t>the </a:t>
            </a:r>
            <a:r>
              <a:rPr sz="1200" spc="-3" dirty="0">
                <a:latin typeface="Verdana"/>
                <a:cs typeface="Verdana"/>
              </a:rPr>
              <a:t>only  player allowed </a:t>
            </a:r>
            <a:r>
              <a:rPr sz="1200" dirty="0">
                <a:latin typeface="Verdana"/>
                <a:cs typeface="Verdana"/>
              </a:rPr>
              <a:t>to </a:t>
            </a:r>
            <a:r>
              <a:rPr sz="1200" spc="-3" dirty="0">
                <a:latin typeface="Verdana"/>
                <a:cs typeface="Verdana"/>
              </a:rPr>
              <a:t>touch </a:t>
            </a:r>
            <a:r>
              <a:rPr sz="1200" dirty="0">
                <a:latin typeface="Verdana"/>
                <a:cs typeface="Verdana"/>
              </a:rPr>
              <a:t>the </a:t>
            </a:r>
            <a:r>
              <a:rPr sz="1200" spc="-3" dirty="0">
                <a:latin typeface="Verdana"/>
                <a:cs typeface="Verdana"/>
              </a:rPr>
              <a:t>ball with the hands and arms and then only while </a:t>
            </a:r>
            <a:r>
              <a:rPr sz="1200" dirty="0">
                <a:latin typeface="Verdana"/>
                <a:cs typeface="Verdana"/>
              </a:rPr>
              <a:t>he </a:t>
            </a:r>
            <a:r>
              <a:rPr sz="1200" spc="-3" dirty="0">
                <a:latin typeface="Verdana"/>
                <a:cs typeface="Verdana"/>
              </a:rPr>
              <a:t>is  located in his own penalty</a:t>
            </a:r>
            <a:r>
              <a:rPr sz="1200" spc="10" dirty="0">
                <a:latin typeface="Verdana"/>
                <a:cs typeface="Verdana"/>
              </a:rPr>
              <a:t> </a:t>
            </a:r>
            <a:r>
              <a:rPr sz="1200" dirty="0">
                <a:latin typeface="Verdana"/>
                <a:cs typeface="Verdana"/>
              </a:rPr>
              <a:t>area.</a:t>
            </a:r>
          </a:p>
          <a:p>
            <a:pPr>
              <a:spcBef>
                <a:spcPts val="34"/>
              </a:spcBef>
            </a:pPr>
            <a:endParaRPr sz="1200" dirty="0">
              <a:latin typeface="Verdana"/>
              <a:cs typeface="Verdana"/>
            </a:endParaRPr>
          </a:p>
          <a:p>
            <a:pPr marL="8659" marR="100010">
              <a:lnSpc>
                <a:spcPct val="101499"/>
              </a:lnSpc>
              <a:spcBef>
                <a:spcPts val="3"/>
              </a:spcBef>
            </a:pPr>
            <a:r>
              <a:rPr sz="1200" dirty="0">
                <a:latin typeface="Verdana"/>
                <a:cs typeface="Verdana"/>
              </a:rPr>
              <a:t>A </a:t>
            </a:r>
            <a:r>
              <a:rPr sz="1200" spc="-3" dirty="0">
                <a:latin typeface="Verdana"/>
                <a:cs typeface="Verdana"/>
              </a:rPr>
              <a:t>referee is in charge of the soccer game. </a:t>
            </a:r>
            <a:r>
              <a:rPr sz="1200" dirty="0">
                <a:latin typeface="Verdana"/>
                <a:cs typeface="Verdana"/>
              </a:rPr>
              <a:t>A </a:t>
            </a:r>
            <a:r>
              <a:rPr sz="1200" spc="-3" dirty="0">
                <a:latin typeface="Verdana"/>
                <a:cs typeface="Verdana"/>
              </a:rPr>
              <a:t>referee’s main objective should be the  safety of the players. It is the referee’s responsibility to ensure that the game  remains </a:t>
            </a:r>
            <a:r>
              <a:rPr sz="1200" dirty="0">
                <a:latin typeface="Verdana"/>
                <a:cs typeface="Verdana"/>
              </a:rPr>
              <a:t>fun </a:t>
            </a:r>
            <a:r>
              <a:rPr sz="1200" spc="-3" dirty="0">
                <a:latin typeface="Verdana"/>
                <a:cs typeface="Verdana"/>
              </a:rPr>
              <a:t>for everyone. This includes players, spectators and the</a:t>
            </a:r>
            <a:r>
              <a:rPr sz="1200" spc="34" dirty="0">
                <a:latin typeface="Verdana"/>
                <a:cs typeface="Verdana"/>
              </a:rPr>
              <a:t> </a:t>
            </a:r>
            <a:r>
              <a:rPr sz="1200" spc="-3" dirty="0">
                <a:latin typeface="Verdana"/>
                <a:cs typeface="Verdana"/>
              </a:rPr>
              <a:t>officials.</a:t>
            </a:r>
            <a:endParaRPr sz="1200" dirty="0">
              <a:latin typeface="Verdana"/>
              <a:cs typeface="Verdana"/>
            </a:endParaRPr>
          </a:p>
          <a:p>
            <a:pPr>
              <a:spcBef>
                <a:spcPts val="37"/>
              </a:spcBef>
            </a:pPr>
            <a:endParaRPr sz="1200" dirty="0">
              <a:latin typeface="Verdana"/>
              <a:cs typeface="Verdana"/>
            </a:endParaRPr>
          </a:p>
          <a:p>
            <a:pPr marL="8659" marR="38099">
              <a:lnSpc>
                <a:spcPct val="101299"/>
              </a:lnSpc>
            </a:pPr>
            <a:r>
              <a:rPr sz="1200" spc="-3" dirty="0">
                <a:latin typeface="Verdana"/>
                <a:cs typeface="Verdana"/>
              </a:rPr>
              <a:t>You will undoubtedly question some of the officiating calls as you watch </a:t>
            </a:r>
            <a:r>
              <a:rPr sz="1200" dirty="0">
                <a:latin typeface="Verdana"/>
                <a:cs typeface="Verdana"/>
              </a:rPr>
              <a:t>a </a:t>
            </a:r>
            <a:r>
              <a:rPr sz="1200" spc="-3" dirty="0">
                <a:latin typeface="Verdana"/>
                <a:cs typeface="Verdana"/>
              </a:rPr>
              <a:t>soccer  game. This is only natural. </a:t>
            </a:r>
            <a:r>
              <a:rPr sz="1200" dirty="0">
                <a:latin typeface="Verdana"/>
                <a:cs typeface="Verdana"/>
              </a:rPr>
              <a:t>To </a:t>
            </a:r>
            <a:r>
              <a:rPr sz="1200" spc="-3" dirty="0">
                <a:latin typeface="Verdana"/>
                <a:cs typeface="Verdana"/>
              </a:rPr>
              <a:t>be fair </a:t>
            </a:r>
            <a:r>
              <a:rPr sz="1200" dirty="0">
                <a:latin typeface="Verdana"/>
                <a:cs typeface="Verdana"/>
              </a:rPr>
              <a:t>to the </a:t>
            </a:r>
            <a:r>
              <a:rPr sz="1200" spc="-3" dirty="0">
                <a:latin typeface="Verdana"/>
                <a:cs typeface="Verdana"/>
              </a:rPr>
              <a:t>referee you should read and understand  </a:t>
            </a:r>
            <a:r>
              <a:rPr sz="1200" dirty="0">
                <a:latin typeface="Verdana"/>
                <a:cs typeface="Verdana"/>
              </a:rPr>
              <a:t>the </a:t>
            </a:r>
            <a:r>
              <a:rPr sz="1200" spc="-3" dirty="0">
                <a:latin typeface="Verdana"/>
                <a:cs typeface="Verdana"/>
              </a:rPr>
              <a:t>17 laws so that you </a:t>
            </a:r>
            <a:r>
              <a:rPr sz="1200" dirty="0">
                <a:latin typeface="Verdana"/>
                <a:cs typeface="Verdana"/>
              </a:rPr>
              <a:t>have a </a:t>
            </a:r>
            <a:r>
              <a:rPr sz="1200" spc="-3" dirty="0">
                <a:latin typeface="Verdana"/>
                <a:cs typeface="Verdana"/>
              </a:rPr>
              <a:t>good understanding of </a:t>
            </a:r>
            <a:r>
              <a:rPr sz="1200" dirty="0">
                <a:latin typeface="Verdana"/>
                <a:cs typeface="Verdana"/>
              </a:rPr>
              <a:t>the </a:t>
            </a:r>
            <a:r>
              <a:rPr sz="1200" spc="-3" dirty="0">
                <a:latin typeface="Verdana"/>
                <a:cs typeface="Verdana"/>
              </a:rPr>
              <a:t>rules of soccer. Try </a:t>
            </a:r>
            <a:r>
              <a:rPr sz="1200" dirty="0">
                <a:latin typeface="Verdana"/>
                <a:cs typeface="Verdana"/>
              </a:rPr>
              <a:t>to  </a:t>
            </a:r>
            <a:r>
              <a:rPr sz="1200" spc="-3" dirty="0">
                <a:latin typeface="Verdana"/>
                <a:cs typeface="Verdana"/>
              </a:rPr>
              <a:t>keep in mind that everyone who is </a:t>
            </a:r>
            <a:r>
              <a:rPr sz="1200" spc="-7" dirty="0">
                <a:latin typeface="Verdana"/>
                <a:cs typeface="Verdana"/>
              </a:rPr>
              <a:t>watching </a:t>
            </a:r>
            <a:r>
              <a:rPr sz="1200" dirty="0">
                <a:latin typeface="Verdana"/>
                <a:cs typeface="Verdana"/>
              </a:rPr>
              <a:t>a </a:t>
            </a:r>
            <a:r>
              <a:rPr sz="1200" spc="-3" dirty="0">
                <a:latin typeface="Verdana"/>
                <a:cs typeface="Verdana"/>
              </a:rPr>
              <a:t>game has </a:t>
            </a:r>
            <a:r>
              <a:rPr sz="1200" dirty="0">
                <a:latin typeface="Verdana"/>
                <a:cs typeface="Verdana"/>
              </a:rPr>
              <a:t>a </a:t>
            </a:r>
            <a:r>
              <a:rPr sz="1200" spc="-3" dirty="0">
                <a:latin typeface="Verdana"/>
                <a:cs typeface="Verdana"/>
              </a:rPr>
              <a:t>different</a:t>
            </a:r>
            <a:r>
              <a:rPr sz="1200" spc="55" dirty="0">
                <a:latin typeface="Verdana"/>
                <a:cs typeface="Verdana"/>
              </a:rPr>
              <a:t> </a:t>
            </a:r>
            <a:r>
              <a:rPr sz="1200" spc="-3" dirty="0">
                <a:latin typeface="Verdana"/>
                <a:cs typeface="Verdana"/>
              </a:rPr>
              <a:t>perspective.</a:t>
            </a:r>
            <a:endParaRPr sz="1200" dirty="0">
              <a:latin typeface="Verdana"/>
              <a:cs typeface="Verdana"/>
            </a:endParaRPr>
          </a:p>
          <a:p>
            <a:pPr marL="8659" marR="24245">
              <a:lnSpc>
                <a:spcPct val="101299"/>
              </a:lnSpc>
              <a:spcBef>
                <a:spcPts val="3"/>
              </a:spcBef>
            </a:pPr>
            <a:r>
              <a:rPr sz="1200" dirty="0">
                <a:latin typeface="Verdana"/>
                <a:cs typeface="Verdana"/>
              </a:rPr>
              <a:t>Spectators </a:t>
            </a:r>
            <a:r>
              <a:rPr sz="1200" spc="-3" dirty="0">
                <a:latin typeface="Verdana"/>
                <a:cs typeface="Verdana"/>
              </a:rPr>
              <a:t>will </a:t>
            </a:r>
            <a:r>
              <a:rPr sz="1200" dirty="0">
                <a:latin typeface="Verdana"/>
                <a:cs typeface="Verdana"/>
              </a:rPr>
              <a:t>be most </a:t>
            </a:r>
            <a:r>
              <a:rPr sz="1200" spc="-3" dirty="0">
                <a:latin typeface="Verdana"/>
                <a:cs typeface="Verdana"/>
              </a:rPr>
              <a:t>likely, </a:t>
            </a:r>
            <a:r>
              <a:rPr sz="1200" dirty="0">
                <a:latin typeface="Verdana"/>
                <a:cs typeface="Verdana"/>
              </a:rPr>
              <a:t>rooting for </a:t>
            </a:r>
            <a:r>
              <a:rPr sz="1200" spc="-3" dirty="0">
                <a:latin typeface="Verdana"/>
                <a:cs typeface="Verdana"/>
              </a:rPr>
              <a:t>one team or the other. This will influence  how they view the game. </a:t>
            </a:r>
            <a:r>
              <a:rPr sz="1200" dirty="0">
                <a:latin typeface="Verdana"/>
                <a:cs typeface="Verdana"/>
              </a:rPr>
              <a:t>The </a:t>
            </a:r>
            <a:r>
              <a:rPr sz="1200" spc="-3" dirty="0">
                <a:latin typeface="Verdana"/>
                <a:cs typeface="Verdana"/>
              </a:rPr>
              <a:t>spectators will more than likely </a:t>
            </a:r>
            <a:r>
              <a:rPr sz="1200" dirty="0">
                <a:latin typeface="Verdana"/>
                <a:cs typeface="Verdana"/>
              </a:rPr>
              <a:t>have a </a:t>
            </a:r>
            <a:r>
              <a:rPr sz="1200" spc="-3" dirty="0">
                <a:latin typeface="Verdana"/>
                <a:cs typeface="Verdana"/>
              </a:rPr>
              <a:t>family member  playing in youth soccer. Also keep in mind that </a:t>
            </a:r>
            <a:r>
              <a:rPr sz="1200" dirty="0">
                <a:latin typeface="Verdana"/>
                <a:cs typeface="Verdana"/>
              </a:rPr>
              <a:t>everyone </a:t>
            </a:r>
            <a:r>
              <a:rPr sz="1200" spc="-3" dirty="0">
                <a:latin typeface="Verdana"/>
                <a:cs typeface="Verdana"/>
              </a:rPr>
              <a:t>will </a:t>
            </a:r>
            <a:r>
              <a:rPr sz="1200" dirty="0">
                <a:latin typeface="Verdana"/>
                <a:cs typeface="Verdana"/>
              </a:rPr>
              <a:t>be viewing </a:t>
            </a:r>
            <a:r>
              <a:rPr sz="1200" spc="-3" dirty="0">
                <a:latin typeface="Verdana"/>
                <a:cs typeface="Verdana"/>
              </a:rPr>
              <a:t>the game  </a:t>
            </a:r>
            <a:r>
              <a:rPr sz="1200" dirty="0">
                <a:latin typeface="Verdana"/>
                <a:cs typeface="Verdana"/>
              </a:rPr>
              <a:t>from a </a:t>
            </a:r>
            <a:r>
              <a:rPr sz="1200" spc="-3" dirty="0">
                <a:latin typeface="Verdana"/>
                <a:cs typeface="Verdana"/>
              </a:rPr>
              <a:t>different </a:t>
            </a:r>
            <a:r>
              <a:rPr sz="1200" dirty="0">
                <a:latin typeface="Verdana"/>
                <a:cs typeface="Verdana"/>
              </a:rPr>
              <a:t>angle. </a:t>
            </a:r>
            <a:r>
              <a:rPr sz="1200" spc="-3" dirty="0">
                <a:latin typeface="Verdana"/>
                <a:cs typeface="Verdana"/>
              </a:rPr>
              <a:t>Try to give the referee the benefit of </a:t>
            </a:r>
            <a:r>
              <a:rPr sz="1200" dirty="0">
                <a:latin typeface="Verdana"/>
                <a:cs typeface="Verdana"/>
              </a:rPr>
              <a:t>a </a:t>
            </a:r>
            <a:r>
              <a:rPr sz="1200" spc="-3" dirty="0">
                <a:latin typeface="Verdana"/>
                <a:cs typeface="Verdana"/>
              </a:rPr>
              <a:t>doubt. The referees  </a:t>
            </a:r>
            <a:r>
              <a:rPr sz="1200" dirty="0">
                <a:latin typeface="Verdana"/>
                <a:cs typeface="Verdana"/>
              </a:rPr>
              <a:t>are much </a:t>
            </a:r>
            <a:r>
              <a:rPr sz="1200" spc="-3" dirty="0">
                <a:latin typeface="Verdana"/>
                <a:cs typeface="Verdana"/>
              </a:rPr>
              <a:t>closer to the play than spectators. They should be trained in the laws and  impartial </a:t>
            </a:r>
            <a:r>
              <a:rPr sz="1200" dirty="0">
                <a:latin typeface="Verdana"/>
                <a:cs typeface="Verdana"/>
              </a:rPr>
              <a:t>to the </a:t>
            </a:r>
            <a:r>
              <a:rPr sz="1200" spc="-3" dirty="0">
                <a:latin typeface="Verdana"/>
                <a:cs typeface="Verdana"/>
              </a:rPr>
              <a:t>game’s</a:t>
            </a:r>
            <a:r>
              <a:rPr sz="1200" spc="-7" dirty="0">
                <a:latin typeface="Verdana"/>
                <a:cs typeface="Verdana"/>
              </a:rPr>
              <a:t> </a:t>
            </a:r>
            <a:r>
              <a:rPr sz="1200" spc="-3" dirty="0">
                <a:latin typeface="Verdana"/>
                <a:cs typeface="Verdana"/>
              </a:rPr>
              <a:t>outcome.</a:t>
            </a:r>
            <a:endParaRPr sz="1200" dirty="0">
              <a:latin typeface="Verdana"/>
              <a:cs typeface="Verdana"/>
            </a:endParaRPr>
          </a:p>
          <a:p>
            <a:pPr>
              <a:spcBef>
                <a:spcPts val="37"/>
              </a:spcBef>
            </a:pPr>
            <a:endParaRPr sz="1200" dirty="0">
              <a:latin typeface="Verdana"/>
              <a:cs typeface="Verdana"/>
            </a:endParaRPr>
          </a:p>
          <a:p>
            <a:pPr marL="8659" marR="3464">
              <a:lnSpc>
                <a:spcPct val="101400"/>
              </a:lnSpc>
            </a:pPr>
            <a:r>
              <a:rPr sz="1200" spc="-3" dirty="0">
                <a:latin typeface="Verdana"/>
                <a:cs typeface="Verdana"/>
              </a:rPr>
              <a:t>The 17 laws described below are the basic laws of soccer accepted throughout the  world. These laws are usually altered slightly so </a:t>
            </a:r>
            <a:r>
              <a:rPr sz="1200" dirty="0">
                <a:latin typeface="Verdana"/>
                <a:cs typeface="Verdana"/>
              </a:rPr>
              <a:t>the </a:t>
            </a:r>
            <a:r>
              <a:rPr sz="1200" spc="-3" dirty="0">
                <a:latin typeface="Verdana"/>
                <a:cs typeface="Verdana"/>
              </a:rPr>
              <a:t>game is more fun and beneficial  for young players. Each league should </a:t>
            </a:r>
            <a:r>
              <a:rPr sz="1200" dirty="0">
                <a:latin typeface="Verdana"/>
                <a:cs typeface="Verdana"/>
              </a:rPr>
              <a:t>have a </a:t>
            </a:r>
            <a:r>
              <a:rPr sz="1200" spc="-3" dirty="0">
                <a:latin typeface="Verdana"/>
                <a:cs typeface="Verdana"/>
              </a:rPr>
              <a:t>specific set of rules it will follow. These  rules should be distributed to the coach. Look over the rules of your league to make  sure you fully understand</a:t>
            </a:r>
            <a:r>
              <a:rPr sz="1200" spc="7" dirty="0">
                <a:latin typeface="Verdana"/>
                <a:cs typeface="Verdana"/>
              </a:rPr>
              <a:t> </a:t>
            </a:r>
            <a:r>
              <a:rPr sz="1200" spc="-3" dirty="0">
                <a:latin typeface="Verdana"/>
                <a:cs typeface="Verdana"/>
              </a:rPr>
              <a:t>them.</a:t>
            </a:r>
            <a:endParaRPr lang="en-US" sz="1200" spc="-3" dirty="0">
              <a:latin typeface="Verdana"/>
              <a:cs typeface="Verdana"/>
            </a:endParaRPr>
          </a:p>
          <a:p>
            <a:pPr marL="8659" marR="3464">
              <a:lnSpc>
                <a:spcPct val="101400"/>
              </a:lnSpc>
            </a:pPr>
            <a:endParaRPr lang="en-US" sz="1100" spc="-3" dirty="0">
              <a:latin typeface="Verdana"/>
              <a:cs typeface="Verdana"/>
            </a:endParaRPr>
          </a:p>
          <a:p>
            <a:pPr marL="8659" marR="3464">
              <a:lnSpc>
                <a:spcPct val="101400"/>
              </a:lnSpc>
            </a:pPr>
            <a:endParaRPr lang="en-US" sz="1100" spc="-3" dirty="0">
              <a:latin typeface="Verdana"/>
              <a:cs typeface="Verdana"/>
            </a:endParaRPr>
          </a:p>
          <a:p>
            <a:pPr marL="8659" marR="3464">
              <a:lnSpc>
                <a:spcPct val="101400"/>
              </a:lnSpc>
            </a:pPr>
            <a:endParaRPr lang="en-US" sz="1100" spc="-3" dirty="0">
              <a:latin typeface="Verdana"/>
              <a:cs typeface="Verdana"/>
            </a:endParaRPr>
          </a:p>
          <a:p>
            <a:pPr marL="8659" marR="3464">
              <a:lnSpc>
                <a:spcPct val="101400"/>
              </a:lnSpc>
            </a:pPr>
            <a:endParaRPr lang="en-US" sz="1100" spc="-3" dirty="0">
              <a:latin typeface="Verdana"/>
              <a:cs typeface="Verdana"/>
            </a:endParaRPr>
          </a:p>
          <a:p>
            <a:pPr marL="8659" marR="3464">
              <a:lnSpc>
                <a:spcPct val="101400"/>
              </a:lnSpc>
            </a:pPr>
            <a:endParaRPr lang="en-US" sz="1100" spc="-3" dirty="0">
              <a:latin typeface="Verdana"/>
              <a:cs typeface="Verdana"/>
            </a:endParaRPr>
          </a:p>
          <a:p>
            <a:pPr marL="8659" marR="3464">
              <a:lnSpc>
                <a:spcPct val="101400"/>
              </a:lnSpc>
            </a:pPr>
            <a:endParaRPr lang="en-US" sz="1100" spc="-3" dirty="0">
              <a:latin typeface="Verdana"/>
              <a:cs typeface="Verdana"/>
            </a:endParaRPr>
          </a:p>
          <a:p>
            <a:pPr marL="8659" marR="3464">
              <a:lnSpc>
                <a:spcPct val="101400"/>
              </a:lnSpc>
            </a:pPr>
            <a:endParaRPr lang="en-US" sz="1100" spc="-3" dirty="0">
              <a:latin typeface="Verdana"/>
              <a:cs typeface="Verdana"/>
            </a:endParaRPr>
          </a:p>
          <a:p>
            <a:pPr marL="8659" marR="3464">
              <a:lnSpc>
                <a:spcPct val="101400"/>
              </a:lnSpc>
            </a:pPr>
            <a:endParaRPr lang="en-US" sz="1100" spc="-3" dirty="0">
              <a:latin typeface="Verdana"/>
              <a:cs typeface="Verdana"/>
            </a:endParaRPr>
          </a:p>
          <a:p>
            <a:pPr marL="8659" marR="3464">
              <a:lnSpc>
                <a:spcPct val="101400"/>
              </a:lnSpc>
            </a:pPr>
            <a:endParaRPr lang="en-US" sz="1100" spc="-3" dirty="0">
              <a:latin typeface="Verdana"/>
              <a:cs typeface="Verdana"/>
            </a:endParaRPr>
          </a:p>
          <a:p>
            <a:pPr marL="8659" marR="3464">
              <a:lnSpc>
                <a:spcPct val="101400"/>
              </a:lnSpc>
            </a:pPr>
            <a:endParaRPr lang="en-US" sz="1100" spc="-3" dirty="0">
              <a:latin typeface="Verdana"/>
              <a:cs typeface="Verdana"/>
            </a:endParaRPr>
          </a:p>
          <a:p>
            <a:pPr marL="8659" marR="3464">
              <a:lnSpc>
                <a:spcPct val="101400"/>
              </a:lnSpc>
            </a:pPr>
            <a:endParaRPr sz="1100" dirty="0">
              <a:latin typeface="Verdana"/>
              <a:cs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00" y="867122"/>
            <a:ext cx="5647167" cy="2158711"/>
          </a:xfrm>
          <a:prstGeom prst="rect">
            <a:avLst/>
          </a:prstGeom>
          <a:blipFill>
            <a:blip r:embed="rId2" cstate="print"/>
            <a:stretch>
              <a:fillRect/>
            </a:stretch>
          </a:blipFill>
        </p:spPr>
        <p:txBody>
          <a:bodyPr wrap="square" lIns="0" tIns="0" rIns="0" bIns="0" rtlCol="0"/>
          <a:lstStyle/>
          <a:p>
            <a:endParaRPr sz="1227" dirty="0"/>
          </a:p>
        </p:txBody>
      </p:sp>
      <p:sp>
        <p:nvSpPr>
          <p:cNvPr id="3" name="object 3"/>
          <p:cNvSpPr txBox="1"/>
          <p:nvPr/>
        </p:nvSpPr>
        <p:spPr>
          <a:xfrm>
            <a:off x="885217" y="3227594"/>
            <a:ext cx="10749064" cy="2718716"/>
          </a:xfrm>
          <a:prstGeom prst="rect">
            <a:avLst/>
          </a:prstGeom>
        </p:spPr>
        <p:txBody>
          <a:bodyPr vert="horz" wrap="square" lIns="0" tIns="8659" rIns="0" bIns="0" rtlCol="0">
            <a:spAutoFit/>
          </a:bodyPr>
          <a:lstStyle/>
          <a:p>
            <a:pPr marL="8659">
              <a:spcBef>
                <a:spcPts val="68"/>
              </a:spcBef>
            </a:pPr>
            <a:r>
              <a:rPr sz="1100" b="1" spc="-3" dirty="0">
                <a:latin typeface="Verdana"/>
                <a:cs typeface="Verdana"/>
              </a:rPr>
              <a:t>LAW </a:t>
            </a:r>
            <a:r>
              <a:rPr sz="1100" b="1" dirty="0">
                <a:latin typeface="Verdana"/>
                <a:cs typeface="Verdana"/>
              </a:rPr>
              <a:t>1 </a:t>
            </a:r>
            <a:r>
              <a:rPr sz="1100" dirty="0">
                <a:latin typeface="Verdana"/>
                <a:cs typeface="Verdana"/>
              </a:rPr>
              <a:t>- </a:t>
            </a:r>
            <a:r>
              <a:rPr sz="1100" b="1" spc="-3" dirty="0">
                <a:latin typeface="Verdana"/>
                <a:cs typeface="Verdana"/>
              </a:rPr>
              <a:t>The Field </a:t>
            </a:r>
            <a:r>
              <a:rPr sz="1100" b="1" dirty="0">
                <a:latin typeface="Verdana"/>
                <a:cs typeface="Verdana"/>
              </a:rPr>
              <a:t>of Play</a:t>
            </a:r>
            <a:endParaRPr sz="1100" dirty="0">
              <a:latin typeface="Verdana"/>
              <a:cs typeface="Verdana"/>
            </a:endParaRPr>
          </a:p>
          <a:p>
            <a:pPr marL="8659" marR="32471">
              <a:lnSpc>
                <a:spcPct val="101000"/>
              </a:lnSpc>
              <a:spcBef>
                <a:spcPts val="3"/>
              </a:spcBef>
            </a:pPr>
            <a:r>
              <a:rPr sz="1100" spc="-3" dirty="0">
                <a:latin typeface="Verdana"/>
                <a:cs typeface="Verdana"/>
              </a:rPr>
              <a:t>This is the basic layout of </a:t>
            </a:r>
            <a:r>
              <a:rPr sz="1100" dirty="0">
                <a:latin typeface="Verdana"/>
                <a:cs typeface="Verdana"/>
              </a:rPr>
              <a:t>a </a:t>
            </a:r>
            <a:r>
              <a:rPr sz="1100" spc="-3" dirty="0">
                <a:latin typeface="Verdana"/>
                <a:cs typeface="Verdana"/>
              </a:rPr>
              <a:t>soccer field. The size </a:t>
            </a:r>
            <a:r>
              <a:rPr sz="1100" dirty="0">
                <a:latin typeface="Verdana"/>
                <a:cs typeface="Verdana"/>
              </a:rPr>
              <a:t>of </a:t>
            </a:r>
            <a:r>
              <a:rPr sz="1100" spc="-3" dirty="0">
                <a:latin typeface="Verdana"/>
                <a:cs typeface="Verdana"/>
              </a:rPr>
              <a:t>the field will </a:t>
            </a:r>
            <a:r>
              <a:rPr sz="1100" dirty="0">
                <a:latin typeface="Verdana"/>
                <a:cs typeface="Verdana"/>
              </a:rPr>
              <a:t>vary from </a:t>
            </a:r>
            <a:r>
              <a:rPr sz="1100" spc="-3" dirty="0">
                <a:latin typeface="Verdana"/>
                <a:cs typeface="Verdana"/>
              </a:rPr>
              <a:t>league to  league, usually depending on the age of the</a:t>
            </a:r>
            <a:r>
              <a:rPr sz="1100" spc="20" dirty="0">
                <a:latin typeface="Verdana"/>
                <a:cs typeface="Verdana"/>
              </a:rPr>
              <a:t> </a:t>
            </a:r>
            <a:r>
              <a:rPr sz="1100" spc="-3" dirty="0">
                <a:latin typeface="Verdana"/>
                <a:cs typeface="Verdana"/>
              </a:rPr>
              <a:t>players.</a:t>
            </a:r>
            <a:endParaRPr sz="1100" dirty="0">
              <a:latin typeface="Verdana"/>
              <a:cs typeface="Verdana"/>
            </a:endParaRPr>
          </a:p>
          <a:p>
            <a:pPr>
              <a:spcBef>
                <a:spcPts val="14"/>
              </a:spcBef>
            </a:pPr>
            <a:endParaRPr sz="1100" dirty="0">
              <a:latin typeface="Verdana"/>
              <a:cs typeface="Verdana"/>
            </a:endParaRPr>
          </a:p>
          <a:p>
            <a:pPr marL="8659"/>
            <a:r>
              <a:rPr sz="1100" b="1" spc="-3" dirty="0">
                <a:latin typeface="Verdana"/>
                <a:cs typeface="Verdana"/>
              </a:rPr>
              <a:t>LAW </a:t>
            </a:r>
            <a:r>
              <a:rPr sz="1100" b="1" dirty="0">
                <a:latin typeface="Verdana"/>
                <a:cs typeface="Verdana"/>
              </a:rPr>
              <a:t>2 - The</a:t>
            </a:r>
            <a:r>
              <a:rPr sz="1100" b="1" spc="3" dirty="0">
                <a:latin typeface="Verdana"/>
                <a:cs typeface="Verdana"/>
              </a:rPr>
              <a:t> </a:t>
            </a:r>
            <a:r>
              <a:rPr sz="1100" b="1" spc="-3" dirty="0">
                <a:latin typeface="Verdana"/>
                <a:cs typeface="Verdana"/>
              </a:rPr>
              <a:t>Ball</a:t>
            </a:r>
            <a:endParaRPr sz="1100" dirty="0">
              <a:latin typeface="Verdana"/>
              <a:cs typeface="Verdana"/>
            </a:endParaRPr>
          </a:p>
          <a:p>
            <a:pPr marL="8659" marR="210843">
              <a:lnSpc>
                <a:spcPct val="101000"/>
              </a:lnSpc>
              <a:spcBef>
                <a:spcPts val="3"/>
              </a:spcBef>
            </a:pPr>
            <a:r>
              <a:rPr sz="1100" dirty="0">
                <a:latin typeface="Verdana"/>
                <a:cs typeface="Verdana"/>
              </a:rPr>
              <a:t>A </a:t>
            </a:r>
            <a:r>
              <a:rPr sz="1100" spc="-3" dirty="0">
                <a:latin typeface="Verdana"/>
                <a:cs typeface="Verdana"/>
              </a:rPr>
              <a:t>regulation size soccer ball is </a:t>
            </a:r>
            <a:r>
              <a:rPr sz="1100" dirty="0">
                <a:latin typeface="Verdana"/>
                <a:cs typeface="Verdana"/>
              </a:rPr>
              <a:t>a </a:t>
            </a:r>
            <a:r>
              <a:rPr sz="1100" spc="-3" dirty="0">
                <a:latin typeface="Verdana"/>
                <a:cs typeface="Verdana"/>
              </a:rPr>
              <a:t>No. </a:t>
            </a:r>
            <a:r>
              <a:rPr sz="1100" i="1" dirty="0">
                <a:latin typeface="Verdana"/>
                <a:cs typeface="Verdana"/>
              </a:rPr>
              <a:t>5 </a:t>
            </a:r>
            <a:r>
              <a:rPr sz="1100" spc="-3" dirty="0">
                <a:latin typeface="Verdana"/>
                <a:cs typeface="Verdana"/>
              </a:rPr>
              <a:t>ball. Youth leagues </a:t>
            </a:r>
            <a:r>
              <a:rPr sz="1100" dirty="0">
                <a:latin typeface="Verdana"/>
                <a:cs typeface="Verdana"/>
              </a:rPr>
              <a:t>may use </a:t>
            </a:r>
            <a:r>
              <a:rPr sz="1100" spc="-3" dirty="0">
                <a:latin typeface="Verdana"/>
                <a:cs typeface="Verdana"/>
              </a:rPr>
              <a:t>different size  balls, such as </a:t>
            </a:r>
            <a:r>
              <a:rPr sz="1100" dirty="0">
                <a:latin typeface="Verdana"/>
                <a:cs typeface="Verdana"/>
              </a:rPr>
              <a:t>a </a:t>
            </a:r>
            <a:r>
              <a:rPr sz="1100" spc="-3" dirty="0">
                <a:latin typeface="Verdana"/>
                <a:cs typeface="Verdana"/>
              </a:rPr>
              <a:t>No. </a:t>
            </a:r>
            <a:r>
              <a:rPr sz="1100" dirty="0">
                <a:latin typeface="Verdana"/>
                <a:cs typeface="Verdana"/>
              </a:rPr>
              <a:t>3 </a:t>
            </a:r>
            <a:r>
              <a:rPr sz="1100" spc="-3" dirty="0">
                <a:latin typeface="Verdana"/>
                <a:cs typeface="Verdana"/>
              </a:rPr>
              <a:t>ball or </a:t>
            </a:r>
            <a:r>
              <a:rPr sz="1100" dirty="0">
                <a:latin typeface="Verdana"/>
                <a:cs typeface="Verdana"/>
              </a:rPr>
              <a:t>a </a:t>
            </a:r>
            <a:r>
              <a:rPr sz="1100" spc="-3" dirty="0">
                <a:latin typeface="Verdana"/>
                <a:cs typeface="Verdana"/>
              </a:rPr>
              <a:t>No. </a:t>
            </a:r>
            <a:r>
              <a:rPr sz="1100" dirty="0">
                <a:latin typeface="Verdana"/>
                <a:cs typeface="Verdana"/>
              </a:rPr>
              <a:t>4 </a:t>
            </a:r>
            <a:r>
              <a:rPr sz="1100" spc="-3" dirty="0">
                <a:latin typeface="Verdana"/>
                <a:cs typeface="Verdana"/>
              </a:rPr>
              <a:t>ball, depending on the age of the</a:t>
            </a:r>
            <a:r>
              <a:rPr sz="1100" spc="85" dirty="0">
                <a:latin typeface="Verdana"/>
                <a:cs typeface="Verdana"/>
              </a:rPr>
              <a:t> </a:t>
            </a:r>
            <a:r>
              <a:rPr sz="1100" spc="-3" dirty="0">
                <a:latin typeface="Verdana"/>
                <a:cs typeface="Verdana"/>
              </a:rPr>
              <a:t>children.</a:t>
            </a:r>
            <a:endParaRPr sz="1100" dirty="0">
              <a:latin typeface="Verdana"/>
              <a:cs typeface="Verdana"/>
            </a:endParaRPr>
          </a:p>
          <a:p>
            <a:pPr>
              <a:spcBef>
                <a:spcPts val="14"/>
              </a:spcBef>
            </a:pPr>
            <a:endParaRPr sz="1100" dirty="0">
              <a:latin typeface="Verdana"/>
              <a:cs typeface="Verdana"/>
            </a:endParaRPr>
          </a:p>
          <a:p>
            <a:pPr marL="8659"/>
            <a:r>
              <a:rPr sz="1100" b="1" spc="-3" dirty="0">
                <a:latin typeface="Verdana"/>
                <a:cs typeface="Verdana"/>
              </a:rPr>
              <a:t>LAW </a:t>
            </a:r>
            <a:r>
              <a:rPr sz="1100" b="1" dirty="0">
                <a:latin typeface="Verdana"/>
                <a:cs typeface="Verdana"/>
              </a:rPr>
              <a:t>3 </a:t>
            </a:r>
            <a:r>
              <a:rPr sz="1100" dirty="0">
                <a:latin typeface="Verdana"/>
                <a:cs typeface="Verdana"/>
              </a:rPr>
              <a:t>- </a:t>
            </a:r>
            <a:r>
              <a:rPr sz="1100" b="1" spc="-3" dirty="0">
                <a:latin typeface="Verdana"/>
                <a:cs typeface="Verdana"/>
              </a:rPr>
              <a:t>Number </a:t>
            </a:r>
            <a:r>
              <a:rPr sz="1100" b="1" dirty="0">
                <a:latin typeface="Verdana"/>
                <a:cs typeface="Verdana"/>
              </a:rPr>
              <a:t>of</a:t>
            </a:r>
            <a:r>
              <a:rPr sz="1100" b="1" spc="-10" dirty="0">
                <a:latin typeface="Verdana"/>
                <a:cs typeface="Verdana"/>
              </a:rPr>
              <a:t> </a:t>
            </a:r>
            <a:r>
              <a:rPr sz="1100" b="1" spc="-3" dirty="0">
                <a:latin typeface="Verdana"/>
                <a:cs typeface="Verdana"/>
              </a:rPr>
              <a:t>Players</a:t>
            </a:r>
            <a:endParaRPr sz="1100" dirty="0">
              <a:latin typeface="Verdana"/>
              <a:cs typeface="Verdana"/>
            </a:endParaRPr>
          </a:p>
          <a:p>
            <a:pPr marL="8659" marR="3464">
              <a:lnSpc>
                <a:spcPct val="101299"/>
              </a:lnSpc>
            </a:pPr>
            <a:r>
              <a:rPr sz="1100" spc="-3" dirty="0">
                <a:latin typeface="Verdana"/>
                <a:cs typeface="Verdana"/>
              </a:rPr>
              <a:t>There must be no more that 11 players on the </a:t>
            </a:r>
            <a:r>
              <a:rPr sz="1100" spc="-7" dirty="0">
                <a:latin typeface="Verdana"/>
                <a:cs typeface="Verdana"/>
              </a:rPr>
              <a:t>field </a:t>
            </a:r>
            <a:r>
              <a:rPr sz="1100" spc="-3" dirty="0">
                <a:latin typeface="Verdana"/>
                <a:cs typeface="Verdana"/>
              </a:rPr>
              <a:t>of play for either team. </a:t>
            </a:r>
            <a:r>
              <a:rPr sz="1100" dirty="0">
                <a:latin typeface="Verdana"/>
                <a:cs typeface="Verdana"/>
              </a:rPr>
              <a:t>A  </a:t>
            </a:r>
            <a:r>
              <a:rPr sz="1100" spc="-3" dirty="0">
                <a:latin typeface="Verdana"/>
                <a:cs typeface="Verdana"/>
              </a:rPr>
              <a:t>minimum </a:t>
            </a:r>
            <a:r>
              <a:rPr sz="1100" dirty="0">
                <a:latin typeface="Verdana"/>
                <a:cs typeface="Verdana"/>
              </a:rPr>
              <a:t>number of </a:t>
            </a:r>
            <a:r>
              <a:rPr sz="1100" spc="-3" dirty="0">
                <a:latin typeface="Verdana"/>
                <a:cs typeface="Verdana"/>
              </a:rPr>
              <a:t>players is usually </a:t>
            </a:r>
            <a:r>
              <a:rPr sz="1100" dirty="0">
                <a:latin typeface="Verdana"/>
                <a:cs typeface="Verdana"/>
              </a:rPr>
              <a:t>7. </a:t>
            </a:r>
            <a:r>
              <a:rPr sz="1100" spc="-3" dirty="0">
                <a:latin typeface="Verdana"/>
                <a:cs typeface="Verdana"/>
              </a:rPr>
              <a:t>Some </a:t>
            </a:r>
            <a:r>
              <a:rPr sz="1100" dirty="0">
                <a:latin typeface="Verdana"/>
                <a:cs typeface="Verdana"/>
              </a:rPr>
              <a:t>youth </a:t>
            </a:r>
            <a:r>
              <a:rPr sz="1100" spc="-3" dirty="0">
                <a:latin typeface="Verdana"/>
                <a:cs typeface="Verdana"/>
              </a:rPr>
              <a:t>leagues encourage games with  less than 11 players </a:t>
            </a:r>
            <a:r>
              <a:rPr sz="1100" dirty="0">
                <a:latin typeface="Verdana"/>
                <a:cs typeface="Verdana"/>
              </a:rPr>
              <a:t>to </a:t>
            </a:r>
            <a:r>
              <a:rPr sz="1100" spc="-3" dirty="0">
                <a:latin typeface="Verdana"/>
                <a:cs typeface="Verdana"/>
              </a:rPr>
              <a:t>help in the development of young players. One player from  each team must be designated as </a:t>
            </a:r>
            <a:r>
              <a:rPr sz="1100" dirty="0">
                <a:latin typeface="Verdana"/>
                <a:cs typeface="Verdana"/>
              </a:rPr>
              <a:t>a </a:t>
            </a:r>
            <a:r>
              <a:rPr sz="1100" spc="-3" dirty="0">
                <a:latin typeface="Verdana"/>
                <a:cs typeface="Verdana"/>
              </a:rPr>
              <a:t>goalkeeper. The goalkeeper must wear </a:t>
            </a:r>
            <a:r>
              <a:rPr sz="1100" dirty="0">
                <a:latin typeface="Verdana"/>
                <a:cs typeface="Verdana"/>
              </a:rPr>
              <a:t>a  different </a:t>
            </a:r>
            <a:r>
              <a:rPr sz="1100" spc="-3" dirty="0">
                <a:latin typeface="Verdana"/>
                <a:cs typeface="Verdana"/>
              </a:rPr>
              <a:t>color shirt from his teammates so that everyone can easily distinguish the  goalie. The goalie can only </a:t>
            </a:r>
            <a:r>
              <a:rPr sz="1100" dirty="0">
                <a:latin typeface="Verdana"/>
                <a:cs typeface="Verdana"/>
              </a:rPr>
              <a:t>use </a:t>
            </a:r>
            <a:r>
              <a:rPr sz="1100" spc="-3" dirty="0">
                <a:latin typeface="Verdana"/>
                <a:cs typeface="Verdana"/>
              </a:rPr>
              <a:t>his </a:t>
            </a:r>
            <a:r>
              <a:rPr sz="1100" dirty="0">
                <a:latin typeface="Verdana"/>
                <a:cs typeface="Verdana"/>
              </a:rPr>
              <a:t>hands </a:t>
            </a:r>
            <a:r>
              <a:rPr sz="1100" spc="-3" dirty="0">
                <a:latin typeface="Verdana"/>
                <a:cs typeface="Verdana"/>
              </a:rPr>
              <a:t>inside the penalty</a:t>
            </a:r>
            <a:r>
              <a:rPr sz="1100" spc="17" dirty="0">
                <a:latin typeface="Verdana"/>
                <a:cs typeface="Verdana"/>
              </a:rPr>
              <a:t> </a:t>
            </a:r>
            <a:r>
              <a:rPr sz="1100" dirty="0">
                <a:latin typeface="Verdana"/>
                <a:cs typeface="Verdana"/>
              </a:rPr>
              <a:t>area.</a:t>
            </a:r>
          </a:p>
          <a:p>
            <a:pPr>
              <a:spcBef>
                <a:spcPts val="10"/>
              </a:spcBef>
            </a:pPr>
            <a:endParaRPr sz="1100" dirty="0">
              <a:latin typeface="Verdana"/>
              <a:cs typeface="Verdana"/>
            </a:endParaRPr>
          </a:p>
          <a:p>
            <a:pPr marL="8659"/>
            <a:r>
              <a:rPr sz="1100" b="1" spc="-3" dirty="0">
                <a:latin typeface="Verdana"/>
                <a:cs typeface="Verdana"/>
              </a:rPr>
              <a:t>LAW </a:t>
            </a:r>
            <a:r>
              <a:rPr sz="1100" b="1" dirty="0">
                <a:latin typeface="Verdana"/>
                <a:cs typeface="Verdana"/>
              </a:rPr>
              <a:t>4 - </a:t>
            </a:r>
            <a:r>
              <a:rPr sz="1100" b="1" spc="-3" dirty="0">
                <a:latin typeface="Verdana"/>
                <a:cs typeface="Verdana"/>
              </a:rPr>
              <a:t>Player’s</a:t>
            </a:r>
            <a:r>
              <a:rPr sz="1100" b="1" spc="-14" dirty="0">
                <a:latin typeface="Verdana"/>
                <a:cs typeface="Verdana"/>
              </a:rPr>
              <a:t> </a:t>
            </a:r>
            <a:r>
              <a:rPr sz="1100" b="1" spc="-3" dirty="0">
                <a:latin typeface="Verdana"/>
                <a:cs typeface="Verdana"/>
              </a:rPr>
              <a:t>Equipment</a:t>
            </a:r>
            <a:endParaRPr sz="1100" dirty="0">
              <a:latin typeface="Verdana"/>
              <a:cs typeface="Verdana"/>
            </a:endParaRPr>
          </a:p>
          <a:p>
            <a:pPr marL="8659" marR="13854">
              <a:lnSpc>
                <a:spcPct val="101299"/>
              </a:lnSpc>
            </a:pPr>
            <a:r>
              <a:rPr sz="1100" spc="-3" dirty="0">
                <a:latin typeface="Verdana"/>
                <a:cs typeface="Verdana"/>
              </a:rPr>
              <a:t>Players must wear </a:t>
            </a:r>
            <a:r>
              <a:rPr sz="1100" dirty="0">
                <a:latin typeface="Verdana"/>
                <a:cs typeface="Verdana"/>
              </a:rPr>
              <a:t>the </a:t>
            </a:r>
            <a:r>
              <a:rPr sz="1100" spc="-3" dirty="0">
                <a:latin typeface="Verdana"/>
                <a:cs typeface="Verdana"/>
              </a:rPr>
              <a:t>same colored jersey or shirts. All youth programs require shin  guards </a:t>
            </a:r>
            <a:r>
              <a:rPr sz="1100" dirty="0">
                <a:latin typeface="Verdana"/>
                <a:cs typeface="Verdana"/>
              </a:rPr>
              <a:t>to </a:t>
            </a:r>
            <a:r>
              <a:rPr sz="1100" spc="-3" dirty="0">
                <a:latin typeface="Verdana"/>
                <a:cs typeface="Verdana"/>
              </a:rPr>
              <a:t>be worn by all players. If your players will be wearing cleats, make sure  they are soccer cleats. </a:t>
            </a:r>
            <a:r>
              <a:rPr sz="1100" dirty="0">
                <a:latin typeface="Verdana"/>
                <a:cs typeface="Verdana"/>
              </a:rPr>
              <a:t>A </a:t>
            </a:r>
            <a:r>
              <a:rPr sz="1100" spc="-3" dirty="0">
                <a:latin typeface="Verdana"/>
                <a:cs typeface="Verdana"/>
              </a:rPr>
              <a:t>soccer cleat does </a:t>
            </a:r>
            <a:r>
              <a:rPr sz="1100" spc="-7" dirty="0">
                <a:latin typeface="Verdana"/>
                <a:cs typeface="Verdana"/>
              </a:rPr>
              <a:t>not </a:t>
            </a:r>
            <a:r>
              <a:rPr sz="1100" dirty="0">
                <a:latin typeface="Verdana"/>
                <a:cs typeface="Verdana"/>
              </a:rPr>
              <a:t>have a </a:t>
            </a:r>
            <a:r>
              <a:rPr sz="1100" spc="-3" dirty="0">
                <a:latin typeface="Verdana"/>
                <a:cs typeface="Verdana"/>
              </a:rPr>
              <a:t>cleat at the front edge of </a:t>
            </a:r>
            <a:r>
              <a:rPr sz="1100" dirty="0">
                <a:latin typeface="Verdana"/>
                <a:cs typeface="Verdana"/>
              </a:rPr>
              <a:t>the  </a:t>
            </a:r>
            <a:r>
              <a:rPr sz="1100" spc="-3" dirty="0">
                <a:latin typeface="Verdana"/>
                <a:cs typeface="Verdana"/>
              </a:rPr>
              <a:t>shoe like </a:t>
            </a:r>
            <a:r>
              <a:rPr sz="1100" dirty="0">
                <a:latin typeface="Verdana"/>
                <a:cs typeface="Verdana"/>
              </a:rPr>
              <a:t>a </a:t>
            </a:r>
            <a:r>
              <a:rPr sz="1100" spc="-3" dirty="0">
                <a:latin typeface="Verdana"/>
                <a:cs typeface="Verdana"/>
              </a:rPr>
              <a:t>baseball </a:t>
            </a:r>
            <a:r>
              <a:rPr sz="1100" dirty="0">
                <a:latin typeface="Verdana"/>
                <a:cs typeface="Verdana"/>
              </a:rPr>
              <a:t>cleat. </a:t>
            </a:r>
            <a:r>
              <a:rPr sz="1100" spc="-3" dirty="0">
                <a:latin typeface="Verdana"/>
                <a:cs typeface="Verdana"/>
              </a:rPr>
              <a:t>This is for</a:t>
            </a:r>
            <a:r>
              <a:rPr sz="1100" spc="14" dirty="0">
                <a:latin typeface="Verdana"/>
                <a:cs typeface="Verdana"/>
              </a:rPr>
              <a:t> </a:t>
            </a:r>
            <a:r>
              <a:rPr sz="1100" spc="-3" dirty="0">
                <a:latin typeface="Verdana"/>
                <a:cs typeface="Verdana"/>
              </a:rPr>
              <a:t>safety.</a:t>
            </a:r>
            <a:endParaRPr sz="1100" dirty="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2349" y="605545"/>
            <a:ext cx="11799651" cy="4672713"/>
          </a:xfrm>
          <a:prstGeom prst="rect">
            <a:avLst/>
          </a:prstGeom>
        </p:spPr>
        <p:txBody>
          <a:bodyPr vert="horz" wrap="square" lIns="0" tIns="8659" rIns="0" bIns="0" rtlCol="0">
            <a:spAutoFit/>
          </a:bodyPr>
          <a:lstStyle/>
          <a:p>
            <a:pPr marL="8659">
              <a:spcBef>
                <a:spcPts val="68"/>
              </a:spcBef>
            </a:pPr>
            <a:r>
              <a:rPr sz="1100" b="1" spc="-3" dirty="0">
                <a:latin typeface="Verdana"/>
                <a:cs typeface="Verdana"/>
              </a:rPr>
              <a:t>LAW </a:t>
            </a:r>
            <a:r>
              <a:rPr sz="1100" b="1" dirty="0">
                <a:latin typeface="Verdana"/>
                <a:cs typeface="Verdana"/>
              </a:rPr>
              <a:t>5 -</a:t>
            </a:r>
            <a:r>
              <a:rPr sz="1100" b="1" spc="3" dirty="0">
                <a:latin typeface="Verdana"/>
                <a:cs typeface="Verdana"/>
              </a:rPr>
              <a:t> </a:t>
            </a:r>
            <a:r>
              <a:rPr sz="1100" b="1" spc="-3" dirty="0">
                <a:latin typeface="Verdana"/>
                <a:cs typeface="Verdana"/>
              </a:rPr>
              <a:t>Referees</a:t>
            </a:r>
            <a:endParaRPr sz="1100" dirty="0">
              <a:latin typeface="Verdana"/>
              <a:cs typeface="Verdana"/>
            </a:endParaRPr>
          </a:p>
          <a:p>
            <a:pPr marL="8659" marR="19915">
              <a:lnSpc>
                <a:spcPct val="101299"/>
              </a:lnSpc>
              <a:spcBef>
                <a:spcPts val="3"/>
              </a:spcBef>
            </a:pPr>
            <a:r>
              <a:rPr sz="1100" spc="-3" dirty="0">
                <a:latin typeface="Verdana"/>
                <a:cs typeface="Verdana"/>
              </a:rPr>
              <a:t>The referee enforces the 17 laws. There is one difference between soccer and most  other sports played in America. In soccer, the </a:t>
            </a:r>
            <a:r>
              <a:rPr sz="1100" dirty="0">
                <a:latin typeface="Verdana"/>
                <a:cs typeface="Verdana"/>
              </a:rPr>
              <a:t>referee may </a:t>
            </a:r>
            <a:r>
              <a:rPr sz="1100" spc="-3" dirty="0">
                <a:latin typeface="Verdana"/>
                <a:cs typeface="Verdana"/>
              </a:rPr>
              <a:t>let play continue </a:t>
            </a:r>
            <a:r>
              <a:rPr sz="1100" dirty="0">
                <a:latin typeface="Verdana"/>
                <a:cs typeface="Verdana"/>
              </a:rPr>
              <a:t>and </a:t>
            </a:r>
            <a:r>
              <a:rPr sz="1100" spc="-3" dirty="0">
                <a:latin typeface="Verdana"/>
                <a:cs typeface="Verdana"/>
              </a:rPr>
              <a:t>not  call </a:t>
            </a:r>
            <a:r>
              <a:rPr sz="1100" dirty="0">
                <a:latin typeface="Verdana"/>
                <a:cs typeface="Verdana"/>
              </a:rPr>
              <a:t>a </a:t>
            </a:r>
            <a:r>
              <a:rPr sz="1100" spc="-3" dirty="0">
                <a:latin typeface="Verdana"/>
                <a:cs typeface="Verdana"/>
              </a:rPr>
              <a:t>foul if </a:t>
            </a:r>
            <a:r>
              <a:rPr sz="1100" dirty="0">
                <a:latin typeface="Verdana"/>
                <a:cs typeface="Verdana"/>
              </a:rPr>
              <a:t>he </a:t>
            </a:r>
            <a:r>
              <a:rPr sz="1100" spc="-3" dirty="0">
                <a:latin typeface="Verdana"/>
                <a:cs typeface="Verdana"/>
              </a:rPr>
              <a:t>or she thinks that stopping play would give </a:t>
            </a:r>
            <a:r>
              <a:rPr sz="1100" dirty="0">
                <a:latin typeface="Verdana"/>
                <a:cs typeface="Verdana"/>
              </a:rPr>
              <a:t>an </a:t>
            </a:r>
            <a:r>
              <a:rPr sz="1100" spc="-3" dirty="0">
                <a:latin typeface="Verdana"/>
                <a:cs typeface="Verdana"/>
              </a:rPr>
              <a:t>advantage to the team  committing </a:t>
            </a:r>
            <a:r>
              <a:rPr sz="1100" dirty="0">
                <a:latin typeface="Verdana"/>
                <a:cs typeface="Verdana"/>
              </a:rPr>
              <a:t>the </a:t>
            </a:r>
            <a:r>
              <a:rPr sz="1100" spc="-3" dirty="0">
                <a:latin typeface="Verdana"/>
                <a:cs typeface="Verdana"/>
              </a:rPr>
              <a:t>foul. This is called </a:t>
            </a:r>
            <a:r>
              <a:rPr sz="1100" dirty="0">
                <a:latin typeface="Verdana"/>
                <a:cs typeface="Verdana"/>
              </a:rPr>
              <a:t>the </a:t>
            </a:r>
            <a:r>
              <a:rPr sz="1100" spc="-3" dirty="0">
                <a:latin typeface="Verdana"/>
                <a:cs typeface="Verdana"/>
              </a:rPr>
              <a:t>“advantage clause”. The referee should say  “play on” </a:t>
            </a:r>
            <a:r>
              <a:rPr sz="1100" dirty="0">
                <a:latin typeface="Verdana"/>
                <a:cs typeface="Verdana"/>
              </a:rPr>
              <a:t>when </a:t>
            </a:r>
            <a:r>
              <a:rPr sz="1100" spc="-3" dirty="0">
                <a:latin typeface="Verdana"/>
                <a:cs typeface="Verdana"/>
              </a:rPr>
              <a:t>this occurs.</a:t>
            </a:r>
            <a:endParaRPr sz="1100" dirty="0">
              <a:latin typeface="Verdana"/>
              <a:cs typeface="Verdana"/>
            </a:endParaRPr>
          </a:p>
          <a:p>
            <a:pPr>
              <a:spcBef>
                <a:spcPts val="10"/>
              </a:spcBef>
            </a:pPr>
            <a:endParaRPr sz="1100" dirty="0">
              <a:latin typeface="Verdana"/>
              <a:cs typeface="Verdana"/>
            </a:endParaRPr>
          </a:p>
          <a:p>
            <a:pPr marL="8659"/>
            <a:r>
              <a:rPr sz="1100" b="1" spc="-3" dirty="0">
                <a:latin typeface="Verdana"/>
                <a:cs typeface="Verdana"/>
              </a:rPr>
              <a:t>LAW </a:t>
            </a:r>
            <a:r>
              <a:rPr sz="1100" b="1" dirty="0">
                <a:latin typeface="Verdana"/>
                <a:cs typeface="Verdana"/>
              </a:rPr>
              <a:t>6 </a:t>
            </a:r>
            <a:r>
              <a:rPr sz="1100" dirty="0">
                <a:latin typeface="Verdana"/>
                <a:cs typeface="Verdana"/>
              </a:rPr>
              <a:t>- </a:t>
            </a:r>
            <a:r>
              <a:rPr sz="1100" b="1" spc="-3" dirty="0">
                <a:latin typeface="Verdana"/>
                <a:cs typeface="Verdana"/>
              </a:rPr>
              <a:t>Linesmen and</a:t>
            </a:r>
            <a:r>
              <a:rPr sz="1100" b="1" spc="-10" dirty="0">
                <a:latin typeface="Verdana"/>
                <a:cs typeface="Verdana"/>
              </a:rPr>
              <a:t> </a:t>
            </a:r>
            <a:r>
              <a:rPr sz="1100" b="1" spc="-3" dirty="0">
                <a:latin typeface="Verdana"/>
                <a:cs typeface="Verdana"/>
              </a:rPr>
              <a:t>Lineswomen</a:t>
            </a:r>
            <a:endParaRPr sz="1100" dirty="0">
              <a:latin typeface="Verdana"/>
              <a:cs typeface="Verdana"/>
            </a:endParaRPr>
          </a:p>
          <a:p>
            <a:pPr marL="8659" marR="63210">
              <a:lnSpc>
                <a:spcPts val="832"/>
              </a:lnSpc>
              <a:spcBef>
                <a:spcPts val="24"/>
              </a:spcBef>
            </a:pPr>
            <a:r>
              <a:rPr sz="1100" dirty="0">
                <a:latin typeface="Verdana"/>
                <a:cs typeface="Verdana"/>
              </a:rPr>
              <a:t>Two </a:t>
            </a:r>
            <a:r>
              <a:rPr sz="1100" spc="-3" dirty="0">
                <a:latin typeface="Verdana"/>
                <a:cs typeface="Verdana"/>
              </a:rPr>
              <a:t>linesmen may assist the referee in controlling </a:t>
            </a:r>
            <a:r>
              <a:rPr sz="1100" dirty="0">
                <a:latin typeface="Verdana"/>
                <a:cs typeface="Verdana"/>
              </a:rPr>
              <a:t>the </a:t>
            </a:r>
            <a:r>
              <a:rPr sz="1100" spc="-3" dirty="0">
                <a:latin typeface="Verdana"/>
                <a:cs typeface="Verdana"/>
              </a:rPr>
              <a:t>game. </a:t>
            </a:r>
            <a:r>
              <a:rPr sz="1100" dirty="0">
                <a:latin typeface="Verdana"/>
                <a:cs typeface="Verdana"/>
              </a:rPr>
              <a:t>The </a:t>
            </a:r>
            <a:r>
              <a:rPr sz="1100" spc="-3" dirty="0">
                <a:latin typeface="Verdana"/>
                <a:cs typeface="Verdana"/>
              </a:rPr>
              <a:t>linesmen’s duty is  to signal to the referee when the ball is out; to indicate </a:t>
            </a:r>
            <a:r>
              <a:rPr sz="1100" dirty="0">
                <a:latin typeface="Verdana"/>
                <a:cs typeface="Verdana"/>
              </a:rPr>
              <a:t>a </a:t>
            </a:r>
            <a:r>
              <a:rPr sz="1100" spc="-3" dirty="0">
                <a:latin typeface="Verdana"/>
                <a:cs typeface="Verdana"/>
              </a:rPr>
              <a:t>corner kick, </a:t>
            </a:r>
            <a:r>
              <a:rPr sz="1100" dirty="0">
                <a:latin typeface="Verdana"/>
                <a:cs typeface="Verdana"/>
              </a:rPr>
              <a:t>a </a:t>
            </a:r>
            <a:r>
              <a:rPr sz="1100" spc="-3" dirty="0">
                <a:latin typeface="Verdana"/>
                <a:cs typeface="Verdana"/>
              </a:rPr>
              <a:t>goal kick</a:t>
            </a:r>
            <a:r>
              <a:rPr sz="1100" spc="51" dirty="0">
                <a:latin typeface="Verdana"/>
                <a:cs typeface="Verdana"/>
              </a:rPr>
              <a:t> </a:t>
            </a:r>
            <a:r>
              <a:rPr sz="1100" spc="-3" dirty="0">
                <a:latin typeface="Verdana"/>
                <a:cs typeface="Verdana"/>
              </a:rPr>
              <a:t>or</a:t>
            </a:r>
            <a:endParaRPr sz="1100" dirty="0">
              <a:latin typeface="Verdana"/>
              <a:cs typeface="Verdana"/>
            </a:endParaRPr>
          </a:p>
          <a:p>
            <a:pPr marL="8659" marR="177074">
              <a:lnSpc>
                <a:spcPts val="825"/>
              </a:lnSpc>
              <a:spcBef>
                <a:spcPts val="3"/>
              </a:spcBef>
            </a:pPr>
            <a:r>
              <a:rPr sz="1100" spc="-3" dirty="0">
                <a:latin typeface="Verdana"/>
                <a:cs typeface="Verdana"/>
              </a:rPr>
              <a:t>to designate which team is entitled to the throw-in. The linesmen </a:t>
            </a:r>
            <a:r>
              <a:rPr sz="1100" dirty="0">
                <a:latin typeface="Verdana"/>
                <a:cs typeface="Verdana"/>
              </a:rPr>
              <a:t>may </a:t>
            </a:r>
            <a:r>
              <a:rPr sz="1100" spc="-3" dirty="0">
                <a:latin typeface="Verdana"/>
                <a:cs typeface="Verdana"/>
              </a:rPr>
              <a:t>also signal  offsides, fouls </a:t>
            </a:r>
            <a:r>
              <a:rPr sz="1100" dirty="0">
                <a:latin typeface="Verdana"/>
                <a:cs typeface="Verdana"/>
              </a:rPr>
              <a:t>or </a:t>
            </a:r>
            <a:r>
              <a:rPr sz="1100" spc="-3" dirty="0">
                <a:latin typeface="Verdana"/>
                <a:cs typeface="Verdana"/>
              </a:rPr>
              <a:t>misconduct if </a:t>
            </a:r>
            <a:r>
              <a:rPr sz="1100" dirty="0">
                <a:latin typeface="Verdana"/>
                <a:cs typeface="Verdana"/>
              </a:rPr>
              <a:t>a </a:t>
            </a:r>
            <a:r>
              <a:rPr sz="1100" spc="-3" dirty="0">
                <a:latin typeface="Verdana"/>
                <a:cs typeface="Verdana"/>
              </a:rPr>
              <a:t>goal </a:t>
            </a:r>
            <a:r>
              <a:rPr sz="1100" dirty="0">
                <a:latin typeface="Verdana"/>
                <a:cs typeface="Verdana"/>
              </a:rPr>
              <a:t>has been scored or when </a:t>
            </a:r>
            <a:r>
              <a:rPr sz="1100" spc="-3" dirty="0">
                <a:latin typeface="Verdana"/>
                <a:cs typeface="Verdana"/>
              </a:rPr>
              <a:t>substitution</a:t>
            </a:r>
            <a:r>
              <a:rPr sz="1100" spc="48" dirty="0">
                <a:latin typeface="Verdana"/>
                <a:cs typeface="Verdana"/>
              </a:rPr>
              <a:t> </a:t>
            </a:r>
            <a:r>
              <a:rPr sz="1100" spc="-3" dirty="0">
                <a:latin typeface="Verdana"/>
                <a:cs typeface="Verdana"/>
              </a:rPr>
              <a:t>is</a:t>
            </a:r>
            <a:endParaRPr sz="1100" dirty="0">
              <a:latin typeface="Verdana"/>
              <a:cs typeface="Verdana"/>
            </a:endParaRPr>
          </a:p>
          <a:p>
            <a:pPr marL="8659">
              <a:lnSpc>
                <a:spcPts val="805"/>
              </a:lnSpc>
            </a:pPr>
            <a:r>
              <a:rPr sz="1100" spc="-3" dirty="0">
                <a:latin typeface="Verdana"/>
                <a:cs typeface="Verdana"/>
              </a:rPr>
              <a:t>desired.</a:t>
            </a:r>
            <a:endParaRPr sz="1100" dirty="0">
              <a:latin typeface="Verdana"/>
              <a:cs typeface="Verdana"/>
            </a:endParaRPr>
          </a:p>
          <a:p>
            <a:pPr>
              <a:spcBef>
                <a:spcPts val="37"/>
              </a:spcBef>
            </a:pPr>
            <a:endParaRPr sz="1100" dirty="0">
              <a:latin typeface="Verdana"/>
              <a:cs typeface="Verdana"/>
            </a:endParaRPr>
          </a:p>
          <a:p>
            <a:pPr marL="8659" marR="12122">
              <a:lnSpc>
                <a:spcPct val="101499"/>
              </a:lnSpc>
            </a:pPr>
            <a:r>
              <a:rPr sz="1100" spc="-3" dirty="0">
                <a:latin typeface="Verdana"/>
                <a:cs typeface="Verdana"/>
              </a:rPr>
              <a:t>The referee on the field makes the official </a:t>
            </a:r>
            <a:r>
              <a:rPr sz="1100" dirty="0">
                <a:latin typeface="Verdana"/>
                <a:cs typeface="Verdana"/>
              </a:rPr>
              <a:t>and </a:t>
            </a:r>
            <a:r>
              <a:rPr sz="1100" spc="-3" dirty="0">
                <a:latin typeface="Verdana"/>
                <a:cs typeface="Verdana"/>
              </a:rPr>
              <a:t>final decisions. The linesmen are there  to assist the referee; the referee </a:t>
            </a:r>
            <a:r>
              <a:rPr sz="1100" spc="-7" dirty="0">
                <a:latin typeface="Verdana"/>
                <a:cs typeface="Verdana"/>
              </a:rPr>
              <a:t>may </a:t>
            </a:r>
            <a:r>
              <a:rPr sz="1100" spc="-3" dirty="0">
                <a:latin typeface="Verdana"/>
                <a:cs typeface="Verdana"/>
              </a:rPr>
              <a:t>or may not </a:t>
            </a:r>
            <a:r>
              <a:rPr sz="1100" dirty="0">
                <a:latin typeface="Verdana"/>
                <a:cs typeface="Verdana"/>
              </a:rPr>
              <a:t>act </a:t>
            </a:r>
            <a:r>
              <a:rPr sz="1100" spc="-3" dirty="0">
                <a:latin typeface="Verdana"/>
                <a:cs typeface="Verdana"/>
              </a:rPr>
              <a:t>upon their</a:t>
            </a:r>
            <a:r>
              <a:rPr sz="1100" spc="37" dirty="0">
                <a:latin typeface="Verdana"/>
                <a:cs typeface="Verdana"/>
              </a:rPr>
              <a:t> </a:t>
            </a:r>
            <a:r>
              <a:rPr sz="1100" spc="-3" dirty="0">
                <a:latin typeface="Verdana"/>
                <a:cs typeface="Verdana"/>
              </a:rPr>
              <a:t>advice.</a:t>
            </a:r>
            <a:endParaRPr sz="1100" dirty="0">
              <a:latin typeface="Verdana"/>
              <a:cs typeface="Verdana"/>
            </a:endParaRPr>
          </a:p>
          <a:p>
            <a:pPr marL="8659" marR="61478">
              <a:lnSpc>
                <a:spcPct val="101200"/>
              </a:lnSpc>
              <a:spcBef>
                <a:spcPts val="3"/>
              </a:spcBef>
            </a:pPr>
            <a:r>
              <a:rPr sz="1100" spc="-3" dirty="0">
                <a:latin typeface="Verdana"/>
                <a:cs typeface="Verdana"/>
              </a:rPr>
              <a:t>Coaches should not expect </a:t>
            </a:r>
            <a:r>
              <a:rPr sz="1100" dirty="0">
                <a:latin typeface="Verdana"/>
                <a:cs typeface="Verdana"/>
              </a:rPr>
              <a:t>to </a:t>
            </a:r>
            <a:r>
              <a:rPr sz="1100" spc="-3" dirty="0">
                <a:latin typeface="Verdana"/>
                <a:cs typeface="Verdana"/>
              </a:rPr>
              <a:t>have linesmen at their youth soccer games.  Sometimes you </a:t>
            </a:r>
            <a:r>
              <a:rPr sz="1100" dirty="0">
                <a:latin typeface="Verdana"/>
                <a:cs typeface="Verdana"/>
              </a:rPr>
              <a:t>are </a:t>
            </a:r>
            <a:r>
              <a:rPr sz="1100" spc="-3" dirty="0">
                <a:latin typeface="Verdana"/>
                <a:cs typeface="Verdana"/>
              </a:rPr>
              <a:t>lucky to have </a:t>
            </a:r>
            <a:r>
              <a:rPr sz="1100" dirty="0">
                <a:latin typeface="Verdana"/>
                <a:cs typeface="Verdana"/>
              </a:rPr>
              <a:t>a </a:t>
            </a:r>
            <a:r>
              <a:rPr sz="1100" spc="-3" dirty="0">
                <a:latin typeface="Verdana"/>
                <a:cs typeface="Verdana"/>
              </a:rPr>
              <a:t>single referee. </a:t>
            </a:r>
            <a:r>
              <a:rPr sz="1100" dirty="0">
                <a:latin typeface="Verdana"/>
                <a:cs typeface="Verdana"/>
              </a:rPr>
              <a:t>I </a:t>
            </a:r>
            <a:r>
              <a:rPr sz="1100" spc="-3" dirty="0">
                <a:latin typeface="Verdana"/>
                <a:cs typeface="Verdana"/>
              </a:rPr>
              <a:t>have coached games where the  opposing coach and </a:t>
            </a:r>
            <a:r>
              <a:rPr sz="1100" dirty="0">
                <a:latin typeface="Verdana"/>
                <a:cs typeface="Verdana"/>
              </a:rPr>
              <a:t>I </a:t>
            </a:r>
            <a:r>
              <a:rPr sz="1100" spc="-3" dirty="0">
                <a:latin typeface="Verdana"/>
                <a:cs typeface="Verdana"/>
              </a:rPr>
              <a:t>had to take turns being the referee, because an official never  </a:t>
            </a:r>
            <a:r>
              <a:rPr sz="1100" dirty="0">
                <a:latin typeface="Verdana"/>
                <a:cs typeface="Verdana"/>
              </a:rPr>
              <a:t>showed</a:t>
            </a:r>
            <a:r>
              <a:rPr sz="1100" spc="-7" dirty="0">
                <a:latin typeface="Verdana"/>
                <a:cs typeface="Verdana"/>
              </a:rPr>
              <a:t> </a:t>
            </a:r>
            <a:r>
              <a:rPr sz="1100" spc="-3" dirty="0">
                <a:latin typeface="Verdana"/>
                <a:cs typeface="Verdana"/>
              </a:rPr>
              <a:t>up.</a:t>
            </a:r>
            <a:endParaRPr sz="1100" dirty="0">
              <a:latin typeface="Verdana"/>
              <a:cs typeface="Verdana"/>
            </a:endParaRPr>
          </a:p>
          <a:p>
            <a:pPr>
              <a:spcBef>
                <a:spcPts val="10"/>
              </a:spcBef>
            </a:pPr>
            <a:endParaRPr sz="1100" dirty="0">
              <a:latin typeface="Verdana"/>
              <a:cs typeface="Verdana"/>
            </a:endParaRPr>
          </a:p>
          <a:p>
            <a:pPr marL="8659">
              <a:spcBef>
                <a:spcPts val="3"/>
              </a:spcBef>
            </a:pPr>
            <a:r>
              <a:rPr sz="1100" b="1" spc="-3" dirty="0">
                <a:latin typeface="Verdana"/>
                <a:cs typeface="Verdana"/>
              </a:rPr>
              <a:t>LAW </a:t>
            </a:r>
            <a:r>
              <a:rPr sz="1100" b="1" dirty="0">
                <a:latin typeface="Verdana"/>
                <a:cs typeface="Verdana"/>
              </a:rPr>
              <a:t>7 - </a:t>
            </a:r>
            <a:r>
              <a:rPr sz="1100" b="1" spc="-3" dirty="0">
                <a:latin typeface="Verdana"/>
                <a:cs typeface="Verdana"/>
              </a:rPr>
              <a:t>Duration </a:t>
            </a:r>
            <a:r>
              <a:rPr sz="1100" b="1" dirty="0">
                <a:latin typeface="Verdana"/>
                <a:cs typeface="Verdana"/>
              </a:rPr>
              <a:t>of the Game</a:t>
            </a:r>
            <a:endParaRPr sz="1100" dirty="0">
              <a:latin typeface="Verdana"/>
              <a:cs typeface="Verdana"/>
            </a:endParaRPr>
          </a:p>
          <a:p>
            <a:pPr marL="8659" marR="29007">
              <a:lnSpc>
                <a:spcPct val="101200"/>
              </a:lnSpc>
            </a:pPr>
            <a:r>
              <a:rPr sz="1100" spc="-3" dirty="0">
                <a:latin typeface="Verdana"/>
                <a:cs typeface="Verdana"/>
              </a:rPr>
              <a:t>The duration of the game will depend on </a:t>
            </a:r>
            <a:r>
              <a:rPr sz="1100" dirty="0">
                <a:latin typeface="Verdana"/>
                <a:cs typeface="Verdana"/>
              </a:rPr>
              <a:t>the </a:t>
            </a:r>
            <a:r>
              <a:rPr sz="1100" spc="-3" dirty="0">
                <a:latin typeface="Verdana"/>
                <a:cs typeface="Verdana"/>
              </a:rPr>
              <a:t>age of the children. Older children will  more than likely have two halves. Younger children </a:t>
            </a:r>
            <a:r>
              <a:rPr sz="1100" dirty="0">
                <a:latin typeface="Verdana"/>
                <a:cs typeface="Verdana"/>
              </a:rPr>
              <a:t>often times </a:t>
            </a:r>
            <a:r>
              <a:rPr sz="1100" spc="-3" dirty="0">
                <a:latin typeface="Verdana"/>
                <a:cs typeface="Verdana"/>
              </a:rPr>
              <a:t>play </a:t>
            </a:r>
            <a:r>
              <a:rPr sz="1100" dirty="0">
                <a:latin typeface="Verdana"/>
                <a:cs typeface="Verdana"/>
              </a:rPr>
              <a:t>four </a:t>
            </a:r>
            <a:r>
              <a:rPr sz="1100" spc="-3" dirty="0">
                <a:latin typeface="Verdana"/>
                <a:cs typeface="Verdana"/>
              </a:rPr>
              <a:t>quarters.  Your league will determine whether quarters or halves are played and how long each  will</a:t>
            </a:r>
            <a:r>
              <a:rPr sz="1100" spc="-7" dirty="0">
                <a:latin typeface="Verdana"/>
                <a:cs typeface="Verdana"/>
              </a:rPr>
              <a:t> </a:t>
            </a:r>
            <a:r>
              <a:rPr sz="1100" dirty="0">
                <a:latin typeface="Verdana"/>
                <a:cs typeface="Verdana"/>
              </a:rPr>
              <a:t>be.</a:t>
            </a:r>
          </a:p>
          <a:p>
            <a:pPr>
              <a:spcBef>
                <a:spcPts val="14"/>
              </a:spcBef>
            </a:pPr>
            <a:endParaRPr sz="1100" dirty="0">
              <a:latin typeface="Verdana"/>
              <a:cs typeface="Verdana"/>
            </a:endParaRPr>
          </a:p>
          <a:p>
            <a:pPr marL="8659"/>
            <a:r>
              <a:rPr sz="1100" b="1" spc="-3" dirty="0">
                <a:latin typeface="Verdana"/>
                <a:cs typeface="Verdana"/>
              </a:rPr>
              <a:t>LAW </a:t>
            </a:r>
            <a:r>
              <a:rPr sz="1100" b="1" dirty="0">
                <a:latin typeface="Verdana"/>
                <a:cs typeface="Verdana"/>
              </a:rPr>
              <a:t>8 - </a:t>
            </a:r>
            <a:r>
              <a:rPr sz="1100" b="1" spc="-3" dirty="0">
                <a:latin typeface="Verdana"/>
                <a:cs typeface="Verdana"/>
              </a:rPr>
              <a:t>Start </a:t>
            </a:r>
            <a:r>
              <a:rPr sz="1100" b="1" dirty="0">
                <a:latin typeface="Verdana"/>
                <a:cs typeface="Verdana"/>
              </a:rPr>
              <a:t>of </a:t>
            </a:r>
            <a:r>
              <a:rPr sz="1100" b="1" spc="-3" dirty="0">
                <a:latin typeface="Verdana"/>
                <a:cs typeface="Verdana"/>
              </a:rPr>
              <a:t>Play: </a:t>
            </a:r>
            <a:r>
              <a:rPr sz="1100" b="1" dirty="0">
                <a:latin typeface="Verdana"/>
                <a:cs typeface="Verdana"/>
              </a:rPr>
              <a:t>Kick </a:t>
            </a:r>
            <a:r>
              <a:rPr sz="1100" b="1" spc="-3" dirty="0">
                <a:latin typeface="Verdana"/>
                <a:cs typeface="Verdana"/>
              </a:rPr>
              <a:t>Off </a:t>
            </a:r>
            <a:r>
              <a:rPr sz="1100" b="1" dirty="0">
                <a:latin typeface="Verdana"/>
                <a:cs typeface="Verdana"/>
              </a:rPr>
              <a:t>and </a:t>
            </a:r>
            <a:r>
              <a:rPr sz="1100" b="1" spc="-3" dirty="0">
                <a:latin typeface="Verdana"/>
                <a:cs typeface="Verdana"/>
              </a:rPr>
              <a:t>Drop</a:t>
            </a:r>
            <a:r>
              <a:rPr sz="1100" b="1" dirty="0">
                <a:latin typeface="Verdana"/>
                <a:cs typeface="Verdana"/>
              </a:rPr>
              <a:t> Ball</a:t>
            </a:r>
            <a:endParaRPr sz="1100" dirty="0">
              <a:latin typeface="Verdana"/>
              <a:cs typeface="Verdana"/>
            </a:endParaRPr>
          </a:p>
          <a:p>
            <a:pPr marL="8659" marR="6061">
              <a:lnSpc>
                <a:spcPct val="101299"/>
              </a:lnSpc>
              <a:spcBef>
                <a:spcPts val="3"/>
              </a:spcBef>
            </a:pPr>
            <a:r>
              <a:rPr sz="1100" dirty="0">
                <a:latin typeface="Verdana"/>
                <a:cs typeface="Verdana"/>
              </a:rPr>
              <a:t>A </a:t>
            </a:r>
            <a:r>
              <a:rPr sz="1100" spc="-3" dirty="0">
                <a:latin typeface="Verdana"/>
                <a:cs typeface="Verdana"/>
              </a:rPr>
              <a:t>kick off is taken to start </a:t>
            </a:r>
            <a:r>
              <a:rPr sz="1100" dirty="0">
                <a:latin typeface="Verdana"/>
                <a:cs typeface="Verdana"/>
              </a:rPr>
              <a:t>a </a:t>
            </a:r>
            <a:r>
              <a:rPr sz="1100" spc="-3" dirty="0">
                <a:latin typeface="Verdana"/>
                <a:cs typeface="Verdana"/>
              </a:rPr>
              <a:t>game, to restart play after </a:t>
            </a:r>
            <a:r>
              <a:rPr sz="1100" dirty="0">
                <a:latin typeface="Verdana"/>
                <a:cs typeface="Verdana"/>
              </a:rPr>
              <a:t>a </a:t>
            </a:r>
            <a:r>
              <a:rPr sz="1100" spc="-3" dirty="0">
                <a:latin typeface="Verdana"/>
                <a:cs typeface="Verdana"/>
              </a:rPr>
              <a:t>goal has been scored or to  start the second half or </a:t>
            </a:r>
            <a:r>
              <a:rPr sz="1100" dirty="0">
                <a:latin typeface="Verdana"/>
                <a:cs typeface="Verdana"/>
              </a:rPr>
              <a:t>a </a:t>
            </a:r>
            <a:r>
              <a:rPr sz="1100" spc="-3" dirty="0">
                <a:latin typeface="Verdana"/>
                <a:cs typeface="Verdana"/>
              </a:rPr>
              <a:t>new quarter. At kickoff all players must be on their team’s  half of the field. The ball is placed </a:t>
            </a:r>
            <a:r>
              <a:rPr sz="1100" dirty="0">
                <a:latin typeface="Verdana"/>
                <a:cs typeface="Verdana"/>
              </a:rPr>
              <a:t>on </a:t>
            </a:r>
            <a:r>
              <a:rPr sz="1100" spc="-3" dirty="0">
                <a:latin typeface="Verdana"/>
                <a:cs typeface="Verdana"/>
              </a:rPr>
              <a:t>the center spot in the middle of the center  circle. </a:t>
            </a:r>
            <a:r>
              <a:rPr sz="1100" dirty="0">
                <a:latin typeface="Verdana"/>
                <a:cs typeface="Verdana"/>
              </a:rPr>
              <a:t>The </a:t>
            </a:r>
            <a:r>
              <a:rPr sz="1100" spc="-3" dirty="0">
                <a:latin typeface="Verdana"/>
                <a:cs typeface="Verdana"/>
              </a:rPr>
              <a:t>ball must be kicked forward at least one full rotation into </a:t>
            </a:r>
            <a:r>
              <a:rPr sz="1100" dirty="0">
                <a:latin typeface="Verdana"/>
                <a:cs typeface="Verdana"/>
              </a:rPr>
              <a:t>the </a:t>
            </a:r>
            <a:r>
              <a:rPr sz="1100" spc="-3" dirty="0">
                <a:latin typeface="Verdana"/>
                <a:cs typeface="Verdana"/>
              </a:rPr>
              <a:t>opponents’  “half of the field.” The team that kicks off to begin the game is determined by </a:t>
            </a:r>
            <a:r>
              <a:rPr sz="1100" dirty="0">
                <a:latin typeface="Verdana"/>
                <a:cs typeface="Verdana"/>
              </a:rPr>
              <a:t>a </a:t>
            </a:r>
            <a:r>
              <a:rPr sz="1100" spc="-3" dirty="0">
                <a:latin typeface="Verdana"/>
                <a:cs typeface="Verdana"/>
              </a:rPr>
              <a:t>coin  toss between the captains and the referee. After </a:t>
            </a:r>
            <a:r>
              <a:rPr sz="1100" dirty="0">
                <a:latin typeface="Verdana"/>
                <a:cs typeface="Verdana"/>
              </a:rPr>
              <a:t>a </a:t>
            </a:r>
            <a:r>
              <a:rPr sz="1100" spc="-3" dirty="0">
                <a:latin typeface="Verdana"/>
                <a:cs typeface="Verdana"/>
              </a:rPr>
              <a:t>goal the team that was just  scored upon starts the kick off. For new quarters and halves, the team, which </a:t>
            </a:r>
            <a:r>
              <a:rPr sz="1100" spc="-7" dirty="0">
                <a:latin typeface="Verdana"/>
                <a:cs typeface="Verdana"/>
              </a:rPr>
              <a:t>did </a:t>
            </a:r>
            <a:r>
              <a:rPr sz="1100" spc="-3" dirty="0">
                <a:latin typeface="Verdana"/>
                <a:cs typeface="Verdana"/>
              </a:rPr>
              <a:t>not  kick off the previous quarter or half will kick off. </a:t>
            </a:r>
            <a:r>
              <a:rPr sz="1100" dirty="0">
                <a:latin typeface="Verdana"/>
                <a:cs typeface="Verdana"/>
              </a:rPr>
              <a:t>A </a:t>
            </a:r>
            <a:r>
              <a:rPr sz="1100" spc="-3" dirty="0">
                <a:latin typeface="Verdana"/>
                <a:cs typeface="Verdana"/>
              </a:rPr>
              <a:t>goal cannot be scored by kicking  </a:t>
            </a:r>
            <a:r>
              <a:rPr sz="1100" dirty="0">
                <a:latin typeface="Verdana"/>
                <a:cs typeface="Verdana"/>
              </a:rPr>
              <a:t>the </a:t>
            </a:r>
            <a:r>
              <a:rPr sz="1100" spc="-3" dirty="0">
                <a:latin typeface="Verdana"/>
                <a:cs typeface="Verdana"/>
              </a:rPr>
              <a:t>ball directly into the goal on </a:t>
            </a:r>
            <a:r>
              <a:rPr sz="1100" dirty="0">
                <a:latin typeface="Verdana"/>
                <a:cs typeface="Verdana"/>
              </a:rPr>
              <a:t>a </a:t>
            </a:r>
            <a:r>
              <a:rPr sz="1100" spc="-3" dirty="0">
                <a:latin typeface="Verdana"/>
                <a:cs typeface="Verdana"/>
              </a:rPr>
              <a:t>kick</a:t>
            </a:r>
            <a:r>
              <a:rPr sz="1100" spc="7" dirty="0">
                <a:latin typeface="Verdana"/>
                <a:cs typeface="Verdana"/>
              </a:rPr>
              <a:t> </a:t>
            </a:r>
            <a:r>
              <a:rPr sz="1100" spc="-3" dirty="0">
                <a:latin typeface="Verdana"/>
                <a:cs typeface="Verdana"/>
              </a:rPr>
              <a:t>off.</a:t>
            </a:r>
            <a:endParaRPr sz="1100" dirty="0">
              <a:latin typeface="Verdana"/>
              <a:cs typeface="Verdana"/>
            </a:endParaRPr>
          </a:p>
          <a:p>
            <a:pPr>
              <a:spcBef>
                <a:spcPts val="14"/>
              </a:spcBef>
            </a:pPr>
            <a:endParaRPr sz="1100" dirty="0">
              <a:latin typeface="Verdana"/>
              <a:cs typeface="Verdana"/>
            </a:endParaRPr>
          </a:p>
          <a:p>
            <a:pPr marL="8659" marR="3464">
              <a:lnSpc>
                <a:spcPct val="99800"/>
              </a:lnSpc>
            </a:pPr>
            <a:r>
              <a:rPr sz="1100" dirty="0">
                <a:latin typeface="Verdana"/>
                <a:cs typeface="Verdana"/>
              </a:rPr>
              <a:t>A </a:t>
            </a:r>
            <a:r>
              <a:rPr sz="1100" spc="-3" dirty="0">
                <a:latin typeface="Verdana"/>
                <a:cs typeface="Verdana"/>
              </a:rPr>
              <a:t>drop ball is played when the referee stops play for </a:t>
            </a:r>
            <a:r>
              <a:rPr sz="1100" dirty="0">
                <a:latin typeface="Verdana"/>
                <a:cs typeface="Verdana"/>
              </a:rPr>
              <a:t>a </a:t>
            </a:r>
            <a:r>
              <a:rPr sz="1100" spc="-3" dirty="0">
                <a:latin typeface="Verdana"/>
                <a:cs typeface="Verdana"/>
              </a:rPr>
              <a:t>reason other than </a:t>
            </a:r>
            <a:r>
              <a:rPr sz="1100" dirty="0">
                <a:latin typeface="Verdana"/>
                <a:cs typeface="Verdana"/>
              </a:rPr>
              <a:t>a </a:t>
            </a:r>
            <a:r>
              <a:rPr sz="1100" spc="-3" dirty="0">
                <a:latin typeface="Verdana"/>
                <a:cs typeface="Verdana"/>
              </a:rPr>
              <a:t>rule  infraction. An injury is </a:t>
            </a:r>
            <a:r>
              <a:rPr sz="1100" dirty="0">
                <a:latin typeface="Verdana"/>
                <a:cs typeface="Verdana"/>
              </a:rPr>
              <a:t>a </a:t>
            </a:r>
            <a:r>
              <a:rPr sz="1100" spc="-3" dirty="0">
                <a:latin typeface="Verdana"/>
                <a:cs typeface="Verdana"/>
              </a:rPr>
              <a:t>good example. </a:t>
            </a:r>
            <a:r>
              <a:rPr sz="1100" spc="-7" dirty="0">
                <a:latin typeface="Verdana"/>
                <a:cs typeface="Verdana"/>
              </a:rPr>
              <a:t>The </a:t>
            </a:r>
            <a:r>
              <a:rPr sz="1100" spc="-3" dirty="0">
                <a:latin typeface="Verdana"/>
                <a:cs typeface="Verdana"/>
              </a:rPr>
              <a:t>referee restarts play by dropping the ball  between two players, one from each team. </a:t>
            </a:r>
            <a:r>
              <a:rPr sz="1100" dirty="0">
                <a:latin typeface="Verdana"/>
                <a:cs typeface="Verdana"/>
              </a:rPr>
              <a:t>A </a:t>
            </a:r>
            <a:r>
              <a:rPr sz="1100" spc="-3" dirty="0">
                <a:latin typeface="Verdana"/>
                <a:cs typeface="Verdana"/>
              </a:rPr>
              <a:t>dropped ball may not be played until it  touches the ground. The first player playing the ball is allowed </a:t>
            </a:r>
            <a:r>
              <a:rPr sz="1100" dirty="0">
                <a:latin typeface="Verdana"/>
                <a:cs typeface="Verdana"/>
              </a:rPr>
              <a:t>to </a:t>
            </a:r>
            <a:r>
              <a:rPr sz="1100" spc="-3" dirty="0">
                <a:latin typeface="Verdana"/>
                <a:cs typeface="Verdana"/>
              </a:rPr>
              <a:t>play </a:t>
            </a:r>
            <a:r>
              <a:rPr sz="1100" dirty="0">
                <a:latin typeface="Verdana"/>
                <a:cs typeface="Verdana"/>
              </a:rPr>
              <a:t>the </a:t>
            </a:r>
            <a:r>
              <a:rPr sz="1100" spc="-3" dirty="0">
                <a:latin typeface="Verdana"/>
                <a:cs typeface="Verdana"/>
              </a:rPr>
              <a:t>ball again  without it having to be touched by </a:t>
            </a:r>
            <a:r>
              <a:rPr sz="1100" dirty="0">
                <a:latin typeface="Verdana"/>
                <a:cs typeface="Verdana"/>
              </a:rPr>
              <a:t>another </a:t>
            </a:r>
            <a:r>
              <a:rPr sz="1100" spc="-3" dirty="0">
                <a:latin typeface="Verdana"/>
                <a:cs typeface="Verdana"/>
              </a:rPr>
              <a:t>player. This </a:t>
            </a:r>
            <a:r>
              <a:rPr sz="1100" dirty="0">
                <a:latin typeface="Verdana"/>
                <a:cs typeface="Verdana"/>
              </a:rPr>
              <a:t>means </a:t>
            </a:r>
            <a:r>
              <a:rPr sz="1100" spc="-3" dirty="0">
                <a:latin typeface="Verdana"/>
                <a:cs typeface="Verdana"/>
              </a:rPr>
              <a:t>the player </a:t>
            </a:r>
            <a:r>
              <a:rPr sz="1100" dirty="0">
                <a:latin typeface="Verdana"/>
                <a:cs typeface="Verdana"/>
              </a:rPr>
              <a:t>may  </a:t>
            </a:r>
            <a:r>
              <a:rPr sz="1100" spc="-3" dirty="0">
                <a:latin typeface="Verdana"/>
                <a:cs typeface="Verdana"/>
              </a:rPr>
              <a:t>dribble, pass or shoot the ball after touching</a:t>
            </a:r>
            <a:r>
              <a:rPr sz="1100" spc="20" dirty="0">
                <a:latin typeface="Verdana"/>
                <a:cs typeface="Verdana"/>
              </a:rPr>
              <a:t> </a:t>
            </a:r>
            <a:r>
              <a:rPr sz="1100" spc="-3" dirty="0">
                <a:latin typeface="Verdana"/>
                <a:cs typeface="Verdana"/>
              </a:rPr>
              <a:t>it</a:t>
            </a:r>
            <a:r>
              <a:rPr sz="1100" spc="-3" dirty="0">
                <a:latin typeface="Times New Roman"/>
                <a:cs typeface="Times New Roman"/>
              </a:rPr>
              <a:t>.</a:t>
            </a:r>
            <a:endParaRPr sz="1100" dirty="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6187" y="712381"/>
            <a:ext cx="11760741" cy="5785838"/>
          </a:xfrm>
          <a:prstGeom prst="rect">
            <a:avLst/>
          </a:prstGeom>
        </p:spPr>
        <p:txBody>
          <a:bodyPr vert="horz" wrap="square" lIns="0" tIns="8659" rIns="0" bIns="0" rtlCol="0">
            <a:spAutoFit/>
          </a:bodyPr>
          <a:lstStyle/>
          <a:p>
            <a:pPr marL="8659" algn="just">
              <a:spcBef>
                <a:spcPts val="68"/>
              </a:spcBef>
            </a:pPr>
            <a:r>
              <a:rPr sz="1100" b="1" spc="-3" dirty="0">
                <a:latin typeface="Verdana"/>
                <a:cs typeface="Verdana"/>
              </a:rPr>
              <a:t>LAW </a:t>
            </a:r>
            <a:r>
              <a:rPr sz="1100" b="1" dirty="0">
                <a:latin typeface="Verdana"/>
                <a:cs typeface="Verdana"/>
              </a:rPr>
              <a:t>9 </a:t>
            </a:r>
            <a:r>
              <a:rPr sz="1100" dirty="0">
                <a:latin typeface="Verdana"/>
                <a:cs typeface="Verdana"/>
              </a:rPr>
              <a:t>- </a:t>
            </a:r>
            <a:r>
              <a:rPr sz="1100" b="1" spc="-3" dirty="0">
                <a:latin typeface="Verdana"/>
                <a:cs typeface="Verdana"/>
              </a:rPr>
              <a:t>Ball </a:t>
            </a:r>
            <a:r>
              <a:rPr sz="1100" b="1" dirty="0">
                <a:latin typeface="Verdana"/>
                <a:cs typeface="Verdana"/>
              </a:rPr>
              <a:t>In </a:t>
            </a:r>
            <a:r>
              <a:rPr sz="1100" b="1" spc="-3" dirty="0">
                <a:latin typeface="Verdana"/>
                <a:cs typeface="Verdana"/>
              </a:rPr>
              <a:t>and Out </a:t>
            </a:r>
            <a:r>
              <a:rPr sz="1100" b="1" dirty="0">
                <a:latin typeface="Verdana"/>
                <a:cs typeface="Verdana"/>
              </a:rPr>
              <a:t>of</a:t>
            </a:r>
            <a:r>
              <a:rPr sz="1100" b="1" spc="-10" dirty="0">
                <a:latin typeface="Verdana"/>
                <a:cs typeface="Verdana"/>
              </a:rPr>
              <a:t> </a:t>
            </a:r>
            <a:r>
              <a:rPr sz="1100" b="1" dirty="0">
                <a:latin typeface="Verdana"/>
                <a:cs typeface="Verdana"/>
              </a:rPr>
              <a:t>Play</a:t>
            </a:r>
            <a:endParaRPr sz="1100" dirty="0">
              <a:latin typeface="Verdana"/>
              <a:cs typeface="Verdana"/>
            </a:endParaRPr>
          </a:p>
          <a:p>
            <a:pPr marL="8659" marR="227295" algn="just">
              <a:lnSpc>
                <a:spcPct val="101299"/>
              </a:lnSpc>
              <a:spcBef>
                <a:spcPts val="3"/>
              </a:spcBef>
            </a:pPr>
            <a:r>
              <a:rPr sz="1100" dirty="0">
                <a:latin typeface="Verdana"/>
                <a:cs typeface="Verdana"/>
              </a:rPr>
              <a:t>The </a:t>
            </a:r>
            <a:r>
              <a:rPr sz="1100" spc="-3" dirty="0">
                <a:latin typeface="Verdana"/>
                <a:cs typeface="Verdana"/>
              </a:rPr>
              <a:t>ball is out of play whenever it is completely outside the outside edge of the  touchline or the goal line either on the ground or in the air. Also it is </a:t>
            </a:r>
            <a:r>
              <a:rPr sz="1100" dirty="0">
                <a:latin typeface="Verdana"/>
                <a:cs typeface="Verdana"/>
              </a:rPr>
              <a:t>out </a:t>
            </a:r>
            <a:r>
              <a:rPr sz="1100" spc="-3" dirty="0">
                <a:latin typeface="Verdana"/>
                <a:cs typeface="Verdana"/>
              </a:rPr>
              <a:t>of play  when the referee stops play for any</a:t>
            </a:r>
            <a:r>
              <a:rPr sz="1100" spc="14" dirty="0">
                <a:latin typeface="Verdana"/>
                <a:cs typeface="Verdana"/>
              </a:rPr>
              <a:t> </a:t>
            </a:r>
            <a:r>
              <a:rPr sz="1100" spc="-3" dirty="0">
                <a:latin typeface="Verdana"/>
                <a:cs typeface="Verdana"/>
              </a:rPr>
              <a:t>reason.</a:t>
            </a:r>
            <a:endParaRPr sz="1100" dirty="0">
              <a:latin typeface="Verdana"/>
              <a:cs typeface="Verdana"/>
            </a:endParaRPr>
          </a:p>
          <a:p>
            <a:pPr marL="8659" algn="just">
              <a:spcBef>
                <a:spcPts val="7"/>
              </a:spcBef>
            </a:pPr>
            <a:r>
              <a:rPr sz="1100" dirty="0">
                <a:latin typeface="Verdana"/>
                <a:cs typeface="Verdana"/>
              </a:rPr>
              <a:t>The </a:t>
            </a:r>
            <a:r>
              <a:rPr sz="1100" spc="-3" dirty="0">
                <a:latin typeface="Verdana"/>
                <a:cs typeface="Verdana"/>
              </a:rPr>
              <a:t>ball is </a:t>
            </a:r>
            <a:r>
              <a:rPr sz="1100" dirty="0">
                <a:latin typeface="Verdana"/>
                <a:cs typeface="Verdana"/>
              </a:rPr>
              <a:t>in </a:t>
            </a:r>
            <a:r>
              <a:rPr sz="1100" spc="-3" dirty="0">
                <a:latin typeface="Verdana"/>
                <a:cs typeface="Verdana"/>
              </a:rPr>
              <a:t>play if any part of the ball is inside or touching the touchline or</a:t>
            </a:r>
            <a:r>
              <a:rPr sz="1100" spc="61" dirty="0">
                <a:latin typeface="Verdana"/>
                <a:cs typeface="Verdana"/>
              </a:rPr>
              <a:t> </a:t>
            </a:r>
            <a:r>
              <a:rPr sz="1100" spc="-3" dirty="0">
                <a:latin typeface="Verdana"/>
                <a:cs typeface="Verdana"/>
              </a:rPr>
              <a:t>goal</a:t>
            </a:r>
            <a:endParaRPr sz="1100" dirty="0">
              <a:latin typeface="Verdana"/>
              <a:cs typeface="Verdana"/>
            </a:endParaRPr>
          </a:p>
          <a:p>
            <a:pPr marL="8659" marR="3464" algn="just">
              <a:lnSpc>
                <a:spcPct val="101000"/>
              </a:lnSpc>
              <a:spcBef>
                <a:spcPts val="3"/>
              </a:spcBef>
            </a:pPr>
            <a:r>
              <a:rPr sz="1100" spc="-3" dirty="0">
                <a:latin typeface="Verdana"/>
                <a:cs typeface="Verdana"/>
              </a:rPr>
              <a:t>line. </a:t>
            </a:r>
            <a:r>
              <a:rPr sz="1100" dirty="0">
                <a:latin typeface="Verdana"/>
                <a:cs typeface="Verdana"/>
              </a:rPr>
              <a:t>The </a:t>
            </a:r>
            <a:r>
              <a:rPr sz="1100" spc="-3" dirty="0">
                <a:latin typeface="Verdana"/>
                <a:cs typeface="Verdana"/>
              </a:rPr>
              <a:t>ball is considered in play after bouncing off of </a:t>
            </a:r>
            <a:r>
              <a:rPr sz="1100" dirty="0">
                <a:latin typeface="Verdana"/>
                <a:cs typeface="Verdana"/>
              </a:rPr>
              <a:t>a </a:t>
            </a:r>
            <a:r>
              <a:rPr sz="1100" spc="-3" dirty="0">
                <a:latin typeface="Verdana"/>
                <a:cs typeface="Verdana"/>
              </a:rPr>
              <a:t>goal post, cross bar, corner  flag, linesmen or referee if </a:t>
            </a:r>
            <a:r>
              <a:rPr sz="1100" dirty="0">
                <a:latin typeface="Verdana"/>
                <a:cs typeface="Verdana"/>
              </a:rPr>
              <a:t>the </a:t>
            </a:r>
            <a:r>
              <a:rPr sz="1100" spc="-3" dirty="0">
                <a:latin typeface="Verdana"/>
                <a:cs typeface="Verdana"/>
              </a:rPr>
              <a:t>ball remains on </a:t>
            </a:r>
            <a:r>
              <a:rPr sz="1100" dirty="0">
                <a:latin typeface="Verdana"/>
                <a:cs typeface="Verdana"/>
              </a:rPr>
              <a:t>the </a:t>
            </a:r>
            <a:r>
              <a:rPr sz="1100" spc="-3" dirty="0">
                <a:latin typeface="Verdana"/>
                <a:cs typeface="Verdana"/>
              </a:rPr>
              <a:t>playing</a:t>
            </a:r>
            <a:r>
              <a:rPr sz="1100" spc="20" dirty="0">
                <a:latin typeface="Verdana"/>
                <a:cs typeface="Verdana"/>
              </a:rPr>
              <a:t> </a:t>
            </a:r>
            <a:r>
              <a:rPr sz="1100" spc="-3" dirty="0">
                <a:latin typeface="Verdana"/>
                <a:cs typeface="Verdana"/>
              </a:rPr>
              <a:t>field.</a:t>
            </a:r>
            <a:endParaRPr sz="1100" dirty="0">
              <a:latin typeface="Verdana"/>
              <a:cs typeface="Verdana"/>
            </a:endParaRPr>
          </a:p>
          <a:p>
            <a:pPr>
              <a:spcBef>
                <a:spcPts val="14"/>
              </a:spcBef>
            </a:pPr>
            <a:endParaRPr sz="1100" dirty="0">
              <a:latin typeface="Verdana"/>
              <a:cs typeface="Verdana"/>
            </a:endParaRPr>
          </a:p>
          <a:p>
            <a:pPr marL="8659"/>
            <a:r>
              <a:rPr sz="1100" b="1" spc="-3" dirty="0">
                <a:latin typeface="Verdana"/>
                <a:cs typeface="Verdana"/>
              </a:rPr>
              <a:t>LAW </a:t>
            </a:r>
            <a:r>
              <a:rPr sz="1100" b="1" dirty="0">
                <a:latin typeface="Verdana"/>
                <a:cs typeface="Verdana"/>
              </a:rPr>
              <a:t>10 - </a:t>
            </a:r>
            <a:r>
              <a:rPr sz="1100" b="1" spc="-3" dirty="0">
                <a:latin typeface="Verdana"/>
                <a:cs typeface="Verdana"/>
              </a:rPr>
              <a:t>Method of</a:t>
            </a:r>
            <a:r>
              <a:rPr sz="1100" b="1" dirty="0">
                <a:latin typeface="Verdana"/>
                <a:cs typeface="Verdana"/>
              </a:rPr>
              <a:t> </a:t>
            </a:r>
            <a:r>
              <a:rPr sz="1100" b="1" spc="-3" dirty="0">
                <a:latin typeface="Verdana"/>
                <a:cs typeface="Verdana"/>
              </a:rPr>
              <a:t>Scoring</a:t>
            </a:r>
            <a:endParaRPr sz="1100" dirty="0">
              <a:latin typeface="Verdana"/>
              <a:cs typeface="Verdana"/>
            </a:endParaRPr>
          </a:p>
          <a:p>
            <a:pPr marL="8659" marR="34202">
              <a:lnSpc>
                <a:spcPct val="101299"/>
              </a:lnSpc>
            </a:pPr>
            <a:r>
              <a:rPr sz="1100" dirty="0">
                <a:latin typeface="Verdana"/>
                <a:cs typeface="Verdana"/>
              </a:rPr>
              <a:t>A </a:t>
            </a:r>
            <a:r>
              <a:rPr sz="1100" spc="-3" dirty="0">
                <a:latin typeface="Verdana"/>
                <a:cs typeface="Verdana"/>
              </a:rPr>
              <a:t>goal can only be scored if the entire ball goes completely over the outside edge of  the goal line, under the cross bar and between the goal posts while it is in play. Any  player may score goals, including the goalie. </a:t>
            </a:r>
            <a:r>
              <a:rPr sz="1100" dirty="0">
                <a:latin typeface="Verdana"/>
                <a:cs typeface="Verdana"/>
              </a:rPr>
              <a:t>Except </a:t>
            </a:r>
            <a:r>
              <a:rPr sz="1100" spc="-3" dirty="0">
                <a:latin typeface="Verdana"/>
                <a:cs typeface="Verdana"/>
              </a:rPr>
              <a:t>when </a:t>
            </a:r>
            <a:r>
              <a:rPr sz="1100" dirty="0">
                <a:latin typeface="Verdana"/>
                <a:cs typeface="Verdana"/>
              </a:rPr>
              <a:t>taking a free </a:t>
            </a:r>
            <a:r>
              <a:rPr sz="1100" spc="-3" dirty="0">
                <a:latin typeface="Verdana"/>
                <a:cs typeface="Verdana"/>
              </a:rPr>
              <a:t>kick, throw-  in, </a:t>
            </a:r>
            <a:r>
              <a:rPr sz="1100" dirty="0">
                <a:latin typeface="Verdana"/>
                <a:cs typeface="Verdana"/>
              </a:rPr>
              <a:t>goal </a:t>
            </a:r>
            <a:r>
              <a:rPr sz="1100" spc="-3" dirty="0">
                <a:latin typeface="Verdana"/>
                <a:cs typeface="Verdana"/>
              </a:rPr>
              <a:t>kick, </a:t>
            </a:r>
            <a:r>
              <a:rPr sz="1100" dirty="0">
                <a:latin typeface="Verdana"/>
                <a:cs typeface="Verdana"/>
              </a:rPr>
              <a:t>penalty </a:t>
            </a:r>
            <a:r>
              <a:rPr sz="1100" spc="-3" dirty="0">
                <a:latin typeface="Verdana"/>
                <a:cs typeface="Verdana"/>
              </a:rPr>
              <a:t>kick </a:t>
            </a:r>
            <a:r>
              <a:rPr sz="1100" dirty="0">
                <a:latin typeface="Verdana"/>
                <a:cs typeface="Verdana"/>
              </a:rPr>
              <a:t>or </a:t>
            </a:r>
            <a:r>
              <a:rPr sz="1100" spc="-3" dirty="0">
                <a:latin typeface="Verdana"/>
                <a:cs typeface="Verdana"/>
              </a:rPr>
              <a:t>kick off, </a:t>
            </a:r>
            <a:r>
              <a:rPr sz="1100" dirty="0">
                <a:latin typeface="Verdana"/>
                <a:cs typeface="Verdana"/>
              </a:rPr>
              <a:t>a </a:t>
            </a:r>
            <a:r>
              <a:rPr sz="1100" spc="-3" dirty="0">
                <a:latin typeface="Verdana"/>
                <a:cs typeface="Verdana"/>
              </a:rPr>
              <a:t>ball played by </a:t>
            </a:r>
            <a:r>
              <a:rPr sz="1100" dirty="0">
                <a:latin typeface="Verdana"/>
                <a:cs typeface="Verdana"/>
              </a:rPr>
              <a:t>a </a:t>
            </a:r>
            <a:r>
              <a:rPr sz="1100" spc="-3" dirty="0">
                <a:latin typeface="Verdana"/>
                <a:cs typeface="Verdana"/>
              </a:rPr>
              <a:t>player directly into his own  goal is </a:t>
            </a:r>
            <a:r>
              <a:rPr sz="1100" dirty="0">
                <a:latin typeface="Verdana"/>
                <a:cs typeface="Verdana"/>
              </a:rPr>
              <a:t>a </a:t>
            </a:r>
            <a:r>
              <a:rPr sz="1100" spc="-3" dirty="0">
                <a:latin typeface="Verdana"/>
                <a:cs typeface="Verdana"/>
              </a:rPr>
              <a:t>score for the opposing</a:t>
            </a:r>
            <a:r>
              <a:rPr sz="1100" spc="7" dirty="0">
                <a:latin typeface="Verdana"/>
                <a:cs typeface="Verdana"/>
              </a:rPr>
              <a:t> </a:t>
            </a:r>
            <a:r>
              <a:rPr sz="1100" spc="-3" dirty="0">
                <a:latin typeface="Verdana"/>
                <a:cs typeface="Verdana"/>
              </a:rPr>
              <a:t>team.</a:t>
            </a:r>
            <a:endParaRPr sz="1100" dirty="0">
              <a:latin typeface="Verdana"/>
              <a:cs typeface="Verdana"/>
            </a:endParaRPr>
          </a:p>
          <a:p>
            <a:pPr>
              <a:spcBef>
                <a:spcPts val="14"/>
              </a:spcBef>
            </a:pPr>
            <a:endParaRPr sz="1100" dirty="0">
              <a:latin typeface="Verdana"/>
              <a:cs typeface="Verdana"/>
            </a:endParaRPr>
          </a:p>
          <a:p>
            <a:pPr marL="8659"/>
            <a:r>
              <a:rPr sz="1100" b="1" spc="-3" dirty="0">
                <a:latin typeface="Verdana"/>
                <a:cs typeface="Verdana"/>
              </a:rPr>
              <a:t>LAW </a:t>
            </a:r>
            <a:r>
              <a:rPr sz="1100" b="1" dirty="0">
                <a:latin typeface="Verdana"/>
                <a:cs typeface="Verdana"/>
              </a:rPr>
              <a:t>11 </a:t>
            </a:r>
            <a:r>
              <a:rPr sz="1100" dirty="0">
                <a:latin typeface="Verdana"/>
                <a:cs typeface="Verdana"/>
              </a:rPr>
              <a:t>-</a:t>
            </a:r>
            <a:r>
              <a:rPr sz="1100" spc="-7" dirty="0">
                <a:latin typeface="Verdana"/>
                <a:cs typeface="Verdana"/>
              </a:rPr>
              <a:t> </a:t>
            </a:r>
            <a:r>
              <a:rPr sz="1100" b="1" dirty="0">
                <a:latin typeface="Verdana"/>
                <a:cs typeface="Verdana"/>
              </a:rPr>
              <a:t>Offside</a:t>
            </a:r>
            <a:endParaRPr sz="1100" dirty="0">
              <a:latin typeface="Verdana"/>
              <a:cs typeface="Verdana"/>
            </a:endParaRPr>
          </a:p>
          <a:p>
            <a:pPr marL="8659" marR="82692">
              <a:lnSpc>
                <a:spcPct val="101200"/>
              </a:lnSpc>
              <a:spcBef>
                <a:spcPts val="3"/>
              </a:spcBef>
            </a:pPr>
            <a:r>
              <a:rPr sz="1100" dirty="0">
                <a:latin typeface="Verdana"/>
                <a:cs typeface="Verdana"/>
              </a:rPr>
              <a:t>An </a:t>
            </a:r>
            <a:r>
              <a:rPr sz="1100" spc="-3" dirty="0">
                <a:latin typeface="Verdana"/>
                <a:cs typeface="Verdana"/>
              </a:rPr>
              <a:t>offensive </a:t>
            </a:r>
            <a:r>
              <a:rPr sz="1100" dirty="0">
                <a:latin typeface="Verdana"/>
                <a:cs typeface="Verdana"/>
              </a:rPr>
              <a:t>player must </a:t>
            </a:r>
            <a:r>
              <a:rPr sz="1100" spc="-3" dirty="0">
                <a:latin typeface="Verdana"/>
                <a:cs typeface="Verdana"/>
              </a:rPr>
              <a:t>have two opponents including the goalkeeper between  himself and the goal line at the moment the ball is passed </a:t>
            </a:r>
            <a:r>
              <a:rPr sz="1100" dirty="0">
                <a:latin typeface="Verdana"/>
                <a:cs typeface="Verdana"/>
              </a:rPr>
              <a:t>to </a:t>
            </a:r>
            <a:r>
              <a:rPr sz="1100" spc="-3" dirty="0">
                <a:latin typeface="Verdana"/>
                <a:cs typeface="Verdana"/>
              </a:rPr>
              <a:t>him. Offside is  determined when the ball is passed to the player, not when the player receives the  ball.</a:t>
            </a:r>
            <a:endParaRPr sz="1100" dirty="0">
              <a:latin typeface="Verdana"/>
              <a:cs typeface="Verdana"/>
            </a:endParaRPr>
          </a:p>
          <a:p>
            <a:pPr>
              <a:lnSpc>
                <a:spcPct val="100000"/>
              </a:lnSpc>
            </a:pPr>
            <a:endParaRPr sz="1100" dirty="0">
              <a:latin typeface="Verdana"/>
              <a:cs typeface="Verdana"/>
            </a:endParaRPr>
          </a:p>
          <a:p>
            <a:pPr marL="8659" marR="35934">
              <a:lnSpc>
                <a:spcPct val="101299"/>
              </a:lnSpc>
            </a:pPr>
            <a:r>
              <a:rPr sz="1100" spc="-3" dirty="0">
                <a:latin typeface="Verdana"/>
                <a:cs typeface="Verdana"/>
              </a:rPr>
              <a:t>Offside position and offside are not the same. It is not against the rules </a:t>
            </a:r>
            <a:r>
              <a:rPr sz="1100" dirty="0">
                <a:latin typeface="Verdana"/>
                <a:cs typeface="Verdana"/>
              </a:rPr>
              <a:t>to </a:t>
            </a:r>
            <a:r>
              <a:rPr sz="1100" spc="-3" dirty="0">
                <a:latin typeface="Verdana"/>
                <a:cs typeface="Verdana"/>
              </a:rPr>
              <a:t>be in an  offside position. It is against the rules to be offside. Here is </a:t>
            </a:r>
            <a:r>
              <a:rPr sz="1100" dirty="0">
                <a:latin typeface="Verdana"/>
                <a:cs typeface="Verdana"/>
              </a:rPr>
              <a:t>a </a:t>
            </a:r>
            <a:r>
              <a:rPr sz="1100" spc="-3" dirty="0">
                <a:latin typeface="Verdana"/>
                <a:cs typeface="Verdana"/>
              </a:rPr>
              <a:t>definition of these two  concepts.</a:t>
            </a:r>
            <a:endParaRPr lang="en-US" sz="1100" spc="-3" dirty="0">
              <a:latin typeface="Verdana"/>
              <a:cs typeface="Verdana"/>
            </a:endParaRPr>
          </a:p>
          <a:p>
            <a:pPr marL="8659" marR="35934">
              <a:lnSpc>
                <a:spcPct val="101299"/>
              </a:lnSpc>
            </a:pPr>
            <a:endParaRPr lang="en-US" sz="1100" spc="-3" dirty="0">
              <a:latin typeface="Verdana"/>
              <a:cs typeface="Verdana"/>
            </a:endParaRPr>
          </a:p>
          <a:p>
            <a:pPr>
              <a:spcBef>
                <a:spcPts val="14"/>
              </a:spcBef>
            </a:pPr>
            <a:endParaRPr sz="1100" dirty="0">
              <a:latin typeface="Verdana"/>
              <a:cs typeface="Verdana"/>
            </a:endParaRPr>
          </a:p>
          <a:p>
            <a:pPr marL="8659"/>
            <a:r>
              <a:rPr sz="1100" b="1" spc="-3" dirty="0">
                <a:latin typeface="Verdana"/>
                <a:cs typeface="Verdana"/>
              </a:rPr>
              <a:t>Offside Position </a:t>
            </a:r>
            <a:r>
              <a:rPr sz="1100" dirty="0">
                <a:latin typeface="Verdana"/>
                <a:cs typeface="Verdana"/>
              </a:rPr>
              <a:t>- </a:t>
            </a:r>
            <a:r>
              <a:rPr sz="1100" b="1" dirty="0">
                <a:latin typeface="Verdana"/>
                <a:cs typeface="Verdana"/>
              </a:rPr>
              <a:t>A </a:t>
            </a:r>
            <a:r>
              <a:rPr sz="1100" b="1" spc="-3" dirty="0">
                <a:latin typeface="Verdana"/>
                <a:cs typeface="Verdana"/>
              </a:rPr>
              <a:t>player is in </a:t>
            </a:r>
            <a:r>
              <a:rPr sz="1100" b="1" dirty="0">
                <a:latin typeface="Verdana"/>
                <a:cs typeface="Verdana"/>
              </a:rPr>
              <a:t>the offside </a:t>
            </a:r>
            <a:r>
              <a:rPr sz="1100" b="1" spc="-3" dirty="0">
                <a:latin typeface="Verdana"/>
                <a:cs typeface="Verdana"/>
              </a:rPr>
              <a:t>position if he</a:t>
            </a:r>
            <a:r>
              <a:rPr sz="1100" b="1" spc="3" dirty="0">
                <a:latin typeface="Verdana"/>
                <a:cs typeface="Verdana"/>
              </a:rPr>
              <a:t> </a:t>
            </a:r>
            <a:r>
              <a:rPr sz="1100" b="1" spc="-3" dirty="0">
                <a:latin typeface="Verdana"/>
                <a:cs typeface="Verdana"/>
              </a:rPr>
              <a:t>is:</a:t>
            </a:r>
            <a:endParaRPr sz="1100" dirty="0">
              <a:latin typeface="Verdana"/>
              <a:cs typeface="Verdana"/>
            </a:endParaRPr>
          </a:p>
          <a:p>
            <a:pPr marL="147634" indent="-78363">
              <a:spcBef>
                <a:spcPts val="14"/>
              </a:spcBef>
              <a:buChar char="•"/>
              <a:tabLst>
                <a:tab pos="148067" algn="l"/>
              </a:tabLst>
            </a:pPr>
            <a:r>
              <a:rPr sz="1100" spc="-3" dirty="0">
                <a:latin typeface="Verdana"/>
                <a:cs typeface="Verdana"/>
              </a:rPr>
              <a:t>ahead of the ball</a:t>
            </a:r>
            <a:r>
              <a:rPr sz="1100" spc="3" dirty="0">
                <a:latin typeface="Verdana"/>
                <a:cs typeface="Verdana"/>
              </a:rPr>
              <a:t> </a:t>
            </a:r>
            <a:r>
              <a:rPr sz="1100" spc="-3" dirty="0">
                <a:latin typeface="Verdana"/>
                <a:cs typeface="Verdana"/>
              </a:rPr>
              <a:t>and</a:t>
            </a:r>
            <a:endParaRPr sz="1100" dirty="0">
              <a:latin typeface="Verdana"/>
              <a:cs typeface="Verdana"/>
            </a:endParaRPr>
          </a:p>
          <a:p>
            <a:pPr marL="147634" indent="-78363">
              <a:spcBef>
                <a:spcPts val="7"/>
              </a:spcBef>
              <a:buChar char="•"/>
              <a:tabLst>
                <a:tab pos="148067" algn="l"/>
              </a:tabLst>
            </a:pPr>
            <a:r>
              <a:rPr sz="1100" spc="-3" dirty="0">
                <a:latin typeface="Verdana"/>
                <a:cs typeface="Verdana"/>
              </a:rPr>
              <a:t>in </a:t>
            </a:r>
            <a:r>
              <a:rPr sz="1100" dirty="0">
                <a:latin typeface="Verdana"/>
                <a:cs typeface="Verdana"/>
              </a:rPr>
              <a:t>the opponents </a:t>
            </a:r>
            <a:r>
              <a:rPr sz="1100" spc="-3" dirty="0">
                <a:latin typeface="Verdana"/>
                <a:cs typeface="Verdana"/>
              </a:rPr>
              <a:t>half </a:t>
            </a:r>
            <a:r>
              <a:rPr sz="1100" dirty="0">
                <a:latin typeface="Verdana"/>
                <a:cs typeface="Verdana"/>
              </a:rPr>
              <a:t>of the </a:t>
            </a:r>
            <a:r>
              <a:rPr sz="1100" spc="-3" dirty="0">
                <a:latin typeface="Verdana"/>
                <a:cs typeface="Verdana"/>
              </a:rPr>
              <a:t>field</a:t>
            </a:r>
            <a:r>
              <a:rPr sz="1100" spc="-17" dirty="0">
                <a:latin typeface="Verdana"/>
                <a:cs typeface="Verdana"/>
              </a:rPr>
              <a:t> </a:t>
            </a:r>
            <a:r>
              <a:rPr sz="1100" dirty="0">
                <a:latin typeface="Verdana"/>
                <a:cs typeface="Verdana"/>
              </a:rPr>
              <a:t>and</a:t>
            </a:r>
          </a:p>
          <a:p>
            <a:pPr marL="147201" indent="-77930">
              <a:spcBef>
                <a:spcPts val="14"/>
              </a:spcBef>
              <a:buChar char="•"/>
              <a:tabLst>
                <a:tab pos="147634" algn="l"/>
              </a:tabLst>
            </a:pPr>
            <a:r>
              <a:rPr sz="1100" spc="-3" dirty="0">
                <a:latin typeface="Verdana"/>
                <a:cs typeface="Verdana"/>
              </a:rPr>
              <a:t>there are fewer than two </a:t>
            </a:r>
            <a:r>
              <a:rPr sz="1100" spc="-7" dirty="0">
                <a:latin typeface="Verdana"/>
                <a:cs typeface="Verdana"/>
              </a:rPr>
              <a:t>opponents </a:t>
            </a:r>
            <a:r>
              <a:rPr sz="1100" spc="-3" dirty="0">
                <a:latin typeface="Verdana"/>
                <a:cs typeface="Verdana"/>
              </a:rPr>
              <a:t>even with or ahead of</a:t>
            </a:r>
            <a:r>
              <a:rPr sz="1100" spc="34" dirty="0">
                <a:latin typeface="Verdana"/>
                <a:cs typeface="Verdana"/>
              </a:rPr>
              <a:t> </a:t>
            </a:r>
            <a:r>
              <a:rPr sz="1100" spc="-3" dirty="0">
                <a:latin typeface="Verdana"/>
                <a:cs typeface="Verdana"/>
              </a:rPr>
              <a:t>him.</a:t>
            </a:r>
            <a:endParaRPr sz="1100" dirty="0">
              <a:latin typeface="Verdana"/>
              <a:cs typeface="Verdana"/>
            </a:endParaRPr>
          </a:p>
          <a:p>
            <a:pPr>
              <a:spcBef>
                <a:spcPts val="7"/>
              </a:spcBef>
              <a:buFont typeface="Verdana"/>
              <a:buChar char="•"/>
            </a:pPr>
            <a:endParaRPr sz="1100" dirty="0">
              <a:latin typeface="Verdana"/>
              <a:cs typeface="Verdana"/>
            </a:endParaRPr>
          </a:p>
          <a:p>
            <a:pPr marL="8659"/>
            <a:r>
              <a:rPr sz="1100" b="1" dirty="0">
                <a:latin typeface="Verdana"/>
                <a:cs typeface="Verdana"/>
              </a:rPr>
              <a:t>Offside -A player </a:t>
            </a:r>
            <a:r>
              <a:rPr sz="1100" b="1" spc="-3" dirty="0">
                <a:latin typeface="Verdana"/>
                <a:cs typeface="Verdana"/>
              </a:rPr>
              <a:t>who </a:t>
            </a:r>
            <a:r>
              <a:rPr sz="1100" b="1" dirty="0">
                <a:latin typeface="Verdana"/>
                <a:cs typeface="Verdana"/>
              </a:rPr>
              <a:t>is in </a:t>
            </a:r>
            <a:r>
              <a:rPr sz="1100" b="1" spc="-3" dirty="0">
                <a:latin typeface="Verdana"/>
                <a:cs typeface="Verdana"/>
              </a:rPr>
              <a:t>the offside position becomes offside</a:t>
            </a:r>
            <a:r>
              <a:rPr sz="1100" b="1" spc="-10" dirty="0">
                <a:latin typeface="Verdana"/>
                <a:cs typeface="Verdana"/>
              </a:rPr>
              <a:t> </a:t>
            </a:r>
            <a:r>
              <a:rPr sz="1100" b="1" spc="-7" dirty="0">
                <a:latin typeface="Verdana"/>
                <a:cs typeface="Verdana"/>
              </a:rPr>
              <a:t>when</a:t>
            </a:r>
            <a:endParaRPr sz="1100" dirty="0">
              <a:latin typeface="Verdana"/>
              <a:cs typeface="Verdana"/>
            </a:endParaRPr>
          </a:p>
          <a:p>
            <a:pPr marL="147201" indent="-77930">
              <a:spcBef>
                <a:spcPts val="14"/>
              </a:spcBef>
              <a:buChar char="•"/>
              <a:tabLst>
                <a:tab pos="147634" algn="l"/>
              </a:tabLst>
            </a:pPr>
            <a:r>
              <a:rPr sz="1100" dirty="0">
                <a:latin typeface="Verdana"/>
                <a:cs typeface="Verdana"/>
              </a:rPr>
              <a:t>he </a:t>
            </a:r>
            <a:r>
              <a:rPr sz="1100" spc="-3" dirty="0">
                <a:latin typeface="Verdana"/>
                <a:cs typeface="Verdana"/>
              </a:rPr>
              <a:t>participates in the play</a:t>
            </a:r>
            <a:r>
              <a:rPr sz="1100" spc="7" dirty="0">
                <a:latin typeface="Verdana"/>
                <a:cs typeface="Verdana"/>
              </a:rPr>
              <a:t> </a:t>
            </a:r>
            <a:r>
              <a:rPr sz="1100" spc="-3" dirty="0">
                <a:latin typeface="Verdana"/>
                <a:cs typeface="Verdana"/>
              </a:rPr>
              <a:t>or</a:t>
            </a:r>
            <a:endParaRPr sz="1100" dirty="0">
              <a:latin typeface="Verdana"/>
              <a:cs typeface="Verdana"/>
            </a:endParaRPr>
          </a:p>
          <a:p>
            <a:pPr marL="147201" indent="-77930">
              <a:spcBef>
                <a:spcPts val="10"/>
              </a:spcBef>
              <a:buChar char="•"/>
              <a:tabLst>
                <a:tab pos="147634" algn="l"/>
              </a:tabLst>
            </a:pPr>
            <a:r>
              <a:rPr sz="1100" dirty="0">
                <a:latin typeface="Verdana"/>
                <a:cs typeface="Verdana"/>
              </a:rPr>
              <a:t>he </a:t>
            </a:r>
            <a:r>
              <a:rPr sz="1100" spc="-3" dirty="0">
                <a:latin typeface="Verdana"/>
                <a:cs typeface="Verdana"/>
              </a:rPr>
              <a:t>interferes with an opponent</a:t>
            </a:r>
            <a:r>
              <a:rPr sz="1100" spc="7" dirty="0">
                <a:latin typeface="Verdana"/>
                <a:cs typeface="Verdana"/>
              </a:rPr>
              <a:t> </a:t>
            </a:r>
            <a:r>
              <a:rPr sz="1100" dirty="0">
                <a:latin typeface="Verdana"/>
                <a:cs typeface="Verdana"/>
              </a:rPr>
              <a:t>or</a:t>
            </a:r>
          </a:p>
          <a:p>
            <a:pPr marL="147634" indent="-78363">
              <a:spcBef>
                <a:spcPts val="10"/>
              </a:spcBef>
              <a:buChar char="•"/>
              <a:tabLst>
                <a:tab pos="148067" algn="l"/>
              </a:tabLst>
            </a:pPr>
            <a:r>
              <a:rPr sz="1100" spc="-3" dirty="0">
                <a:latin typeface="Verdana"/>
                <a:cs typeface="Verdana"/>
              </a:rPr>
              <a:t>otherwise tries </a:t>
            </a:r>
            <a:r>
              <a:rPr sz="1100" dirty="0">
                <a:latin typeface="Verdana"/>
                <a:cs typeface="Verdana"/>
              </a:rPr>
              <a:t>to </a:t>
            </a:r>
            <a:r>
              <a:rPr sz="1100" spc="-3" dirty="0">
                <a:latin typeface="Verdana"/>
                <a:cs typeface="Verdana"/>
              </a:rPr>
              <a:t>take advantage of being in </a:t>
            </a:r>
            <a:r>
              <a:rPr sz="1100" dirty="0">
                <a:latin typeface="Verdana"/>
                <a:cs typeface="Verdana"/>
              </a:rPr>
              <a:t>the </a:t>
            </a:r>
            <a:r>
              <a:rPr sz="1100" spc="-3" dirty="0">
                <a:latin typeface="Verdana"/>
                <a:cs typeface="Verdana"/>
              </a:rPr>
              <a:t>offside</a:t>
            </a:r>
            <a:r>
              <a:rPr sz="1100" spc="17" dirty="0">
                <a:latin typeface="Verdana"/>
                <a:cs typeface="Verdana"/>
              </a:rPr>
              <a:t> </a:t>
            </a:r>
            <a:r>
              <a:rPr sz="1100" spc="-3" dirty="0">
                <a:latin typeface="Verdana"/>
                <a:cs typeface="Verdana"/>
              </a:rPr>
              <a:t>position.</a:t>
            </a:r>
            <a:endParaRPr sz="1100" dirty="0">
              <a:latin typeface="Verdana"/>
              <a:cs typeface="Verdana"/>
            </a:endParaRPr>
          </a:p>
          <a:p>
            <a:pPr>
              <a:lnSpc>
                <a:spcPct val="100000"/>
              </a:lnSpc>
              <a:buFont typeface="Verdana"/>
              <a:buChar char="•"/>
            </a:pPr>
            <a:endParaRPr sz="1100" dirty="0">
              <a:latin typeface="Verdana"/>
              <a:cs typeface="Verdana"/>
            </a:endParaRPr>
          </a:p>
          <a:p>
            <a:pPr marL="8659" marR="54551">
              <a:lnSpc>
                <a:spcPct val="101499"/>
              </a:lnSpc>
            </a:pPr>
            <a:r>
              <a:rPr sz="1100" b="1" dirty="0">
                <a:latin typeface="Verdana"/>
                <a:cs typeface="Verdana"/>
              </a:rPr>
              <a:t>Exceptions </a:t>
            </a:r>
            <a:r>
              <a:rPr sz="1100" dirty="0">
                <a:latin typeface="Verdana"/>
                <a:cs typeface="Verdana"/>
              </a:rPr>
              <a:t>- A </a:t>
            </a:r>
            <a:r>
              <a:rPr sz="1100" spc="-3" dirty="0">
                <a:latin typeface="Verdana"/>
                <a:cs typeface="Verdana"/>
              </a:rPr>
              <a:t>player in </a:t>
            </a:r>
            <a:r>
              <a:rPr sz="1100" dirty="0">
                <a:latin typeface="Verdana"/>
                <a:cs typeface="Verdana"/>
              </a:rPr>
              <a:t>an </a:t>
            </a:r>
            <a:r>
              <a:rPr sz="1100" spc="-3" dirty="0">
                <a:latin typeface="Verdana"/>
                <a:cs typeface="Verdana"/>
              </a:rPr>
              <a:t>offside position is </a:t>
            </a:r>
            <a:r>
              <a:rPr sz="1100" dirty="0">
                <a:latin typeface="Verdana"/>
                <a:cs typeface="Verdana"/>
              </a:rPr>
              <a:t>not </a:t>
            </a:r>
            <a:r>
              <a:rPr sz="1100" spc="-3" dirty="0">
                <a:latin typeface="Verdana"/>
                <a:cs typeface="Verdana"/>
              </a:rPr>
              <a:t>to be called offside if </a:t>
            </a:r>
            <a:r>
              <a:rPr sz="1100" dirty="0">
                <a:latin typeface="Verdana"/>
                <a:cs typeface="Verdana"/>
              </a:rPr>
              <a:t>he </a:t>
            </a:r>
            <a:r>
              <a:rPr sz="1100" spc="-3" dirty="0">
                <a:latin typeface="Verdana"/>
                <a:cs typeface="Verdana"/>
              </a:rPr>
              <a:t>receives  </a:t>
            </a:r>
            <a:r>
              <a:rPr sz="1100" dirty="0">
                <a:latin typeface="Verdana"/>
                <a:cs typeface="Verdana"/>
              </a:rPr>
              <a:t>the </a:t>
            </a:r>
            <a:r>
              <a:rPr sz="1100" spc="-3" dirty="0">
                <a:latin typeface="Verdana"/>
                <a:cs typeface="Verdana"/>
              </a:rPr>
              <a:t>ball directly</a:t>
            </a:r>
            <a:r>
              <a:rPr sz="1100" dirty="0">
                <a:latin typeface="Verdana"/>
                <a:cs typeface="Verdana"/>
              </a:rPr>
              <a:t> </a:t>
            </a:r>
            <a:r>
              <a:rPr sz="1100" spc="-3" dirty="0">
                <a:latin typeface="Verdana"/>
                <a:cs typeface="Verdana"/>
              </a:rPr>
              <a:t>from:</a:t>
            </a:r>
            <a:endParaRPr sz="1100" dirty="0">
              <a:latin typeface="Verdana"/>
              <a:cs typeface="Verdana"/>
            </a:endParaRPr>
          </a:p>
          <a:p>
            <a:pPr marL="147634" indent="-78363">
              <a:spcBef>
                <a:spcPts val="7"/>
              </a:spcBef>
              <a:buChar char="•"/>
              <a:tabLst>
                <a:tab pos="148067" algn="l"/>
              </a:tabLst>
            </a:pPr>
            <a:r>
              <a:rPr sz="1100" dirty="0">
                <a:latin typeface="Verdana"/>
                <a:cs typeface="Verdana"/>
              </a:rPr>
              <a:t>a </a:t>
            </a:r>
            <a:r>
              <a:rPr sz="1100" spc="-3" dirty="0">
                <a:latin typeface="Verdana"/>
                <a:cs typeface="Verdana"/>
              </a:rPr>
              <a:t>throw-in</a:t>
            </a:r>
            <a:r>
              <a:rPr sz="1100" spc="-7" dirty="0">
                <a:latin typeface="Verdana"/>
                <a:cs typeface="Verdana"/>
              </a:rPr>
              <a:t> </a:t>
            </a:r>
            <a:r>
              <a:rPr sz="1100" dirty="0">
                <a:latin typeface="Verdana"/>
                <a:cs typeface="Verdana"/>
              </a:rPr>
              <a:t>or</a:t>
            </a:r>
          </a:p>
          <a:p>
            <a:pPr marL="147634" indent="-78363">
              <a:spcBef>
                <a:spcPts val="14"/>
              </a:spcBef>
              <a:buChar char="•"/>
              <a:tabLst>
                <a:tab pos="148067" algn="l"/>
              </a:tabLst>
            </a:pPr>
            <a:r>
              <a:rPr sz="1100" dirty="0">
                <a:latin typeface="Verdana"/>
                <a:cs typeface="Verdana"/>
              </a:rPr>
              <a:t>a </a:t>
            </a:r>
            <a:r>
              <a:rPr sz="1100" spc="-3" dirty="0">
                <a:latin typeface="Verdana"/>
                <a:cs typeface="Verdana"/>
              </a:rPr>
              <a:t>corner kick</a:t>
            </a:r>
            <a:r>
              <a:rPr sz="1100" spc="-7" dirty="0">
                <a:latin typeface="Verdana"/>
                <a:cs typeface="Verdana"/>
              </a:rPr>
              <a:t> </a:t>
            </a:r>
            <a:r>
              <a:rPr sz="1100" spc="-3" dirty="0">
                <a:latin typeface="Verdana"/>
                <a:cs typeface="Verdana"/>
              </a:rPr>
              <a:t>or</a:t>
            </a:r>
            <a:endParaRPr sz="1100" dirty="0">
              <a:latin typeface="Verdana"/>
              <a:cs typeface="Verdana"/>
            </a:endParaRPr>
          </a:p>
          <a:p>
            <a:pPr marL="147634" indent="-78363">
              <a:spcBef>
                <a:spcPts val="7"/>
              </a:spcBef>
              <a:buChar char="•"/>
              <a:tabLst>
                <a:tab pos="148067" algn="l"/>
              </a:tabLst>
            </a:pPr>
            <a:r>
              <a:rPr sz="1100" dirty="0">
                <a:latin typeface="Verdana"/>
                <a:cs typeface="Verdana"/>
              </a:rPr>
              <a:t>a goal</a:t>
            </a:r>
            <a:r>
              <a:rPr sz="1100" spc="-10" dirty="0">
                <a:latin typeface="Verdana"/>
                <a:cs typeface="Verdana"/>
              </a:rPr>
              <a:t> </a:t>
            </a:r>
            <a:r>
              <a:rPr sz="1100" spc="-3" dirty="0">
                <a:latin typeface="Verdana"/>
                <a:cs typeface="Verdana"/>
              </a:rPr>
              <a:t>kick.</a:t>
            </a:r>
            <a:endParaRPr sz="1100" dirty="0">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4826" y="143537"/>
            <a:ext cx="11455940" cy="6608948"/>
          </a:xfrm>
          <a:prstGeom prst="rect">
            <a:avLst/>
          </a:prstGeom>
        </p:spPr>
        <p:txBody>
          <a:bodyPr vert="horz" wrap="square" lIns="0" tIns="8659" rIns="0" bIns="0" rtlCol="0">
            <a:spAutoFit/>
          </a:bodyPr>
          <a:lstStyle/>
          <a:p>
            <a:pPr marL="8659">
              <a:spcBef>
                <a:spcPts val="68"/>
              </a:spcBef>
            </a:pPr>
            <a:r>
              <a:rPr sz="1050" b="1" spc="-3" dirty="0">
                <a:latin typeface="Verdana"/>
                <a:cs typeface="Verdana"/>
              </a:rPr>
              <a:t>LAW </a:t>
            </a:r>
            <a:r>
              <a:rPr sz="1050" b="1" dirty="0">
                <a:latin typeface="Verdana"/>
                <a:cs typeface="Verdana"/>
              </a:rPr>
              <a:t>12 - </a:t>
            </a:r>
            <a:r>
              <a:rPr sz="1050" b="1" spc="-3" dirty="0">
                <a:latin typeface="Verdana"/>
                <a:cs typeface="Verdana"/>
              </a:rPr>
              <a:t>Fouls and Misconduct</a:t>
            </a:r>
            <a:endParaRPr sz="1050" dirty="0">
              <a:latin typeface="Verdana"/>
              <a:cs typeface="Verdana"/>
            </a:endParaRPr>
          </a:p>
          <a:p>
            <a:pPr marL="8659">
              <a:spcBef>
                <a:spcPts val="14"/>
              </a:spcBef>
            </a:pPr>
            <a:r>
              <a:rPr sz="1050" spc="-3" dirty="0">
                <a:latin typeface="Verdana"/>
                <a:cs typeface="Verdana"/>
              </a:rPr>
              <a:t>There are two kinds of fouls in</a:t>
            </a:r>
            <a:r>
              <a:rPr sz="1050" spc="14" dirty="0">
                <a:latin typeface="Verdana"/>
                <a:cs typeface="Verdana"/>
              </a:rPr>
              <a:t> </a:t>
            </a:r>
            <a:r>
              <a:rPr sz="1050" spc="-3" dirty="0">
                <a:latin typeface="Verdana"/>
                <a:cs typeface="Verdana"/>
              </a:rPr>
              <a:t>soccer:</a:t>
            </a:r>
            <a:endParaRPr sz="1050" dirty="0">
              <a:latin typeface="Verdana"/>
              <a:cs typeface="Verdana"/>
            </a:endParaRPr>
          </a:p>
          <a:p>
            <a:pPr marL="147201" indent="-77930">
              <a:spcBef>
                <a:spcPts val="7"/>
              </a:spcBef>
              <a:buChar char="•"/>
              <a:tabLst>
                <a:tab pos="147634" algn="l"/>
              </a:tabLst>
            </a:pPr>
            <a:r>
              <a:rPr sz="1050" spc="-3" dirty="0">
                <a:latin typeface="Verdana"/>
                <a:cs typeface="Verdana"/>
              </a:rPr>
              <a:t>Penal or Major Fouls.</a:t>
            </a:r>
            <a:endParaRPr sz="1050" dirty="0">
              <a:latin typeface="Verdana"/>
              <a:cs typeface="Verdana"/>
            </a:endParaRPr>
          </a:p>
          <a:p>
            <a:pPr marL="147201" indent="-77930">
              <a:spcBef>
                <a:spcPts val="14"/>
              </a:spcBef>
              <a:buChar char="•"/>
              <a:tabLst>
                <a:tab pos="147634" algn="l"/>
              </a:tabLst>
            </a:pPr>
            <a:r>
              <a:rPr sz="1050" spc="-3" dirty="0">
                <a:latin typeface="Verdana"/>
                <a:cs typeface="Verdana"/>
              </a:rPr>
              <a:t>Non-Penal </a:t>
            </a:r>
            <a:r>
              <a:rPr sz="1050" dirty="0">
                <a:latin typeface="Verdana"/>
                <a:cs typeface="Verdana"/>
              </a:rPr>
              <a:t>or Minor</a:t>
            </a:r>
            <a:r>
              <a:rPr sz="1050" spc="-3" dirty="0">
                <a:latin typeface="Verdana"/>
                <a:cs typeface="Verdana"/>
              </a:rPr>
              <a:t> </a:t>
            </a:r>
            <a:r>
              <a:rPr sz="1050" dirty="0">
                <a:latin typeface="Verdana"/>
                <a:cs typeface="Verdana"/>
              </a:rPr>
              <a:t>Fouls.</a:t>
            </a:r>
          </a:p>
          <a:p>
            <a:pPr marL="8659"/>
            <a:r>
              <a:rPr sz="1050" b="1" dirty="0">
                <a:latin typeface="Verdana"/>
                <a:cs typeface="Verdana"/>
              </a:rPr>
              <a:t>There </a:t>
            </a:r>
            <a:r>
              <a:rPr sz="1050" b="1" spc="-3" dirty="0">
                <a:latin typeface="Verdana"/>
                <a:cs typeface="Verdana"/>
              </a:rPr>
              <a:t>are </a:t>
            </a:r>
            <a:r>
              <a:rPr sz="1050" b="1" dirty="0">
                <a:latin typeface="Verdana"/>
                <a:cs typeface="Verdana"/>
              </a:rPr>
              <a:t>nine </a:t>
            </a:r>
            <a:r>
              <a:rPr sz="1050" b="1" spc="-3" dirty="0">
                <a:latin typeface="Verdana"/>
                <a:cs typeface="Verdana"/>
              </a:rPr>
              <a:t>penal </a:t>
            </a:r>
            <a:r>
              <a:rPr sz="1050" b="1" dirty="0">
                <a:latin typeface="Verdana"/>
                <a:cs typeface="Verdana"/>
              </a:rPr>
              <a:t>or </a:t>
            </a:r>
            <a:r>
              <a:rPr sz="1050" b="1" spc="-3" dirty="0">
                <a:latin typeface="Verdana"/>
                <a:cs typeface="Verdana"/>
              </a:rPr>
              <a:t>major</a:t>
            </a:r>
            <a:r>
              <a:rPr sz="1050" b="1" spc="-14" dirty="0">
                <a:latin typeface="Verdana"/>
                <a:cs typeface="Verdana"/>
              </a:rPr>
              <a:t> </a:t>
            </a:r>
            <a:r>
              <a:rPr sz="1050" b="1" dirty="0">
                <a:latin typeface="Verdana"/>
                <a:cs typeface="Verdana"/>
              </a:rPr>
              <a:t>fouls.</a:t>
            </a:r>
            <a:endParaRPr sz="1050" dirty="0">
              <a:latin typeface="Verdana"/>
              <a:cs typeface="Verdana"/>
            </a:endParaRPr>
          </a:p>
          <a:p>
            <a:pPr marL="8659" marR="232923">
              <a:lnSpc>
                <a:spcPts val="832"/>
              </a:lnSpc>
              <a:spcBef>
                <a:spcPts val="27"/>
              </a:spcBef>
            </a:pPr>
            <a:endParaRPr lang="en-US" sz="1050" spc="-3" dirty="0">
              <a:latin typeface="Verdana"/>
              <a:cs typeface="Verdana"/>
            </a:endParaRPr>
          </a:p>
          <a:p>
            <a:pPr marL="8659" marR="232923">
              <a:lnSpc>
                <a:spcPts val="832"/>
              </a:lnSpc>
              <a:spcBef>
                <a:spcPts val="27"/>
              </a:spcBef>
            </a:pPr>
            <a:r>
              <a:rPr sz="1050" spc="-3" dirty="0">
                <a:latin typeface="Verdana"/>
                <a:cs typeface="Verdana"/>
              </a:rPr>
              <a:t>These fouls must be committed intentionally </a:t>
            </a:r>
            <a:r>
              <a:rPr sz="1050" dirty="0">
                <a:latin typeface="Verdana"/>
                <a:cs typeface="Verdana"/>
              </a:rPr>
              <a:t>and </a:t>
            </a:r>
            <a:r>
              <a:rPr sz="1050" spc="-3" dirty="0">
                <a:latin typeface="Verdana"/>
                <a:cs typeface="Verdana"/>
              </a:rPr>
              <a:t>may result in </a:t>
            </a:r>
            <a:r>
              <a:rPr sz="1050" dirty="0">
                <a:latin typeface="Verdana"/>
                <a:cs typeface="Verdana"/>
              </a:rPr>
              <a:t>a </a:t>
            </a:r>
            <a:r>
              <a:rPr sz="1050" spc="-3" dirty="0">
                <a:latin typeface="Verdana"/>
                <a:cs typeface="Verdana"/>
              </a:rPr>
              <a:t>Red Card”. The  fouls </a:t>
            </a:r>
            <a:r>
              <a:rPr sz="1050" dirty="0">
                <a:latin typeface="Verdana"/>
                <a:cs typeface="Verdana"/>
              </a:rPr>
              <a:t>are as</a:t>
            </a:r>
            <a:r>
              <a:rPr sz="1050" spc="-3" dirty="0">
                <a:latin typeface="Verdana"/>
                <a:cs typeface="Verdana"/>
              </a:rPr>
              <a:t> follows:</a:t>
            </a:r>
            <a:endParaRPr lang="en-US" sz="1050" spc="-3" dirty="0">
              <a:latin typeface="Verdana"/>
              <a:cs typeface="Verdana"/>
            </a:endParaRPr>
          </a:p>
          <a:p>
            <a:pPr marL="8659" marR="232923">
              <a:lnSpc>
                <a:spcPts val="832"/>
              </a:lnSpc>
              <a:spcBef>
                <a:spcPts val="27"/>
              </a:spcBef>
            </a:pPr>
            <a:endParaRPr sz="1050" dirty="0">
              <a:latin typeface="Verdana"/>
              <a:cs typeface="Verdana"/>
            </a:endParaRPr>
          </a:p>
          <a:p>
            <a:pPr marL="147201" indent="-77930">
              <a:lnSpc>
                <a:spcPts val="798"/>
              </a:lnSpc>
              <a:buChar char="•"/>
              <a:tabLst>
                <a:tab pos="147634" algn="l"/>
              </a:tabLst>
            </a:pPr>
            <a:r>
              <a:rPr sz="1050" spc="-3" dirty="0">
                <a:latin typeface="Verdana"/>
                <a:cs typeface="Verdana"/>
              </a:rPr>
              <a:t>Kicking </a:t>
            </a:r>
            <a:r>
              <a:rPr sz="1050" dirty="0">
                <a:latin typeface="Verdana"/>
                <a:cs typeface="Verdana"/>
              </a:rPr>
              <a:t>a</a:t>
            </a:r>
            <a:r>
              <a:rPr sz="1050" spc="-3" dirty="0">
                <a:latin typeface="Verdana"/>
                <a:cs typeface="Verdana"/>
              </a:rPr>
              <a:t> </a:t>
            </a:r>
            <a:r>
              <a:rPr sz="1050" dirty="0">
                <a:latin typeface="Verdana"/>
                <a:cs typeface="Verdana"/>
              </a:rPr>
              <a:t>player.</a:t>
            </a:r>
          </a:p>
          <a:p>
            <a:pPr marL="147201" indent="-77930">
              <a:spcBef>
                <a:spcPts val="7"/>
              </a:spcBef>
              <a:buChar char="•"/>
              <a:tabLst>
                <a:tab pos="147634" algn="l"/>
              </a:tabLst>
            </a:pPr>
            <a:r>
              <a:rPr sz="1050" spc="-3" dirty="0">
                <a:latin typeface="Verdana"/>
                <a:cs typeface="Verdana"/>
              </a:rPr>
              <a:t>Jumping up at </a:t>
            </a:r>
            <a:r>
              <a:rPr sz="1050" dirty="0">
                <a:latin typeface="Verdana"/>
                <a:cs typeface="Verdana"/>
              </a:rPr>
              <a:t>a</a:t>
            </a:r>
            <a:r>
              <a:rPr sz="1050" spc="3" dirty="0">
                <a:latin typeface="Verdana"/>
                <a:cs typeface="Verdana"/>
              </a:rPr>
              <a:t> </a:t>
            </a:r>
            <a:r>
              <a:rPr sz="1050" spc="-3" dirty="0">
                <a:latin typeface="Verdana"/>
                <a:cs typeface="Verdana"/>
              </a:rPr>
              <a:t>player.</a:t>
            </a:r>
            <a:endParaRPr sz="1050" dirty="0">
              <a:latin typeface="Verdana"/>
              <a:cs typeface="Verdana"/>
            </a:endParaRPr>
          </a:p>
          <a:p>
            <a:pPr marL="147201" indent="-77930">
              <a:spcBef>
                <a:spcPts val="14"/>
              </a:spcBef>
              <a:buChar char="•"/>
              <a:tabLst>
                <a:tab pos="147634" algn="l"/>
              </a:tabLst>
            </a:pPr>
            <a:r>
              <a:rPr sz="1050" spc="-3" dirty="0">
                <a:latin typeface="Verdana"/>
                <a:cs typeface="Verdana"/>
              </a:rPr>
              <a:t>Charging </a:t>
            </a:r>
            <a:r>
              <a:rPr sz="1050" dirty="0">
                <a:latin typeface="Verdana"/>
                <a:cs typeface="Verdana"/>
              </a:rPr>
              <a:t>a </a:t>
            </a:r>
            <a:r>
              <a:rPr sz="1050" spc="-3" dirty="0">
                <a:latin typeface="Verdana"/>
                <a:cs typeface="Verdana"/>
              </a:rPr>
              <a:t>player in </a:t>
            </a:r>
            <a:r>
              <a:rPr sz="1050" dirty="0">
                <a:latin typeface="Verdana"/>
                <a:cs typeface="Verdana"/>
              </a:rPr>
              <a:t>a </a:t>
            </a:r>
            <a:r>
              <a:rPr sz="1050" spc="-3" dirty="0">
                <a:latin typeface="Verdana"/>
                <a:cs typeface="Verdana"/>
              </a:rPr>
              <a:t>rough</a:t>
            </a:r>
            <a:r>
              <a:rPr sz="1050" spc="3" dirty="0">
                <a:latin typeface="Verdana"/>
                <a:cs typeface="Verdana"/>
              </a:rPr>
              <a:t> </a:t>
            </a:r>
            <a:r>
              <a:rPr sz="1050" spc="-7" dirty="0">
                <a:latin typeface="Verdana"/>
                <a:cs typeface="Verdana"/>
              </a:rPr>
              <a:t>way.</a:t>
            </a:r>
            <a:endParaRPr sz="1050" dirty="0">
              <a:latin typeface="Verdana"/>
              <a:cs typeface="Verdana"/>
            </a:endParaRPr>
          </a:p>
          <a:p>
            <a:pPr marL="147201" indent="-77930">
              <a:spcBef>
                <a:spcPts val="7"/>
              </a:spcBef>
              <a:buChar char="•"/>
              <a:tabLst>
                <a:tab pos="147634" algn="l"/>
              </a:tabLst>
            </a:pPr>
            <a:r>
              <a:rPr sz="1050" dirty="0">
                <a:latin typeface="Verdana"/>
                <a:cs typeface="Verdana"/>
              </a:rPr>
              <a:t>Charging a player </a:t>
            </a:r>
            <a:r>
              <a:rPr sz="1050" spc="-3" dirty="0">
                <a:latin typeface="Verdana"/>
                <a:cs typeface="Verdana"/>
              </a:rPr>
              <a:t>from</a:t>
            </a:r>
            <a:r>
              <a:rPr sz="1050" spc="-7" dirty="0">
                <a:latin typeface="Verdana"/>
                <a:cs typeface="Verdana"/>
              </a:rPr>
              <a:t> </a:t>
            </a:r>
            <a:r>
              <a:rPr sz="1050" dirty="0">
                <a:latin typeface="Verdana"/>
                <a:cs typeface="Verdana"/>
              </a:rPr>
              <a:t>behind.</a:t>
            </a:r>
          </a:p>
          <a:p>
            <a:pPr marL="147201" indent="-77930">
              <a:spcBef>
                <a:spcPts val="14"/>
              </a:spcBef>
              <a:buChar char="•"/>
              <a:tabLst>
                <a:tab pos="147634" algn="l"/>
              </a:tabLst>
            </a:pPr>
            <a:r>
              <a:rPr sz="1050" spc="-3" dirty="0">
                <a:latin typeface="Verdana"/>
                <a:cs typeface="Verdana"/>
              </a:rPr>
              <a:t>Tripping </a:t>
            </a:r>
            <a:r>
              <a:rPr sz="1050" dirty="0">
                <a:latin typeface="Verdana"/>
                <a:cs typeface="Verdana"/>
              </a:rPr>
              <a:t>a </a:t>
            </a:r>
            <a:r>
              <a:rPr sz="1050" spc="-3" dirty="0">
                <a:latin typeface="Verdana"/>
                <a:cs typeface="Verdana"/>
              </a:rPr>
              <a:t>player.</a:t>
            </a:r>
            <a:endParaRPr sz="1050" dirty="0">
              <a:latin typeface="Verdana"/>
              <a:cs typeface="Verdana"/>
            </a:endParaRPr>
          </a:p>
          <a:p>
            <a:pPr marL="147634" indent="-78363">
              <a:spcBef>
                <a:spcPts val="7"/>
              </a:spcBef>
              <a:buChar char="•"/>
              <a:tabLst>
                <a:tab pos="148067" algn="l"/>
              </a:tabLst>
            </a:pPr>
            <a:r>
              <a:rPr sz="1050" spc="-3" dirty="0">
                <a:latin typeface="Verdana"/>
                <a:cs typeface="Verdana"/>
              </a:rPr>
              <a:t>Hitting or spitting </a:t>
            </a:r>
            <a:r>
              <a:rPr sz="1050" dirty="0">
                <a:latin typeface="Verdana"/>
                <a:cs typeface="Verdana"/>
              </a:rPr>
              <a:t>at a</a:t>
            </a:r>
            <a:r>
              <a:rPr sz="1050" spc="3" dirty="0">
                <a:latin typeface="Verdana"/>
                <a:cs typeface="Verdana"/>
              </a:rPr>
              <a:t> </a:t>
            </a:r>
            <a:r>
              <a:rPr sz="1050" dirty="0">
                <a:latin typeface="Verdana"/>
                <a:cs typeface="Verdana"/>
              </a:rPr>
              <a:t>player.</a:t>
            </a:r>
          </a:p>
          <a:p>
            <a:pPr marL="147201" indent="-77930">
              <a:spcBef>
                <a:spcPts val="14"/>
              </a:spcBef>
              <a:buChar char="•"/>
              <a:tabLst>
                <a:tab pos="147634" algn="l"/>
              </a:tabLst>
            </a:pPr>
            <a:r>
              <a:rPr sz="1050" spc="-3" dirty="0">
                <a:latin typeface="Verdana"/>
                <a:cs typeface="Verdana"/>
              </a:rPr>
              <a:t>Pushing </a:t>
            </a:r>
            <a:r>
              <a:rPr sz="1050" dirty="0">
                <a:latin typeface="Verdana"/>
                <a:cs typeface="Verdana"/>
              </a:rPr>
              <a:t>a</a:t>
            </a:r>
            <a:r>
              <a:rPr sz="1050" spc="-55" dirty="0">
                <a:latin typeface="Verdana"/>
                <a:cs typeface="Verdana"/>
              </a:rPr>
              <a:t> </a:t>
            </a:r>
            <a:r>
              <a:rPr sz="1050" spc="-3" dirty="0">
                <a:latin typeface="Verdana"/>
                <a:cs typeface="Verdana"/>
              </a:rPr>
              <a:t>player.</a:t>
            </a:r>
            <a:endParaRPr sz="1050" dirty="0">
              <a:latin typeface="Verdana"/>
              <a:cs typeface="Verdana"/>
            </a:endParaRPr>
          </a:p>
          <a:p>
            <a:pPr marL="147634" indent="-78363">
              <a:spcBef>
                <a:spcPts val="7"/>
              </a:spcBef>
              <a:buChar char="•"/>
              <a:tabLst>
                <a:tab pos="148067" algn="l"/>
              </a:tabLst>
            </a:pPr>
            <a:r>
              <a:rPr sz="1050" spc="-3" dirty="0">
                <a:latin typeface="Verdana"/>
                <a:cs typeface="Verdana"/>
              </a:rPr>
              <a:t>Holding </a:t>
            </a:r>
            <a:r>
              <a:rPr sz="1050" dirty="0">
                <a:latin typeface="Verdana"/>
                <a:cs typeface="Verdana"/>
              </a:rPr>
              <a:t>a</a:t>
            </a:r>
            <a:r>
              <a:rPr sz="1050" spc="-55" dirty="0">
                <a:latin typeface="Verdana"/>
                <a:cs typeface="Verdana"/>
              </a:rPr>
              <a:t> </a:t>
            </a:r>
            <a:r>
              <a:rPr sz="1050" spc="-3" dirty="0">
                <a:latin typeface="Verdana"/>
                <a:cs typeface="Verdana"/>
              </a:rPr>
              <a:t>player.</a:t>
            </a:r>
            <a:endParaRPr sz="1050" dirty="0">
              <a:latin typeface="Verdana"/>
              <a:cs typeface="Verdana"/>
            </a:endParaRPr>
          </a:p>
          <a:p>
            <a:pPr marL="161487" marR="241149" indent="-91784">
              <a:lnSpc>
                <a:spcPct val="101499"/>
              </a:lnSpc>
              <a:buChar char="•"/>
              <a:tabLst>
                <a:tab pos="148067" algn="l"/>
              </a:tabLst>
            </a:pPr>
            <a:r>
              <a:rPr sz="1050" spc="-3" dirty="0">
                <a:latin typeface="Verdana"/>
                <a:cs typeface="Verdana"/>
              </a:rPr>
              <a:t>Handling </a:t>
            </a:r>
            <a:r>
              <a:rPr sz="1050" dirty="0">
                <a:latin typeface="Verdana"/>
                <a:cs typeface="Verdana"/>
              </a:rPr>
              <a:t>the </a:t>
            </a:r>
            <a:r>
              <a:rPr sz="1050" spc="-3" dirty="0">
                <a:latin typeface="Verdana"/>
                <a:cs typeface="Verdana"/>
              </a:rPr>
              <a:t>ball. (Except by </a:t>
            </a:r>
            <a:r>
              <a:rPr sz="1050" dirty="0">
                <a:latin typeface="Verdana"/>
                <a:cs typeface="Verdana"/>
              </a:rPr>
              <a:t>a </a:t>
            </a:r>
            <a:r>
              <a:rPr sz="1050" spc="-3" dirty="0">
                <a:latin typeface="Verdana"/>
                <a:cs typeface="Verdana"/>
              </a:rPr>
              <a:t>goalkeeper). This foul is called if </a:t>
            </a:r>
            <a:r>
              <a:rPr sz="1050" dirty="0">
                <a:latin typeface="Verdana"/>
                <a:cs typeface="Verdana"/>
              </a:rPr>
              <a:t>the </a:t>
            </a:r>
            <a:r>
              <a:rPr sz="1050" spc="-3" dirty="0">
                <a:latin typeface="Verdana"/>
                <a:cs typeface="Verdana"/>
              </a:rPr>
              <a:t>player is  trying </a:t>
            </a:r>
            <a:r>
              <a:rPr sz="1050" dirty="0">
                <a:latin typeface="Verdana"/>
                <a:cs typeface="Verdana"/>
              </a:rPr>
              <a:t>to control </a:t>
            </a:r>
            <a:r>
              <a:rPr sz="1050" spc="-3" dirty="0">
                <a:latin typeface="Verdana"/>
                <a:cs typeface="Verdana"/>
              </a:rPr>
              <a:t>the ball with his hands </a:t>
            </a:r>
            <a:r>
              <a:rPr sz="1050" dirty="0">
                <a:latin typeface="Verdana"/>
                <a:cs typeface="Verdana"/>
              </a:rPr>
              <a:t>or</a:t>
            </a:r>
            <a:r>
              <a:rPr sz="1050" spc="7" dirty="0">
                <a:latin typeface="Verdana"/>
                <a:cs typeface="Verdana"/>
              </a:rPr>
              <a:t> </a:t>
            </a:r>
            <a:r>
              <a:rPr sz="1050" spc="-3" dirty="0">
                <a:latin typeface="Verdana"/>
                <a:cs typeface="Verdana"/>
              </a:rPr>
              <a:t>arms.</a:t>
            </a:r>
            <a:endParaRPr sz="1050" dirty="0">
              <a:latin typeface="Verdana"/>
              <a:cs typeface="Verdana"/>
            </a:endParaRPr>
          </a:p>
          <a:p>
            <a:pPr>
              <a:spcBef>
                <a:spcPts val="37"/>
              </a:spcBef>
              <a:buFont typeface="Verdana"/>
              <a:buChar char="•"/>
            </a:pPr>
            <a:endParaRPr sz="1050" dirty="0">
              <a:latin typeface="Verdana"/>
              <a:cs typeface="Verdana"/>
            </a:endParaRPr>
          </a:p>
          <a:p>
            <a:pPr marL="8659" marR="45459">
              <a:lnSpc>
                <a:spcPct val="101400"/>
              </a:lnSpc>
            </a:pPr>
            <a:r>
              <a:rPr sz="1050" dirty="0">
                <a:latin typeface="Verdana"/>
                <a:cs typeface="Verdana"/>
              </a:rPr>
              <a:t>If one </a:t>
            </a:r>
            <a:r>
              <a:rPr sz="1050" spc="-3" dirty="0">
                <a:latin typeface="Verdana"/>
                <a:cs typeface="Verdana"/>
              </a:rPr>
              <a:t>of these nine penalty fouls is committed and the referee blows his whistle and  calls </a:t>
            </a:r>
            <a:r>
              <a:rPr sz="1050" dirty="0">
                <a:latin typeface="Verdana"/>
                <a:cs typeface="Verdana"/>
              </a:rPr>
              <a:t>a </a:t>
            </a:r>
            <a:r>
              <a:rPr sz="1050" spc="-3" dirty="0">
                <a:latin typeface="Verdana"/>
                <a:cs typeface="Verdana"/>
              </a:rPr>
              <a:t>foul, the opposing team gets </a:t>
            </a:r>
            <a:r>
              <a:rPr sz="1050" dirty="0">
                <a:latin typeface="Verdana"/>
                <a:cs typeface="Verdana"/>
              </a:rPr>
              <a:t>a </a:t>
            </a:r>
            <a:r>
              <a:rPr sz="1050" spc="-3" dirty="0">
                <a:latin typeface="Verdana"/>
                <a:cs typeface="Verdana"/>
              </a:rPr>
              <a:t>direct free kick. </a:t>
            </a:r>
            <a:r>
              <a:rPr sz="1050" dirty="0">
                <a:latin typeface="Verdana"/>
                <a:cs typeface="Verdana"/>
              </a:rPr>
              <a:t>A </a:t>
            </a:r>
            <a:r>
              <a:rPr sz="1050" spc="-3" dirty="0">
                <a:latin typeface="Verdana"/>
                <a:cs typeface="Verdana"/>
              </a:rPr>
              <a:t>“direct” kick </a:t>
            </a:r>
            <a:r>
              <a:rPr sz="1050" dirty="0">
                <a:latin typeface="Verdana"/>
                <a:cs typeface="Verdana"/>
              </a:rPr>
              <a:t>means </a:t>
            </a:r>
            <a:r>
              <a:rPr sz="1050" spc="-3" dirty="0">
                <a:latin typeface="Verdana"/>
                <a:cs typeface="Verdana"/>
              </a:rPr>
              <a:t>the  opponent can try to score </a:t>
            </a:r>
            <a:r>
              <a:rPr sz="1050" dirty="0">
                <a:latin typeface="Verdana"/>
                <a:cs typeface="Verdana"/>
              </a:rPr>
              <a:t>a </a:t>
            </a:r>
            <a:r>
              <a:rPr sz="1050" spc="-3" dirty="0">
                <a:latin typeface="Verdana"/>
                <a:cs typeface="Verdana"/>
              </a:rPr>
              <a:t>goal directly </a:t>
            </a:r>
            <a:r>
              <a:rPr sz="1050" dirty="0">
                <a:latin typeface="Verdana"/>
                <a:cs typeface="Verdana"/>
              </a:rPr>
              <a:t>from </a:t>
            </a:r>
            <a:r>
              <a:rPr sz="1050" spc="-3" dirty="0">
                <a:latin typeface="Verdana"/>
                <a:cs typeface="Verdana"/>
              </a:rPr>
              <a:t>the kick. If the player committing the  major foul receives </a:t>
            </a:r>
            <a:r>
              <a:rPr sz="1050" dirty="0">
                <a:latin typeface="Verdana"/>
                <a:cs typeface="Verdana"/>
              </a:rPr>
              <a:t>a </a:t>
            </a:r>
            <a:r>
              <a:rPr sz="1050" spc="-3" dirty="0">
                <a:latin typeface="Verdana"/>
                <a:cs typeface="Verdana"/>
              </a:rPr>
              <a:t>“red card” from the referee, he must leave the game, and is  </a:t>
            </a:r>
            <a:r>
              <a:rPr sz="1050" dirty="0">
                <a:latin typeface="Verdana"/>
                <a:cs typeface="Verdana"/>
              </a:rPr>
              <a:t>not </a:t>
            </a:r>
            <a:r>
              <a:rPr sz="1050" spc="-3" dirty="0">
                <a:latin typeface="Verdana"/>
                <a:cs typeface="Verdana"/>
              </a:rPr>
              <a:t>allowed to</a:t>
            </a:r>
            <a:r>
              <a:rPr sz="1050" dirty="0">
                <a:latin typeface="Verdana"/>
                <a:cs typeface="Verdana"/>
              </a:rPr>
              <a:t> return.</a:t>
            </a:r>
          </a:p>
          <a:p>
            <a:pPr>
              <a:spcBef>
                <a:spcPts val="10"/>
              </a:spcBef>
            </a:pPr>
            <a:endParaRPr sz="1050" dirty="0">
              <a:latin typeface="Verdana"/>
              <a:cs typeface="Verdana"/>
            </a:endParaRPr>
          </a:p>
          <a:p>
            <a:pPr marL="8659"/>
            <a:r>
              <a:rPr sz="1050" spc="-3" dirty="0">
                <a:latin typeface="Verdana"/>
                <a:cs typeface="Verdana"/>
              </a:rPr>
              <a:t>There </a:t>
            </a:r>
            <a:r>
              <a:rPr sz="1050" b="1" spc="-3" dirty="0">
                <a:latin typeface="Verdana"/>
                <a:cs typeface="Verdana"/>
              </a:rPr>
              <a:t>are </a:t>
            </a:r>
            <a:r>
              <a:rPr sz="1050" spc="-3" dirty="0">
                <a:latin typeface="Verdana"/>
                <a:cs typeface="Verdana"/>
              </a:rPr>
              <a:t>five </a:t>
            </a:r>
            <a:r>
              <a:rPr sz="1050" b="1" dirty="0">
                <a:latin typeface="Verdana"/>
                <a:cs typeface="Verdana"/>
              </a:rPr>
              <a:t>non-penal or </a:t>
            </a:r>
            <a:r>
              <a:rPr sz="1050" b="1" spc="-3" dirty="0">
                <a:latin typeface="Verdana"/>
                <a:cs typeface="Verdana"/>
              </a:rPr>
              <a:t>minor</a:t>
            </a:r>
            <a:r>
              <a:rPr sz="1050" b="1" dirty="0">
                <a:latin typeface="Verdana"/>
                <a:cs typeface="Verdana"/>
              </a:rPr>
              <a:t> fouls.</a:t>
            </a:r>
            <a:endParaRPr sz="1050" dirty="0">
              <a:latin typeface="Verdana"/>
              <a:cs typeface="Verdana"/>
            </a:endParaRPr>
          </a:p>
          <a:p>
            <a:pPr marL="8659" marR="157158">
              <a:lnSpc>
                <a:spcPct val="101499"/>
              </a:lnSpc>
            </a:pPr>
            <a:r>
              <a:rPr sz="1050" spc="-3" dirty="0">
                <a:latin typeface="Verdana"/>
                <a:cs typeface="Verdana"/>
              </a:rPr>
              <a:t>If </a:t>
            </a:r>
            <a:r>
              <a:rPr sz="1050" dirty="0">
                <a:latin typeface="Verdana"/>
                <a:cs typeface="Verdana"/>
              </a:rPr>
              <a:t>a </a:t>
            </a:r>
            <a:r>
              <a:rPr sz="1050" spc="-3" dirty="0">
                <a:latin typeface="Verdana"/>
                <a:cs typeface="Verdana"/>
              </a:rPr>
              <a:t>player commits </a:t>
            </a:r>
            <a:r>
              <a:rPr sz="1050" dirty="0">
                <a:latin typeface="Verdana"/>
                <a:cs typeface="Verdana"/>
              </a:rPr>
              <a:t>a </a:t>
            </a:r>
            <a:r>
              <a:rPr sz="1050" spc="-3" dirty="0">
                <a:latin typeface="Verdana"/>
                <a:cs typeface="Verdana"/>
              </a:rPr>
              <a:t>minor foul he may receive </a:t>
            </a:r>
            <a:r>
              <a:rPr sz="1050" dirty="0">
                <a:latin typeface="Verdana"/>
                <a:cs typeface="Verdana"/>
              </a:rPr>
              <a:t>a </a:t>
            </a:r>
            <a:r>
              <a:rPr sz="1050" spc="-3" dirty="0">
                <a:latin typeface="Verdana"/>
                <a:cs typeface="Verdana"/>
              </a:rPr>
              <a:t>“Yellow Card” from the referee.  The five minor fouls</a:t>
            </a:r>
            <a:r>
              <a:rPr sz="1050" spc="7" dirty="0">
                <a:latin typeface="Verdana"/>
                <a:cs typeface="Verdana"/>
              </a:rPr>
              <a:t> </a:t>
            </a:r>
            <a:r>
              <a:rPr sz="1050" spc="-7" dirty="0">
                <a:latin typeface="Verdana"/>
                <a:cs typeface="Verdana"/>
              </a:rPr>
              <a:t>are:</a:t>
            </a:r>
            <a:endParaRPr lang="en-US" sz="1050" spc="-7" dirty="0">
              <a:latin typeface="Verdana"/>
              <a:cs typeface="Verdana"/>
            </a:endParaRPr>
          </a:p>
          <a:p>
            <a:pPr marL="8659" marR="157158">
              <a:lnSpc>
                <a:spcPct val="101499"/>
              </a:lnSpc>
            </a:pPr>
            <a:endParaRPr sz="1050" dirty="0">
              <a:latin typeface="Verdana"/>
              <a:cs typeface="Verdana"/>
            </a:endParaRPr>
          </a:p>
          <a:p>
            <a:pPr marL="161487" marR="193958" indent="-91784">
              <a:lnSpc>
                <a:spcPts val="832"/>
              </a:lnSpc>
              <a:spcBef>
                <a:spcPts val="24"/>
              </a:spcBef>
              <a:buChar char="•"/>
              <a:tabLst>
                <a:tab pos="147634" algn="l"/>
              </a:tabLst>
            </a:pPr>
            <a:r>
              <a:rPr sz="1050" spc="-3" dirty="0">
                <a:latin typeface="Verdana"/>
                <a:cs typeface="Verdana"/>
              </a:rPr>
              <a:t>Dangerous play. Examples of </a:t>
            </a:r>
            <a:r>
              <a:rPr sz="1050" dirty="0">
                <a:latin typeface="Verdana"/>
                <a:cs typeface="Verdana"/>
              </a:rPr>
              <a:t>a </a:t>
            </a:r>
            <a:r>
              <a:rPr sz="1050" spc="-3" dirty="0">
                <a:latin typeface="Verdana"/>
                <a:cs typeface="Verdana"/>
              </a:rPr>
              <a:t>dangerous play are: high kicking near another  player’s head, or trying to play </a:t>
            </a:r>
            <a:r>
              <a:rPr sz="1050" dirty="0">
                <a:latin typeface="Verdana"/>
                <a:cs typeface="Verdana"/>
              </a:rPr>
              <a:t>a </a:t>
            </a:r>
            <a:r>
              <a:rPr sz="1050" spc="-3" dirty="0">
                <a:latin typeface="Verdana"/>
                <a:cs typeface="Verdana"/>
              </a:rPr>
              <a:t>ball held by </a:t>
            </a:r>
            <a:r>
              <a:rPr sz="1050" dirty="0">
                <a:latin typeface="Verdana"/>
                <a:cs typeface="Verdana"/>
              </a:rPr>
              <a:t>a</a:t>
            </a:r>
            <a:r>
              <a:rPr sz="1050" spc="20" dirty="0">
                <a:latin typeface="Verdana"/>
                <a:cs typeface="Verdana"/>
              </a:rPr>
              <a:t> </a:t>
            </a:r>
            <a:r>
              <a:rPr sz="1050" spc="-3" dirty="0">
                <a:latin typeface="Verdana"/>
                <a:cs typeface="Verdana"/>
              </a:rPr>
              <a:t>goalie.</a:t>
            </a:r>
            <a:endParaRPr lang="en-US" sz="1050" spc="-3" dirty="0">
              <a:latin typeface="Verdana"/>
              <a:cs typeface="Verdana"/>
            </a:endParaRPr>
          </a:p>
          <a:p>
            <a:pPr marL="161487" marR="193958" indent="-91784">
              <a:lnSpc>
                <a:spcPts val="832"/>
              </a:lnSpc>
              <a:spcBef>
                <a:spcPts val="24"/>
              </a:spcBef>
              <a:buChar char="•"/>
              <a:tabLst>
                <a:tab pos="147634" algn="l"/>
              </a:tabLst>
            </a:pPr>
            <a:endParaRPr sz="1050" dirty="0">
              <a:latin typeface="Verdana"/>
              <a:cs typeface="Verdana"/>
            </a:endParaRPr>
          </a:p>
          <a:p>
            <a:pPr marL="147201" indent="-77930">
              <a:lnSpc>
                <a:spcPts val="794"/>
              </a:lnSpc>
              <a:buChar char="•"/>
              <a:tabLst>
                <a:tab pos="147634" algn="l"/>
              </a:tabLst>
            </a:pPr>
            <a:r>
              <a:rPr sz="1050" spc="-3" dirty="0">
                <a:latin typeface="Verdana"/>
                <a:cs typeface="Verdana"/>
              </a:rPr>
              <a:t>Fair </a:t>
            </a:r>
            <a:r>
              <a:rPr sz="1050" dirty="0">
                <a:latin typeface="Verdana"/>
                <a:cs typeface="Verdana"/>
              </a:rPr>
              <a:t>charging, </a:t>
            </a:r>
            <a:r>
              <a:rPr sz="1050" spc="-3" dirty="0">
                <a:latin typeface="Verdana"/>
                <a:cs typeface="Verdana"/>
              </a:rPr>
              <a:t>but with the ball out of playing</a:t>
            </a:r>
            <a:r>
              <a:rPr sz="1050" spc="14" dirty="0">
                <a:latin typeface="Verdana"/>
                <a:cs typeface="Verdana"/>
              </a:rPr>
              <a:t> </a:t>
            </a:r>
            <a:r>
              <a:rPr sz="1050" spc="-3" dirty="0">
                <a:latin typeface="Verdana"/>
                <a:cs typeface="Verdana"/>
              </a:rPr>
              <a:t>distance.</a:t>
            </a:r>
            <a:endParaRPr sz="1050" dirty="0">
              <a:latin typeface="Verdana"/>
              <a:cs typeface="Verdana"/>
            </a:endParaRPr>
          </a:p>
          <a:p>
            <a:pPr marL="161487" marR="91351" indent="-91784">
              <a:lnSpc>
                <a:spcPct val="101000"/>
              </a:lnSpc>
              <a:spcBef>
                <a:spcPts val="3"/>
              </a:spcBef>
              <a:buChar char="•"/>
              <a:tabLst>
                <a:tab pos="148067" algn="l"/>
              </a:tabLst>
            </a:pPr>
            <a:r>
              <a:rPr sz="1050" spc="-3" dirty="0">
                <a:latin typeface="Verdana"/>
                <a:cs typeface="Verdana"/>
              </a:rPr>
              <a:t>Illegal obstruction. When </a:t>
            </a:r>
            <a:r>
              <a:rPr sz="1050" dirty="0">
                <a:latin typeface="Verdana"/>
                <a:cs typeface="Verdana"/>
              </a:rPr>
              <a:t>a </a:t>
            </a:r>
            <a:r>
              <a:rPr sz="1050" spc="-3" dirty="0">
                <a:latin typeface="Verdana"/>
                <a:cs typeface="Verdana"/>
              </a:rPr>
              <a:t>player intentionally takes </a:t>
            </a:r>
            <a:r>
              <a:rPr sz="1050" dirty="0">
                <a:latin typeface="Verdana"/>
                <a:cs typeface="Verdana"/>
              </a:rPr>
              <a:t>a </a:t>
            </a:r>
            <a:r>
              <a:rPr sz="1050" spc="-3" dirty="0">
                <a:latin typeface="Verdana"/>
                <a:cs typeface="Verdana"/>
              </a:rPr>
              <a:t>position between the ball  and </a:t>
            </a:r>
            <a:r>
              <a:rPr sz="1050" dirty="0">
                <a:latin typeface="Verdana"/>
                <a:cs typeface="Verdana"/>
              </a:rPr>
              <a:t>an opponent, when </a:t>
            </a:r>
            <a:r>
              <a:rPr sz="1050" spc="-3" dirty="0">
                <a:latin typeface="Verdana"/>
                <a:cs typeface="Verdana"/>
              </a:rPr>
              <a:t>not within playing distance of </a:t>
            </a:r>
            <a:r>
              <a:rPr sz="1050" dirty="0">
                <a:latin typeface="Verdana"/>
                <a:cs typeface="Verdana"/>
              </a:rPr>
              <a:t>the</a:t>
            </a:r>
            <a:r>
              <a:rPr sz="1050" spc="-14" dirty="0">
                <a:latin typeface="Verdana"/>
                <a:cs typeface="Verdana"/>
              </a:rPr>
              <a:t> </a:t>
            </a:r>
            <a:r>
              <a:rPr sz="1050" spc="-3" dirty="0">
                <a:latin typeface="Verdana"/>
                <a:cs typeface="Verdana"/>
              </a:rPr>
              <a:t>ball.</a:t>
            </a:r>
            <a:endParaRPr sz="1050" dirty="0">
              <a:latin typeface="Verdana"/>
              <a:cs typeface="Verdana"/>
            </a:endParaRPr>
          </a:p>
          <a:p>
            <a:pPr marL="147201" indent="-77930">
              <a:spcBef>
                <a:spcPts val="14"/>
              </a:spcBef>
              <a:buChar char="•"/>
              <a:tabLst>
                <a:tab pos="147634" algn="l"/>
              </a:tabLst>
            </a:pPr>
            <a:r>
              <a:rPr sz="1050" spc="-3" dirty="0">
                <a:latin typeface="Verdana"/>
                <a:cs typeface="Verdana"/>
              </a:rPr>
              <a:t>Charging the goalkeeper in the goal</a:t>
            </a:r>
            <a:r>
              <a:rPr sz="1050" spc="7" dirty="0">
                <a:latin typeface="Verdana"/>
                <a:cs typeface="Verdana"/>
              </a:rPr>
              <a:t> </a:t>
            </a:r>
            <a:r>
              <a:rPr sz="1050" spc="-3" dirty="0">
                <a:latin typeface="Verdana"/>
                <a:cs typeface="Verdana"/>
              </a:rPr>
              <a:t>area.</a:t>
            </a:r>
            <a:endParaRPr sz="1050" dirty="0">
              <a:latin typeface="Verdana"/>
              <a:cs typeface="Verdana"/>
            </a:endParaRPr>
          </a:p>
          <a:p>
            <a:pPr marL="147634" indent="-78363">
              <a:spcBef>
                <a:spcPts val="10"/>
              </a:spcBef>
              <a:buChar char="•"/>
              <a:tabLst>
                <a:tab pos="148067" algn="l"/>
              </a:tabLst>
            </a:pPr>
            <a:r>
              <a:rPr sz="1050" spc="-3" dirty="0">
                <a:latin typeface="Verdana"/>
                <a:cs typeface="Verdana"/>
              </a:rPr>
              <a:t>Goalkeeper Infringements.</a:t>
            </a:r>
            <a:endParaRPr sz="1050" dirty="0">
              <a:latin typeface="Verdana"/>
              <a:cs typeface="Verdana"/>
            </a:endParaRPr>
          </a:p>
          <a:p>
            <a:pPr marL="147634" indent="-78363">
              <a:spcBef>
                <a:spcPts val="10"/>
              </a:spcBef>
              <a:buChar char="•"/>
              <a:tabLst>
                <a:tab pos="148067" algn="l"/>
              </a:tabLst>
            </a:pPr>
            <a:r>
              <a:rPr sz="1050" spc="-3" dirty="0">
                <a:latin typeface="Verdana"/>
                <a:cs typeface="Verdana"/>
              </a:rPr>
              <a:t>Goalkeeper taking more than four steps while controlling the</a:t>
            </a:r>
            <a:r>
              <a:rPr sz="1050" spc="20" dirty="0">
                <a:latin typeface="Verdana"/>
                <a:cs typeface="Verdana"/>
              </a:rPr>
              <a:t> </a:t>
            </a:r>
            <a:r>
              <a:rPr sz="1050" spc="-3" dirty="0">
                <a:latin typeface="Verdana"/>
                <a:cs typeface="Verdana"/>
              </a:rPr>
              <a:t>ball.</a:t>
            </a:r>
            <a:endParaRPr sz="1050" dirty="0">
              <a:latin typeface="Verdana"/>
              <a:cs typeface="Verdana"/>
            </a:endParaRPr>
          </a:p>
          <a:p>
            <a:pPr marL="147634" indent="-78363">
              <a:spcBef>
                <a:spcPts val="10"/>
              </a:spcBef>
              <a:buChar char="•"/>
              <a:tabLst>
                <a:tab pos="148067" algn="l"/>
              </a:tabLst>
            </a:pPr>
            <a:r>
              <a:rPr sz="1050" spc="-3" dirty="0">
                <a:latin typeface="Verdana"/>
                <a:cs typeface="Verdana"/>
              </a:rPr>
              <a:t>Goalkeeper playing the ball with his </a:t>
            </a:r>
            <a:r>
              <a:rPr sz="1050" spc="-7" dirty="0">
                <a:latin typeface="Verdana"/>
                <a:cs typeface="Verdana"/>
              </a:rPr>
              <a:t>hands </a:t>
            </a:r>
            <a:r>
              <a:rPr sz="1050" spc="-3" dirty="0">
                <a:latin typeface="Verdana"/>
                <a:cs typeface="Verdana"/>
              </a:rPr>
              <a:t>when the ball is kicked by </a:t>
            </a:r>
            <a:r>
              <a:rPr sz="1050" dirty="0">
                <a:latin typeface="Verdana"/>
                <a:cs typeface="Verdana"/>
              </a:rPr>
              <a:t>a</a:t>
            </a:r>
            <a:r>
              <a:rPr sz="1050" spc="61" dirty="0">
                <a:latin typeface="Verdana"/>
                <a:cs typeface="Verdana"/>
              </a:rPr>
              <a:t> </a:t>
            </a:r>
            <a:r>
              <a:rPr sz="1050" spc="-3" dirty="0">
                <a:latin typeface="Verdana"/>
                <a:cs typeface="Verdana"/>
              </a:rPr>
              <a:t>teammate.</a:t>
            </a:r>
            <a:endParaRPr sz="1050" dirty="0">
              <a:latin typeface="Verdana"/>
              <a:cs typeface="Verdana"/>
            </a:endParaRPr>
          </a:p>
          <a:p>
            <a:pPr marL="147634" indent="-78363">
              <a:spcBef>
                <a:spcPts val="10"/>
              </a:spcBef>
              <a:buChar char="•"/>
              <a:tabLst>
                <a:tab pos="148067" algn="l"/>
              </a:tabLst>
            </a:pPr>
            <a:r>
              <a:rPr sz="1050" spc="-3" dirty="0">
                <a:latin typeface="Verdana"/>
                <a:cs typeface="Verdana"/>
              </a:rPr>
              <a:t>Intentionally wasting time.</a:t>
            </a:r>
            <a:endParaRPr sz="1050" dirty="0">
              <a:latin typeface="Verdana"/>
              <a:cs typeface="Verdana"/>
            </a:endParaRPr>
          </a:p>
          <a:p>
            <a:pPr>
              <a:lnSpc>
                <a:spcPct val="100000"/>
              </a:lnSpc>
            </a:pPr>
            <a:endParaRPr sz="1050" dirty="0">
              <a:latin typeface="Verdana"/>
              <a:cs typeface="Verdana"/>
            </a:endParaRPr>
          </a:p>
          <a:p>
            <a:pPr marL="8659" marR="174043">
              <a:lnSpc>
                <a:spcPct val="101299"/>
              </a:lnSpc>
            </a:pPr>
            <a:r>
              <a:rPr sz="1050" spc="-3" dirty="0">
                <a:latin typeface="Verdana"/>
                <a:cs typeface="Verdana"/>
              </a:rPr>
              <a:t>(These three Goalkeeper Infringement fouls will </a:t>
            </a:r>
            <a:r>
              <a:rPr sz="1050" dirty="0">
                <a:latin typeface="Verdana"/>
                <a:cs typeface="Verdana"/>
              </a:rPr>
              <a:t>not </a:t>
            </a:r>
            <a:r>
              <a:rPr sz="1050" spc="-3" dirty="0">
                <a:latin typeface="Verdana"/>
                <a:cs typeface="Verdana"/>
              </a:rPr>
              <a:t>usually </a:t>
            </a:r>
            <a:r>
              <a:rPr sz="1050" dirty="0">
                <a:latin typeface="Verdana"/>
                <a:cs typeface="Verdana"/>
              </a:rPr>
              <a:t>be </a:t>
            </a:r>
            <a:r>
              <a:rPr sz="1050" spc="-3" dirty="0">
                <a:latin typeface="Verdana"/>
                <a:cs typeface="Verdana"/>
              </a:rPr>
              <a:t>called in young  children’s games.) When the referee stops play by blowing his whistle for </a:t>
            </a:r>
            <a:r>
              <a:rPr sz="1050" dirty="0">
                <a:latin typeface="Verdana"/>
                <a:cs typeface="Verdana"/>
              </a:rPr>
              <a:t>a </a:t>
            </a:r>
            <a:r>
              <a:rPr sz="1050" spc="-3" dirty="0">
                <a:latin typeface="Verdana"/>
                <a:cs typeface="Verdana"/>
              </a:rPr>
              <a:t>minor  foul, the opposing team</a:t>
            </a:r>
            <a:r>
              <a:rPr sz="1050" spc="7" dirty="0">
                <a:latin typeface="Verdana"/>
                <a:cs typeface="Verdana"/>
              </a:rPr>
              <a:t> </a:t>
            </a:r>
            <a:r>
              <a:rPr sz="1050" spc="-3" dirty="0">
                <a:latin typeface="Verdana"/>
                <a:cs typeface="Verdana"/>
              </a:rPr>
              <a:t>is</a:t>
            </a:r>
            <a:endParaRPr sz="1050" dirty="0">
              <a:latin typeface="Verdana"/>
              <a:cs typeface="Verdana"/>
            </a:endParaRPr>
          </a:p>
          <a:p>
            <a:pPr marL="8659" marR="38099">
              <a:lnSpc>
                <a:spcPct val="101299"/>
              </a:lnSpc>
              <a:spcBef>
                <a:spcPts val="3"/>
              </a:spcBef>
            </a:pPr>
            <a:r>
              <a:rPr sz="1050" spc="-3" dirty="0">
                <a:latin typeface="Verdana"/>
                <a:cs typeface="Verdana"/>
              </a:rPr>
              <a:t>awarded an indirect free kick. </a:t>
            </a:r>
            <a:r>
              <a:rPr sz="1050" dirty="0">
                <a:latin typeface="Verdana"/>
                <a:cs typeface="Verdana"/>
              </a:rPr>
              <a:t>A </a:t>
            </a:r>
            <a:r>
              <a:rPr sz="1050" spc="-3" dirty="0">
                <a:latin typeface="Verdana"/>
                <a:cs typeface="Verdana"/>
              </a:rPr>
              <a:t>goal cannot be scored directly </a:t>
            </a:r>
            <a:r>
              <a:rPr sz="1050" dirty="0">
                <a:latin typeface="Verdana"/>
                <a:cs typeface="Verdana"/>
              </a:rPr>
              <a:t>from </a:t>
            </a:r>
            <a:r>
              <a:rPr sz="1050" spc="-3" dirty="0">
                <a:latin typeface="Verdana"/>
                <a:cs typeface="Verdana"/>
              </a:rPr>
              <a:t>an indirect free  kick. The ball must be played by </a:t>
            </a:r>
            <a:r>
              <a:rPr sz="1050" dirty="0">
                <a:latin typeface="Verdana"/>
                <a:cs typeface="Verdana"/>
              </a:rPr>
              <a:t>a </a:t>
            </a:r>
            <a:r>
              <a:rPr sz="1050" spc="-3" dirty="0">
                <a:latin typeface="Verdana"/>
                <a:cs typeface="Verdana"/>
              </a:rPr>
              <a:t>player other than the one taking the indirect kick,  before </a:t>
            </a:r>
            <a:r>
              <a:rPr sz="1050" dirty="0">
                <a:latin typeface="Verdana"/>
                <a:cs typeface="Verdana"/>
              </a:rPr>
              <a:t>a </a:t>
            </a:r>
            <a:r>
              <a:rPr sz="1050" spc="-3" dirty="0">
                <a:latin typeface="Verdana"/>
                <a:cs typeface="Verdana"/>
              </a:rPr>
              <a:t>legal goal can be</a:t>
            </a:r>
            <a:r>
              <a:rPr sz="1050" spc="10" dirty="0">
                <a:latin typeface="Verdana"/>
                <a:cs typeface="Verdana"/>
              </a:rPr>
              <a:t> </a:t>
            </a:r>
            <a:r>
              <a:rPr sz="1050" spc="-3" dirty="0">
                <a:latin typeface="Verdana"/>
                <a:cs typeface="Verdana"/>
              </a:rPr>
              <a:t>scored.</a:t>
            </a:r>
            <a:endParaRPr sz="1050" dirty="0">
              <a:latin typeface="Verdana"/>
              <a:cs typeface="Verdana"/>
            </a:endParaRPr>
          </a:p>
          <a:p>
            <a:pPr>
              <a:spcBef>
                <a:spcPts val="7"/>
              </a:spcBef>
            </a:pPr>
            <a:endParaRPr sz="1050" dirty="0">
              <a:latin typeface="Verdana"/>
              <a:cs typeface="Verdana"/>
            </a:endParaRPr>
          </a:p>
          <a:p>
            <a:pPr marL="8659" algn="just"/>
            <a:r>
              <a:rPr sz="1050" b="1" spc="-3" dirty="0">
                <a:latin typeface="Verdana"/>
                <a:cs typeface="Verdana"/>
              </a:rPr>
              <a:t>Misconduct </a:t>
            </a:r>
            <a:r>
              <a:rPr sz="1050" dirty="0">
                <a:latin typeface="Verdana"/>
                <a:cs typeface="Verdana"/>
              </a:rPr>
              <a:t>- </a:t>
            </a:r>
            <a:r>
              <a:rPr sz="1050" spc="-3" dirty="0">
                <a:latin typeface="Verdana"/>
                <a:cs typeface="Verdana"/>
              </a:rPr>
              <a:t>There are two kinds of</a:t>
            </a:r>
            <a:r>
              <a:rPr sz="1050" spc="7" dirty="0">
                <a:latin typeface="Verdana"/>
                <a:cs typeface="Verdana"/>
              </a:rPr>
              <a:t> </a:t>
            </a:r>
            <a:r>
              <a:rPr sz="1050" spc="-3" dirty="0">
                <a:latin typeface="Verdana"/>
                <a:cs typeface="Verdana"/>
              </a:rPr>
              <a:t>misconduct:</a:t>
            </a:r>
            <a:endParaRPr sz="1050" dirty="0">
              <a:latin typeface="Verdana"/>
              <a:cs typeface="Verdana"/>
            </a:endParaRPr>
          </a:p>
          <a:p>
            <a:pPr marL="8659" marR="110833" algn="just">
              <a:lnSpc>
                <a:spcPct val="101499"/>
              </a:lnSpc>
              <a:buChar char="•"/>
              <a:tabLst>
                <a:tab pos="87022" algn="l"/>
              </a:tabLst>
            </a:pPr>
            <a:r>
              <a:rPr sz="1050" spc="-3" dirty="0">
                <a:latin typeface="Verdana"/>
                <a:cs typeface="Verdana"/>
              </a:rPr>
              <a:t>When an action results in </a:t>
            </a:r>
            <a:r>
              <a:rPr sz="1050" dirty="0">
                <a:latin typeface="Verdana"/>
                <a:cs typeface="Verdana"/>
              </a:rPr>
              <a:t>a </a:t>
            </a:r>
            <a:r>
              <a:rPr sz="1050" spc="-3" dirty="0">
                <a:latin typeface="Verdana"/>
                <a:cs typeface="Verdana"/>
              </a:rPr>
              <a:t>caution or </a:t>
            </a:r>
            <a:r>
              <a:rPr sz="1050" dirty="0">
                <a:latin typeface="Verdana"/>
                <a:cs typeface="Verdana"/>
              </a:rPr>
              <a:t>a </a:t>
            </a:r>
            <a:r>
              <a:rPr sz="1050" spc="-3" dirty="0">
                <a:latin typeface="Verdana"/>
                <a:cs typeface="Verdana"/>
              </a:rPr>
              <a:t>“yellow card” from the referee. </a:t>
            </a:r>
            <a:r>
              <a:rPr sz="1050" dirty="0">
                <a:latin typeface="Verdana"/>
                <a:cs typeface="Verdana"/>
              </a:rPr>
              <a:t>A </a:t>
            </a:r>
            <a:r>
              <a:rPr sz="1050" spc="-3" dirty="0">
                <a:latin typeface="Verdana"/>
                <a:cs typeface="Verdana"/>
              </a:rPr>
              <a:t>referee  </a:t>
            </a:r>
            <a:r>
              <a:rPr sz="1050" dirty="0">
                <a:latin typeface="Verdana"/>
                <a:cs typeface="Verdana"/>
              </a:rPr>
              <a:t>may </a:t>
            </a:r>
            <a:r>
              <a:rPr sz="1050" spc="-3" dirty="0">
                <a:latin typeface="Verdana"/>
                <a:cs typeface="Verdana"/>
              </a:rPr>
              <a:t>warn </a:t>
            </a:r>
            <a:r>
              <a:rPr sz="1050" dirty="0">
                <a:latin typeface="Verdana"/>
                <a:cs typeface="Verdana"/>
              </a:rPr>
              <a:t>a </a:t>
            </a:r>
            <a:r>
              <a:rPr sz="1050" spc="-3" dirty="0">
                <a:latin typeface="Verdana"/>
                <a:cs typeface="Verdana"/>
              </a:rPr>
              <a:t>player to improve his conduct before </a:t>
            </a:r>
            <a:r>
              <a:rPr sz="1050" dirty="0">
                <a:latin typeface="Verdana"/>
                <a:cs typeface="Verdana"/>
              </a:rPr>
              <a:t>a </a:t>
            </a:r>
            <a:r>
              <a:rPr sz="1050" spc="-3" dirty="0">
                <a:latin typeface="Verdana"/>
                <a:cs typeface="Verdana"/>
              </a:rPr>
              <a:t>caution is</a:t>
            </a:r>
            <a:r>
              <a:rPr sz="1050" spc="24" dirty="0">
                <a:latin typeface="Verdana"/>
                <a:cs typeface="Verdana"/>
              </a:rPr>
              <a:t> </a:t>
            </a:r>
            <a:r>
              <a:rPr sz="1050" spc="-3" dirty="0">
                <a:latin typeface="Verdana"/>
                <a:cs typeface="Verdana"/>
              </a:rPr>
              <a:t>issued.</a:t>
            </a:r>
            <a:endParaRPr sz="1050" dirty="0">
              <a:latin typeface="Verdana"/>
              <a:cs typeface="Verdana"/>
            </a:endParaRPr>
          </a:p>
          <a:p>
            <a:pPr marL="8659" marR="61911" algn="just">
              <a:lnSpc>
                <a:spcPts val="832"/>
              </a:lnSpc>
              <a:spcBef>
                <a:spcPts val="27"/>
              </a:spcBef>
              <a:buChar char="•"/>
              <a:tabLst>
                <a:tab pos="86589" algn="l"/>
              </a:tabLst>
            </a:pPr>
            <a:r>
              <a:rPr sz="1050" spc="-3" dirty="0">
                <a:latin typeface="Verdana"/>
                <a:cs typeface="Verdana"/>
              </a:rPr>
              <a:t>When an action results in </a:t>
            </a:r>
            <a:r>
              <a:rPr sz="1050" dirty="0">
                <a:latin typeface="Verdana"/>
                <a:cs typeface="Verdana"/>
              </a:rPr>
              <a:t>a </a:t>
            </a:r>
            <a:r>
              <a:rPr sz="1050" spc="-3" dirty="0">
                <a:latin typeface="Verdana"/>
                <a:cs typeface="Verdana"/>
              </a:rPr>
              <a:t>player being ejected from the game, </a:t>
            </a:r>
            <a:r>
              <a:rPr sz="1050" dirty="0">
                <a:latin typeface="Verdana"/>
                <a:cs typeface="Verdana"/>
              </a:rPr>
              <a:t>a </a:t>
            </a:r>
            <a:r>
              <a:rPr sz="1050" spc="-3" dirty="0">
                <a:latin typeface="Verdana"/>
                <a:cs typeface="Verdana"/>
              </a:rPr>
              <a:t>“red card”. The  referee has the authority to “red card” coaches or spectators because of misconduct  or interference of the</a:t>
            </a:r>
            <a:r>
              <a:rPr sz="1050" spc="3" dirty="0">
                <a:latin typeface="Verdana"/>
                <a:cs typeface="Verdana"/>
              </a:rPr>
              <a:t> </a:t>
            </a:r>
            <a:r>
              <a:rPr sz="1050" spc="-3" dirty="0">
                <a:latin typeface="Verdana"/>
                <a:cs typeface="Verdana"/>
              </a:rPr>
              <a:t>game.</a:t>
            </a:r>
            <a:endParaRPr sz="1050" dirty="0">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0196" y="614796"/>
            <a:ext cx="11841803" cy="5181570"/>
          </a:xfrm>
          <a:prstGeom prst="rect">
            <a:avLst/>
          </a:prstGeom>
        </p:spPr>
        <p:txBody>
          <a:bodyPr vert="horz" wrap="square" lIns="0" tIns="8659" rIns="0" bIns="0" rtlCol="0">
            <a:spAutoFit/>
          </a:bodyPr>
          <a:lstStyle/>
          <a:p>
            <a:pPr marL="8659">
              <a:spcBef>
                <a:spcPts val="68"/>
              </a:spcBef>
            </a:pPr>
            <a:r>
              <a:rPr sz="1050" b="1" spc="-3" dirty="0">
                <a:latin typeface="Verdana"/>
                <a:cs typeface="Verdana"/>
              </a:rPr>
              <a:t>LAW </a:t>
            </a:r>
            <a:r>
              <a:rPr sz="1050" b="1" dirty="0">
                <a:latin typeface="Verdana"/>
                <a:cs typeface="Verdana"/>
              </a:rPr>
              <a:t>13 </a:t>
            </a:r>
            <a:r>
              <a:rPr sz="1050" dirty="0">
                <a:latin typeface="Verdana"/>
                <a:cs typeface="Verdana"/>
              </a:rPr>
              <a:t>- </a:t>
            </a:r>
            <a:r>
              <a:rPr sz="1050" b="1" spc="-3" dirty="0">
                <a:latin typeface="Verdana"/>
                <a:cs typeface="Verdana"/>
              </a:rPr>
              <a:t>Free</a:t>
            </a:r>
            <a:r>
              <a:rPr sz="1050" b="1" spc="-7" dirty="0">
                <a:latin typeface="Verdana"/>
                <a:cs typeface="Verdana"/>
              </a:rPr>
              <a:t> </a:t>
            </a:r>
            <a:r>
              <a:rPr sz="1050" b="1" spc="-3" dirty="0">
                <a:latin typeface="Verdana"/>
                <a:cs typeface="Verdana"/>
              </a:rPr>
              <a:t>Kick</a:t>
            </a:r>
            <a:endParaRPr sz="1050" dirty="0">
              <a:latin typeface="Verdana"/>
              <a:cs typeface="Verdana"/>
            </a:endParaRPr>
          </a:p>
          <a:p>
            <a:pPr marL="8659" marR="38965">
              <a:lnSpc>
                <a:spcPct val="101000"/>
              </a:lnSpc>
              <a:spcBef>
                <a:spcPts val="3"/>
              </a:spcBef>
            </a:pPr>
            <a:r>
              <a:rPr sz="1050" spc="-3" dirty="0">
                <a:latin typeface="Verdana"/>
                <a:cs typeface="Verdana"/>
              </a:rPr>
              <a:t>There are two type of free kicks: Direct and Indirect. The types of </a:t>
            </a:r>
            <a:r>
              <a:rPr sz="1050" spc="-7" dirty="0">
                <a:latin typeface="Verdana"/>
                <a:cs typeface="Verdana"/>
              </a:rPr>
              <a:t>fouls </a:t>
            </a:r>
            <a:r>
              <a:rPr sz="1050" spc="-3" dirty="0">
                <a:latin typeface="Verdana"/>
                <a:cs typeface="Verdana"/>
              </a:rPr>
              <a:t>that result in  </a:t>
            </a:r>
            <a:r>
              <a:rPr sz="1050" dirty="0">
                <a:latin typeface="Verdana"/>
                <a:cs typeface="Verdana"/>
              </a:rPr>
              <a:t>a </a:t>
            </a:r>
            <a:r>
              <a:rPr sz="1050" spc="-3" dirty="0">
                <a:latin typeface="Verdana"/>
                <a:cs typeface="Verdana"/>
              </a:rPr>
              <a:t>free kick are described in LAW</a:t>
            </a:r>
            <a:r>
              <a:rPr sz="1050" spc="10" dirty="0">
                <a:latin typeface="Verdana"/>
                <a:cs typeface="Verdana"/>
              </a:rPr>
              <a:t> </a:t>
            </a:r>
            <a:r>
              <a:rPr sz="1050" spc="-3" dirty="0">
                <a:latin typeface="Verdana"/>
                <a:cs typeface="Verdana"/>
              </a:rPr>
              <a:t>12.</a:t>
            </a:r>
            <a:endParaRPr sz="1050" dirty="0">
              <a:latin typeface="Verdana"/>
              <a:cs typeface="Verdana"/>
            </a:endParaRPr>
          </a:p>
          <a:p>
            <a:pPr>
              <a:spcBef>
                <a:spcPts val="10"/>
              </a:spcBef>
            </a:pPr>
            <a:endParaRPr sz="1050" dirty="0">
              <a:latin typeface="Verdana"/>
              <a:cs typeface="Verdana"/>
            </a:endParaRPr>
          </a:p>
          <a:p>
            <a:pPr marL="8659"/>
            <a:r>
              <a:rPr sz="1050" b="1" spc="-3" dirty="0">
                <a:latin typeface="Verdana"/>
                <a:cs typeface="Verdana"/>
              </a:rPr>
              <a:t>Direct Free</a:t>
            </a:r>
            <a:r>
              <a:rPr sz="1050" b="1" spc="-7" dirty="0">
                <a:latin typeface="Verdana"/>
                <a:cs typeface="Verdana"/>
              </a:rPr>
              <a:t> </a:t>
            </a:r>
            <a:r>
              <a:rPr sz="1050" b="1" spc="-3" dirty="0">
                <a:latin typeface="Verdana"/>
                <a:cs typeface="Verdana"/>
              </a:rPr>
              <a:t>Kick:</a:t>
            </a:r>
            <a:endParaRPr sz="1050" dirty="0">
              <a:latin typeface="Verdana"/>
              <a:cs typeface="Verdana"/>
            </a:endParaRPr>
          </a:p>
          <a:p>
            <a:pPr marL="8659" marR="82259">
              <a:lnSpc>
                <a:spcPct val="101299"/>
              </a:lnSpc>
              <a:spcBef>
                <a:spcPts val="3"/>
              </a:spcBef>
            </a:pPr>
            <a:r>
              <a:rPr sz="1050" spc="-3" dirty="0">
                <a:latin typeface="Verdana"/>
                <a:cs typeface="Verdana"/>
              </a:rPr>
              <a:t>On </a:t>
            </a:r>
            <a:r>
              <a:rPr sz="1050" dirty="0">
                <a:latin typeface="Verdana"/>
                <a:cs typeface="Verdana"/>
              </a:rPr>
              <a:t>a </a:t>
            </a:r>
            <a:r>
              <a:rPr sz="1050" spc="-3" dirty="0">
                <a:latin typeface="Verdana"/>
                <a:cs typeface="Verdana"/>
              </a:rPr>
              <a:t>direct free kick, the ball may be kicked directly into the goal for </a:t>
            </a:r>
            <a:r>
              <a:rPr sz="1050" dirty="0">
                <a:latin typeface="Verdana"/>
                <a:cs typeface="Verdana"/>
              </a:rPr>
              <a:t>a </a:t>
            </a:r>
            <a:r>
              <a:rPr sz="1050" spc="-3" dirty="0">
                <a:latin typeface="Verdana"/>
                <a:cs typeface="Verdana"/>
              </a:rPr>
              <a:t>score by the  player taking the kick. The direct free kick is </a:t>
            </a:r>
            <a:r>
              <a:rPr sz="1050" dirty="0">
                <a:latin typeface="Verdana"/>
                <a:cs typeface="Verdana"/>
              </a:rPr>
              <a:t>taken at the spot where the </a:t>
            </a:r>
            <a:r>
              <a:rPr sz="1050" spc="-3" dirty="0">
                <a:latin typeface="Verdana"/>
                <a:cs typeface="Verdana"/>
              </a:rPr>
              <a:t>foul  occurred, unless it is within </a:t>
            </a:r>
            <a:r>
              <a:rPr sz="1050" dirty="0">
                <a:latin typeface="Verdana"/>
                <a:cs typeface="Verdana"/>
              </a:rPr>
              <a:t>the </a:t>
            </a:r>
            <a:r>
              <a:rPr sz="1050" spc="-3" dirty="0">
                <a:latin typeface="Verdana"/>
                <a:cs typeface="Verdana"/>
              </a:rPr>
              <a:t>penalty box. Then </a:t>
            </a:r>
            <a:r>
              <a:rPr sz="1050" dirty="0">
                <a:latin typeface="Verdana"/>
                <a:cs typeface="Verdana"/>
              </a:rPr>
              <a:t>a </a:t>
            </a:r>
            <a:r>
              <a:rPr sz="1050" spc="-3" dirty="0">
                <a:latin typeface="Verdana"/>
                <a:cs typeface="Verdana"/>
              </a:rPr>
              <a:t>penalty kick is</a:t>
            </a:r>
            <a:r>
              <a:rPr sz="1050" spc="41" dirty="0">
                <a:latin typeface="Verdana"/>
                <a:cs typeface="Verdana"/>
              </a:rPr>
              <a:t> </a:t>
            </a:r>
            <a:r>
              <a:rPr sz="1050" spc="-3" dirty="0">
                <a:latin typeface="Verdana"/>
                <a:cs typeface="Verdana"/>
              </a:rPr>
              <a:t>awarded.</a:t>
            </a:r>
            <a:endParaRPr sz="1050" dirty="0">
              <a:latin typeface="Verdana"/>
              <a:cs typeface="Verdana"/>
            </a:endParaRPr>
          </a:p>
          <a:p>
            <a:pPr>
              <a:spcBef>
                <a:spcPts val="7"/>
              </a:spcBef>
            </a:pPr>
            <a:endParaRPr sz="1050" dirty="0">
              <a:latin typeface="Verdana"/>
              <a:cs typeface="Verdana"/>
            </a:endParaRPr>
          </a:p>
          <a:p>
            <a:pPr marL="8659">
              <a:spcBef>
                <a:spcPts val="3"/>
              </a:spcBef>
            </a:pPr>
            <a:r>
              <a:rPr sz="1050" b="1" spc="-3" dirty="0">
                <a:latin typeface="Verdana"/>
                <a:cs typeface="Verdana"/>
              </a:rPr>
              <a:t>Indirect Free</a:t>
            </a:r>
            <a:r>
              <a:rPr sz="1050" b="1" spc="-10" dirty="0">
                <a:latin typeface="Verdana"/>
                <a:cs typeface="Verdana"/>
              </a:rPr>
              <a:t> </a:t>
            </a:r>
            <a:r>
              <a:rPr sz="1050" b="1" spc="-3" dirty="0">
                <a:latin typeface="Verdana"/>
                <a:cs typeface="Verdana"/>
              </a:rPr>
              <a:t>Kick:</a:t>
            </a:r>
            <a:endParaRPr sz="1050" dirty="0">
              <a:latin typeface="Verdana"/>
              <a:cs typeface="Verdana"/>
            </a:endParaRPr>
          </a:p>
          <a:p>
            <a:pPr marL="8659" marR="146334">
              <a:lnSpc>
                <a:spcPct val="101000"/>
              </a:lnSpc>
              <a:spcBef>
                <a:spcPts val="3"/>
              </a:spcBef>
            </a:pPr>
            <a:r>
              <a:rPr sz="1050" dirty="0">
                <a:latin typeface="Verdana"/>
                <a:cs typeface="Verdana"/>
              </a:rPr>
              <a:t>A </a:t>
            </a:r>
            <a:r>
              <a:rPr sz="1050" spc="-3" dirty="0">
                <a:latin typeface="Verdana"/>
                <a:cs typeface="Verdana"/>
              </a:rPr>
              <a:t>goal can be scored only if the ball is touched by one or more players from either  team, </a:t>
            </a:r>
            <a:r>
              <a:rPr sz="1050" dirty="0">
                <a:latin typeface="Verdana"/>
                <a:cs typeface="Verdana"/>
              </a:rPr>
              <a:t>after </a:t>
            </a:r>
            <a:r>
              <a:rPr sz="1050" spc="-3" dirty="0">
                <a:latin typeface="Verdana"/>
                <a:cs typeface="Verdana"/>
              </a:rPr>
              <a:t>it is kicked into play and before it enters the</a:t>
            </a:r>
            <a:r>
              <a:rPr sz="1050" spc="27" dirty="0">
                <a:latin typeface="Verdana"/>
                <a:cs typeface="Verdana"/>
              </a:rPr>
              <a:t> </a:t>
            </a:r>
            <a:r>
              <a:rPr sz="1050" spc="-3" dirty="0">
                <a:latin typeface="Verdana"/>
                <a:cs typeface="Verdana"/>
              </a:rPr>
              <a:t>goal.</a:t>
            </a:r>
            <a:endParaRPr sz="1050" dirty="0">
              <a:latin typeface="Verdana"/>
              <a:cs typeface="Verdana"/>
            </a:endParaRPr>
          </a:p>
          <a:p>
            <a:pPr marL="8659">
              <a:spcBef>
                <a:spcPts val="10"/>
              </a:spcBef>
            </a:pPr>
            <a:r>
              <a:rPr sz="1050" spc="-3" dirty="0">
                <a:latin typeface="Verdana"/>
                <a:cs typeface="Verdana"/>
              </a:rPr>
              <a:t>There are </a:t>
            </a:r>
            <a:r>
              <a:rPr sz="1050" dirty="0">
                <a:latin typeface="Verdana"/>
                <a:cs typeface="Verdana"/>
              </a:rPr>
              <a:t>a </a:t>
            </a:r>
            <a:r>
              <a:rPr sz="1050" spc="-3" dirty="0">
                <a:latin typeface="Verdana"/>
                <a:cs typeface="Verdana"/>
              </a:rPr>
              <a:t>few rules that are followed on </a:t>
            </a:r>
            <a:r>
              <a:rPr sz="1050" dirty="0">
                <a:latin typeface="Verdana"/>
                <a:cs typeface="Verdana"/>
              </a:rPr>
              <a:t>a </a:t>
            </a:r>
            <a:r>
              <a:rPr sz="1050" spc="-3" dirty="0">
                <a:latin typeface="Verdana"/>
                <a:cs typeface="Verdana"/>
              </a:rPr>
              <a:t>free kick, they</a:t>
            </a:r>
            <a:r>
              <a:rPr sz="1050" spc="34" dirty="0">
                <a:latin typeface="Verdana"/>
                <a:cs typeface="Verdana"/>
              </a:rPr>
              <a:t> </a:t>
            </a:r>
            <a:r>
              <a:rPr sz="1050" spc="-3" dirty="0">
                <a:latin typeface="Verdana"/>
                <a:cs typeface="Verdana"/>
              </a:rPr>
              <a:t>are:</a:t>
            </a:r>
            <a:endParaRPr lang="en-US" sz="1050" spc="-3" dirty="0">
              <a:latin typeface="Verdana"/>
              <a:cs typeface="Verdana"/>
            </a:endParaRPr>
          </a:p>
          <a:p>
            <a:pPr marL="8659">
              <a:spcBef>
                <a:spcPts val="10"/>
              </a:spcBef>
            </a:pPr>
            <a:endParaRPr sz="1050" dirty="0">
              <a:latin typeface="Verdana"/>
              <a:cs typeface="Verdana"/>
            </a:endParaRPr>
          </a:p>
          <a:p>
            <a:pPr marL="161487" marR="14287" indent="-91784">
              <a:lnSpc>
                <a:spcPts val="832"/>
              </a:lnSpc>
              <a:spcBef>
                <a:spcPts val="27"/>
              </a:spcBef>
              <a:buChar char="•"/>
              <a:tabLst>
                <a:tab pos="147634" algn="l"/>
              </a:tabLst>
            </a:pPr>
            <a:r>
              <a:rPr sz="1050" dirty="0">
                <a:latin typeface="Verdana"/>
                <a:cs typeface="Verdana"/>
              </a:rPr>
              <a:t>The </a:t>
            </a:r>
            <a:r>
              <a:rPr sz="1050" spc="-3" dirty="0">
                <a:latin typeface="Verdana"/>
                <a:cs typeface="Verdana"/>
              </a:rPr>
              <a:t>referee will </a:t>
            </a:r>
            <a:r>
              <a:rPr sz="1050" dirty="0">
                <a:latin typeface="Verdana"/>
                <a:cs typeface="Verdana"/>
              </a:rPr>
              <a:t>signal an </a:t>
            </a:r>
            <a:r>
              <a:rPr sz="1050" spc="-3" dirty="0">
                <a:latin typeface="Verdana"/>
                <a:cs typeface="Verdana"/>
              </a:rPr>
              <a:t>indirect </a:t>
            </a:r>
            <a:r>
              <a:rPr sz="1050" dirty="0">
                <a:latin typeface="Verdana"/>
                <a:cs typeface="Verdana"/>
              </a:rPr>
              <a:t>free </a:t>
            </a:r>
            <a:r>
              <a:rPr sz="1050" spc="-3" dirty="0">
                <a:latin typeface="Verdana"/>
                <a:cs typeface="Verdana"/>
              </a:rPr>
              <a:t>kick </a:t>
            </a:r>
            <a:r>
              <a:rPr sz="1050" dirty="0">
                <a:latin typeface="Verdana"/>
                <a:cs typeface="Verdana"/>
              </a:rPr>
              <a:t>by </a:t>
            </a:r>
            <a:r>
              <a:rPr sz="1050" spc="-3" dirty="0">
                <a:latin typeface="Verdana"/>
                <a:cs typeface="Verdana"/>
              </a:rPr>
              <a:t>putting one </a:t>
            </a:r>
            <a:r>
              <a:rPr sz="1050" dirty="0">
                <a:latin typeface="Verdana"/>
                <a:cs typeface="Verdana"/>
              </a:rPr>
              <a:t>arm </a:t>
            </a:r>
            <a:r>
              <a:rPr sz="1050" spc="-3" dirty="0">
                <a:latin typeface="Verdana"/>
                <a:cs typeface="Verdana"/>
              </a:rPr>
              <a:t>straight </a:t>
            </a:r>
            <a:r>
              <a:rPr sz="1050" dirty="0">
                <a:latin typeface="Verdana"/>
                <a:cs typeface="Verdana"/>
              </a:rPr>
              <a:t>up </a:t>
            </a:r>
            <a:r>
              <a:rPr sz="1050" spc="-3" dirty="0">
                <a:latin typeface="Verdana"/>
                <a:cs typeface="Verdana"/>
              </a:rPr>
              <a:t>into </a:t>
            </a:r>
            <a:r>
              <a:rPr sz="1050" dirty="0">
                <a:latin typeface="Verdana"/>
                <a:cs typeface="Verdana"/>
              </a:rPr>
              <a:t>the  </a:t>
            </a:r>
            <a:r>
              <a:rPr sz="1050" spc="-3" dirty="0">
                <a:latin typeface="Verdana"/>
                <a:cs typeface="Verdana"/>
              </a:rPr>
              <a:t>air.</a:t>
            </a:r>
            <a:endParaRPr lang="en-US" sz="1050" spc="-3" dirty="0">
              <a:latin typeface="Verdana"/>
              <a:cs typeface="Verdana"/>
            </a:endParaRPr>
          </a:p>
          <a:p>
            <a:pPr marL="161487" marR="14287" indent="-91784">
              <a:lnSpc>
                <a:spcPts val="832"/>
              </a:lnSpc>
              <a:spcBef>
                <a:spcPts val="27"/>
              </a:spcBef>
              <a:buChar char="•"/>
              <a:tabLst>
                <a:tab pos="147634" algn="l"/>
              </a:tabLst>
            </a:pPr>
            <a:endParaRPr sz="1050" dirty="0">
              <a:latin typeface="Verdana"/>
              <a:cs typeface="Verdana"/>
            </a:endParaRPr>
          </a:p>
          <a:p>
            <a:pPr marL="147201" indent="-77930">
              <a:lnSpc>
                <a:spcPts val="794"/>
              </a:lnSpc>
              <a:buChar char="•"/>
              <a:tabLst>
                <a:tab pos="147634" algn="l"/>
              </a:tabLst>
            </a:pPr>
            <a:r>
              <a:rPr sz="1050" dirty="0">
                <a:latin typeface="Verdana"/>
                <a:cs typeface="Verdana"/>
              </a:rPr>
              <a:t>The </a:t>
            </a:r>
            <a:r>
              <a:rPr sz="1050" spc="-3" dirty="0">
                <a:latin typeface="Verdana"/>
                <a:cs typeface="Verdana"/>
              </a:rPr>
              <a:t>ball must be stationary when it is</a:t>
            </a:r>
            <a:r>
              <a:rPr sz="1050" spc="17" dirty="0">
                <a:latin typeface="Verdana"/>
                <a:cs typeface="Verdana"/>
              </a:rPr>
              <a:t> </a:t>
            </a:r>
            <a:r>
              <a:rPr sz="1050" spc="-3" dirty="0">
                <a:latin typeface="Verdana"/>
                <a:cs typeface="Verdana"/>
              </a:rPr>
              <a:t>kicked.</a:t>
            </a:r>
            <a:endParaRPr sz="1050" dirty="0">
              <a:latin typeface="Verdana"/>
              <a:cs typeface="Verdana"/>
            </a:endParaRPr>
          </a:p>
          <a:p>
            <a:pPr marL="161487" marR="215173" indent="-91784">
              <a:lnSpc>
                <a:spcPct val="101000"/>
              </a:lnSpc>
              <a:spcBef>
                <a:spcPts val="3"/>
              </a:spcBef>
              <a:buChar char="•"/>
              <a:tabLst>
                <a:tab pos="147634" algn="l"/>
              </a:tabLst>
            </a:pPr>
            <a:r>
              <a:rPr sz="1050" dirty="0">
                <a:latin typeface="Verdana"/>
                <a:cs typeface="Verdana"/>
              </a:rPr>
              <a:t>The team taking a </a:t>
            </a:r>
            <a:r>
              <a:rPr sz="1050" spc="-3" dirty="0">
                <a:latin typeface="Verdana"/>
                <a:cs typeface="Verdana"/>
              </a:rPr>
              <a:t>free kick is entitled to have all opponents </a:t>
            </a:r>
            <a:r>
              <a:rPr sz="1050" dirty="0">
                <a:latin typeface="Verdana"/>
                <a:cs typeface="Verdana"/>
              </a:rPr>
              <a:t>at </a:t>
            </a:r>
            <a:r>
              <a:rPr sz="1050" spc="-3" dirty="0">
                <a:latin typeface="Verdana"/>
                <a:cs typeface="Verdana"/>
              </a:rPr>
              <a:t>least </a:t>
            </a:r>
            <a:r>
              <a:rPr sz="1050" dirty="0">
                <a:latin typeface="Verdana"/>
                <a:cs typeface="Verdana"/>
              </a:rPr>
              <a:t>10 yards  from the </a:t>
            </a:r>
            <a:r>
              <a:rPr sz="1050" spc="-3" dirty="0">
                <a:latin typeface="Verdana"/>
                <a:cs typeface="Verdana"/>
              </a:rPr>
              <a:t>ball </a:t>
            </a:r>
            <a:r>
              <a:rPr sz="1050" dirty="0">
                <a:latin typeface="Verdana"/>
                <a:cs typeface="Verdana"/>
              </a:rPr>
              <a:t>when </a:t>
            </a:r>
            <a:r>
              <a:rPr sz="1050" spc="-3" dirty="0">
                <a:latin typeface="Verdana"/>
                <a:cs typeface="Verdana"/>
              </a:rPr>
              <a:t>the </a:t>
            </a:r>
            <a:r>
              <a:rPr sz="1050" dirty="0">
                <a:latin typeface="Verdana"/>
                <a:cs typeface="Verdana"/>
              </a:rPr>
              <a:t>free </a:t>
            </a:r>
            <a:r>
              <a:rPr sz="1050" spc="-3" dirty="0">
                <a:latin typeface="Verdana"/>
                <a:cs typeface="Verdana"/>
              </a:rPr>
              <a:t>kick is</a:t>
            </a:r>
            <a:r>
              <a:rPr sz="1050" spc="-14" dirty="0">
                <a:latin typeface="Verdana"/>
                <a:cs typeface="Verdana"/>
              </a:rPr>
              <a:t> </a:t>
            </a:r>
            <a:r>
              <a:rPr sz="1050" dirty="0">
                <a:latin typeface="Verdana"/>
                <a:cs typeface="Verdana"/>
              </a:rPr>
              <a:t>taken.</a:t>
            </a:r>
          </a:p>
          <a:p>
            <a:pPr marL="161055" marR="326872" indent="-91351">
              <a:lnSpc>
                <a:spcPct val="101499"/>
              </a:lnSpc>
              <a:buChar char="•"/>
              <a:tabLst>
                <a:tab pos="147634" algn="l"/>
              </a:tabLst>
            </a:pPr>
            <a:r>
              <a:rPr sz="1050" spc="-3" dirty="0">
                <a:latin typeface="Verdana"/>
                <a:cs typeface="Verdana"/>
              </a:rPr>
              <a:t>The kicker may kick the ball if the opponents are closer than 10 yards if he  </a:t>
            </a:r>
            <a:r>
              <a:rPr sz="1050" dirty="0">
                <a:latin typeface="Verdana"/>
                <a:cs typeface="Verdana"/>
              </a:rPr>
              <a:t>wishes.</a:t>
            </a:r>
          </a:p>
          <a:p>
            <a:pPr marL="161487" indent="-91784">
              <a:spcBef>
                <a:spcPts val="7"/>
              </a:spcBef>
              <a:buChar char="•"/>
              <a:tabLst>
                <a:tab pos="147634" algn="l"/>
              </a:tabLst>
            </a:pPr>
            <a:r>
              <a:rPr sz="1050" spc="-3" dirty="0">
                <a:latin typeface="Verdana"/>
                <a:cs typeface="Verdana"/>
              </a:rPr>
              <a:t>The kicker may ask the referee to </a:t>
            </a:r>
            <a:r>
              <a:rPr sz="1050" spc="-7" dirty="0">
                <a:latin typeface="Verdana"/>
                <a:cs typeface="Verdana"/>
              </a:rPr>
              <a:t>move </a:t>
            </a:r>
            <a:r>
              <a:rPr sz="1050" spc="-3" dirty="0">
                <a:latin typeface="Verdana"/>
                <a:cs typeface="Verdana"/>
              </a:rPr>
              <a:t>the opponents back 10 yards from</a:t>
            </a:r>
            <a:r>
              <a:rPr sz="1050" spc="48" dirty="0">
                <a:latin typeface="Verdana"/>
                <a:cs typeface="Verdana"/>
              </a:rPr>
              <a:t> </a:t>
            </a:r>
            <a:r>
              <a:rPr sz="1050" spc="-3" dirty="0">
                <a:latin typeface="Verdana"/>
                <a:cs typeface="Verdana"/>
              </a:rPr>
              <a:t>the</a:t>
            </a:r>
            <a:endParaRPr sz="1050" dirty="0">
              <a:latin typeface="Verdana"/>
              <a:cs typeface="Verdana"/>
            </a:endParaRPr>
          </a:p>
          <a:p>
            <a:pPr marL="161487" marR="135511">
              <a:lnSpc>
                <a:spcPct val="101000"/>
              </a:lnSpc>
              <a:spcBef>
                <a:spcPts val="7"/>
              </a:spcBef>
            </a:pPr>
            <a:r>
              <a:rPr sz="1050" spc="-3" dirty="0">
                <a:latin typeface="Verdana"/>
                <a:cs typeface="Verdana"/>
              </a:rPr>
              <a:t>ball. </a:t>
            </a:r>
            <a:r>
              <a:rPr sz="1050" dirty="0">
                <a:latin typeface="Verdana"/>
                <a:cs typeface="Verdana"/>
              </a:rPr>
              <a:t>The kicker </a:t>
            </a:r>
            <a:r>
              <a:rPr sz="1050" spc="-3" dirty="0">
                <a:latin typeface="Verdana"/>
                <a:cs typeface="Verdana"/>
              </a:rPr>
              <a:t>must then wait until the referee blows his whistle before taking  the </a:t>
            </a:r>
            <a:r>
              <a:rPr sz="1050" dirty="0">
                <a:latin typeface="Verdana"/>
                <a:cs typeface="Verdana"/>
              </a:rPr>
              <a:t>free</a:t>
            </a:r>
            <a:r>
              <a:rPr sz="1050" spc="-3" dirty="0">
                <a:latin typeface="Verdana"/>
                <a:cs typeface="Verdana"/>
              </a:rPr>
              <a:t> kick.</a:t>
            </a:r>
            <a:endParaRPr sz="1050" dirty="0">
              <a:latin typeface="Verdana"/>
              <a:cs typeface="Verdana"/>
            </a:endParaRPr>
          </a:p>
          <a:p>
            <a:pPr marL="161487" marR="174043" indent="-91784">
              <a:lnSpc>
                <a:spcPct val="101000"/>
              </a:lnSpc>
              <a:spcBef>
                <a:spcPts val="3"/>
              </a:spcBef>
              <a:buChar char="•"/>
              <a:tabLst>
                <a:tab pos="148067" algn="l"/>
              </a:tabLst>
            </a:pPr>
            <a:r>
              <a:rPr sz="1050" spc="-3" dirty="0">
                <a:latin typeface="Verdana"/>
                <a:cs typeface="Verdana"/>
              </a:rPr>
              <a:t>If </a:t>
            </a:r>
            <a:r>
              <a:rPr sz="1050" dirty="0">
                <a:latin typeface="Verdana"/>
                <a:cs typeface="Verdana"/>
              </a:rPr>
              <a:t>a free </a:t>
            </a:r>
            <a:r>
              <a:rPr sz="1050" spc="-3" dirty="0">
                <a:latin typeface="Verdana"/>
                <a:cs typeface="Verdana"/>
              </a:rPr>
              <a:t>kick is taken within </a:t>
            </a:r>
            <a:r>
              <a:rPr sz="1050" dirty="0">
                <a:latin typeface="Verdana"/>
                <a:cs typeface="Verdana"/>
              </a:rPr>
              <a:t>10 yards </a:t>
            </a:r>
            <a:r>
              <a:rPr sz="1050" spc="-3" dirty="0">
                <a:latin typeface="Verdana"/>
                <a:cs typeface="Verdana"/>
              </a:rPr>
              <a:t>of the opponent’s goal, opposing players  </a:t>
            </a:r>
            <a:r>
              <a:rPr sz="1050" dirty="0">
                <a:latin typeface="Verdana"/>
                <a:cs typeface="Verdana"/>
              </a:rPr>
              <a:t>may </a:t>
            </a:r>
            <a:r>
              <a:rPr sz="1050" spc="-3" dirty="0">
                <a:latin typeface="Verdana"/>
                <a:cs typeface="Verdana"/>
              </a:rPr>
              <a:t>stand on their own </a:t>
            </a:r>
            <a:r>
              <a:rPr sz="1050" spc="-7" dirty="0">
                <a:latin typeface="Verdana"/>
                <a:cs typeface="Verdana"/>
              </a:rPr>
              <a:t>goal </a:t>
            </a:r>
            <a:r>
              <a:rPr sz="1050" spc="-3" dirty="0">
                <a:latin typeface="Verdana"/>
                <a:cs typeface="Verdana"/>
              </a:rPr>
              <a:t>line between the goal</a:t>
            </a:r>
            <a:r>
              <a:rPr sz="1050" spc="17" dirty="0">
                <a:latin typeface="Verdana"/>
                <a:cs typeface="Verdana"/>
              </a:rPr>
              <a:t> </a:t>
            </a:r>
            <a:r>
              <a:rPr sz="1050" spc="-3" dirty="0">
                <a:latin typeface="Verdana"/>
                <a:cs typeface="Verdana"/>
              </a:rPr>
              <a:t>posts.</a:t>
            </a:r>
            <a:endParaRPr sz="1050" dirty="0">
              <a:latin typeface="Verdana"/>
              <a:cs typeface="Verdana"/>
            </a:endParaRPr>
          </a:p>
          <a:p>
            <a:pPr marL="161487" marR="3464" indent="-91784">
              <a:lnSpc>
                <a:spcPct val="101000"/>
              </a:lnSpc>
              <a:spcBef>
                <a:spcPts val="3"/>
              </a:spcBef>
              <a:buChar char="•"/>
              <a:tabLst>
                <a:tab pos="148067" algn="l"/>
              </a:tabLst>
            </a:pPr>
            <a:r>
              <a:rPr sz="1050" dirty="0">
                <a:latin typeface="Verdana"/>
                <a:cs typeface="Verdana"/>
              </a:rPr>
              <a:t>A free </a:t>
            </a:r>
            <a:r>
              <a:rPr sz="1050" spc="-3" dirty="0">
                <a:latin typeface="Verdana"/>
                <a:cs typeface="Verdana"/>
              </a:rPr>
              <a:t>kick by the defending team within its own goal </a:t>
            </a:r>
            <a:r>
              <a:rPr sz="1050" dirty="0">
                <a:latin typeface="Verdana"/>
                <a:cs typeface="Verdana"/>
              </a:rPr>
              <a:t>area may </a:t>
            </a:r>
            <a:r>
              <a:rPr sz="1050" spc="-3" dirty="0">
                <a:latin typeface="Verdana"/>
                <a:cs typeface="Verdana"/>
              </a:rPr>
              <a:t>be taken from </a:t>
            </a:r>
            <a:r>
              <a:rPr sz="1050" dirty="0">
                <a:latin typeface="Verdana"/>
                <a:cs typeface="Verdana"/>
              </a:rPr>
              <a:t>any  </a:t>
            </a:r>
            <a:r>
              <a:rPr sz="1050" spc="-3" dirty="0">
                <a:latin typeface="Verdana"/>
                <a:cs typeface="Verdana"/>
              </a:rPr>
              <a:t>point within the half of the goal area in which the free kick was</a:t>
            </a:r>
            <a:r>
              <a:rPr sz="1050" spc="41" dirty="0">
                <a:latin typeface="Verdana"/>
                <a:cs typeface="Verdana"/>
              </a:rPr>
              <a:t> </a:t>
            </a:r>
            <a:r>
              <a:rPr sz="1050" spc="-3" dirty="0">
                <a:latin typeface="Verdana"/>
                <a:cs typeface="Verdana"/>
              </a:rPr>
              <a:t>awarded.</a:t>
            </a:r>
            <a:endParaRPr sz="1050" dirty="0">
              <a:latin typeface="Verdana"/>
              <a:cs typeface="Verdana"/>
            </a:endParaRPr>
          </a:p>
          <a:p>
            <a:pPr marL="161487" marR="87887" indent="-91784">
              <a:lnSpc>
                <a:spcPct val="101299"/>
              </a:lnSpc>
              <a:buChar char="•"/>
              <a:tabLst>
                <a:tab pos="148067" algn="l"/>
              </a:tabLst>
            </a:pPr>
            <a:r>
              <a:rPr sz="1050" spc="-3" dirty="0">
                <a:latin typeface="Verdana"/>
                <a:cs typeface="Verdana"/>
              </a:rPr>
              <a:t>An indirect </a:t>
            </a:r>
            <a:r>
              <a:rPr sz="1050" dirty="0">
                <a:latin typeface="Verdana"/>
                <a:cs typeface="Verdana"/>
              </a:rPr>
              <a:t>free </a:t>
            </a:r>
            <a:r>
              <a:rPr sz="1050" spc="-3" dirty="0">
                <a:latin typeface="Verdana"/>
                <a:cs typeface="Verdana"/>
              </a:rPr>
              <a:t>kick by the attacking team within the defending teams goal </a:t>
            </a:r>
            <a:r>
              <a:rPr sz="1050" dirty="0">
                <a:latin typeface="Verdana"/>
                <a:cs typeface="Verdana"/>
              </a:rPr>
              <a:t>area  </a:t>
            </a:r>
            <a:r>
              <a:rPr sz="1050" spc="-3" dirty="0">
                <a:latin typeface="Verdana"/>
                <a:cs typeface="Verdana"/>
              </a:rPr>
              <a:t>is taken </a:t>
            </a:r>
            <a:r>
              <a:rPr sz="1050" dirty="0">
                <a:latin typeface="Verdana"/>
                <a:cs typeface="Verdana"/>
              </a:rPr>
              <a:t>on </a:t>
            </a:r>
            <a:r>
              <a:rPr sz="1050" spc="-3" dirty="0">
                <a:latin typeface="Verdana"/>
                <a:cs typeface="Verdana"/>
              </a:rPr>
              <a:t>the six yard line </a:t>
            </a:r>
            <a:r>
              <a:rPr sz="1050" dirty="0">
                <a:latin typeface="Verdana"/>
                <a:cs typeface="Verdana"/>
              </a:rPr>
              <a:t>at </a:t>
            </a:r>
            <a:r>
              <a:rPr sz="1050" spc="-3" dirty="0">
                <a:latin typeface="Verdana"/>
                <a:cs typeface="Verdana"/>
              </a:rPr>
              <a:t>the point nearest to where the foul was  committed. (The six yard line is </a:t>
            </a:r>
            <a:r>
              <a:rPr sz="1050" dirty="0">
                <a:latin typeface="Verdana"/>
                <a:cs typeface="Verdana"/>
              </a:rPr>
              <a:t>the </a:t>
            </a:r>
            <a:r>
              <a:rPr sz="1050" spc="-3" dirty="0">
                <a:latin typeface="Verdana"/>
                <a:cs typeface="Verdana"/>
              </a:rPr>
              <a:t>line that outlines the goal</a:t>
            </a:r>
            <a:r>
              <a:rPr sz="1050" spc="44" dirty="0">
                <a:latin typeface="Verdana"/>
                <a:cs typeface="Verdana"/>
              </a:rPr>
              <a:t> </a:t>
            </a:r>
            <a:r>
              <a:rPr sz="1050" spc="-3" dirty="0">
                <a:latin typeface="Verdana"/>
                <a:cs typeface="Verdana"/>
              </a:rPr>
              <a:t>area).</a:t>
            </a:r>
            <a:endParaRPr sz="1050" dirty="0">
              <a:latin typeface="Verdana"/>
              <a:cs typeface="Verdana"/>
            </a:endParaRPr>
          </a:p>
          <a:p>
            <a:pPr marL="161487" marR="239850" indent="-91784">
              <a:lnSpc>
                <a:spcPct val="101000"/>
              </a:lnSpc>
              <a:spcBef>
                <a:spcPts val="7"/>
              </a:spcBef>
              <a:buChar char="•"/>
              <a:tabLst>
                <a:tab pos="147634" algn="l"/>
              </a:tabLst>
            </a:pPr>
            <a:r>
              <a:rPr sz="1050" spc="-3" dirty="0">
                <a:latin typeface="Verdana"/>
                <a:cs typeface="Verdana"/>
              </a:rPr>
              <a:t>The player taking the free kick must not play the ball again after it has been  kicked into play until </a:t>
            </a:r>
            <a:r>
              <a:rPr sz="1050" dirty="0">
                <a:latin typeface="Verdana"/>
                <a:cs typeface="Verdana"/>
              </a:rPr>
              <a:t>another </a:t>
            </a:r>
            <a:r>
              <a:rPr sz="1050" spc="-3" dirty="0">
                <a:latin typeface="Verdana"/>
                <a:cs typeface="Verdana"/>
              </a:rPr>
              <a:t>player, </a:t>
            </a:r>
            <a:r>
              <a:rPr sz="1050" dirty="0">
                <a:latin typeface="Verdana"/>
                <a:cs typeface="Verdana"/>
              </a:rPr>
              <a:t>from </a:t>
            </a:r>
            <a:r>
              <a:rPr sz="1050" spc="-3" dirty="0">
                <a:latin typeface="Verdana"/>
                <a:cs typeface="Verdana"/>
              </a:rPr>
              <a:t>either team, has touched the</a:t>
            </a:r>
            <a:r>
              <a:rPr sz="1050" spc="41" dirty="0">
                <a:latin typeface="Verdana"/>
                <a:cs typeface="Verdana"/>
              </a:rPr>
              <a:t> </a:t>
            </a:r>
            <a:r>
              <a:rPr sz="1050" spc="-3" dirty="0">
                <a:latin typeface="Verdana"/>
                <a:cs typeface="Verdana"/>
              </a:rPr>
              <a:t>ball.</a:t>
            </a:r>
            <a:endParaRPr sz="1050" dirty="0">
              <a:latin typeface="Verdana"/>
              <a:cs typeface="Verdana"/>
            </a:endParaRPr>
          </a:p>
          <a:p>
            <a:pPr>
              <a:spcBef>
                <a:spcPts val="10"/>
              </a:spcBef>
            </a:pPr>
            <a:endParaRPr sz="1050" dirty="0">
              <a:latin typeface="Verdana"/>
              <a:cs typeface="Verdana"/>
            </a:endParaRPr>
          </a:p>
          <a:p>
            <a:pPr marL="8659"/>
            <a:r>
              <a:rPr sz="1050" b="1" spc="-3" dirty="0">
                <a:latin typeface="Verdana"/>
                <a:cs typeface="Verdana"/>
              </a:rPr>
              <a:t>LAW </a:t>
            </a:r>
            <a:r>
              <a:rPr sz="1050" b="1" dirty="0">
                <a:latin typeface="Verdana"/>
                <a:cs typeface="Verdana"/>
              </a:rPr>
              <a:t>14 </a:t>
            </a:r>
            <a:r>
              <a:rPr sz="1050" dirty="0">
                <a:latin typeface="Verdana"/>
                <a:cs typeface="Verdana"/>
              </a:rPr>
              <a:t>- </a:t>
            </a:r>
            <a:r>
              <a:rPr sz="1050" b="1" spc="-3" dirty="0">
                <a:latin typeface="Verdana"/>
                <a:cs typeface="Verdana"/>
              </a:rPr>
              <a:t>Penalty</a:t>
            </a:r>
            <a:r>
              <a:rPr sz="1050" b="1" spc="-7" dirty="0">
                <a:latin typeface="Verdana"/>
                <a:cs typeface="Verdana"/>
              </a:rPr>
              <a:t> </a:t>
            </a:r>
            <a:r>
              <a:rPr sz="1050" b="1" spc="-3" dirty="0">
                <a:latin typeface="Verdana"/>
                <a:cs typeface="Verdana"/>
              </a:rPr>
              <a:t>Kick</a:t>
            </a:r>
            <a:endParaRPr sz="1050" dirty="0">
              <a:latin typeface="Verdana"/>
              <a:cs typeface="Verdana"/>
            </a:endParaRPr>
          </a:p>
          <a:p>
            <a:pPr marL="8659" marR="24245">
              <a:lnSpc>
                <a:spcPct val="101299"/>
              </a:lnSpc>
              <a:spcBef>
                <a:spcPts val="3"/>
              </a:spcBef>
            </a:pPr>
            <a:r>
              <a:rPr sz="1050" dirty="0">
                <a:latin typeface="Verdana"/>
                <a:cs typeface="Verdana"/>
              </a:rPr>
              <a:t>A </a:t>
            </a:r>
            <a:r>
              <a:rPr sz="1050" spc="-3" dirty="0">
                <a:latin typeface="Verdana"/>
                <a:cs typeface="Verdana"/>
              </a:rPr>
              <a:t>penalty kick is awarded when </a:t>
            </a:r>
            <a:r>
              <a:rPr sz="1050" dirty="0">
                <a:latin typeface="Verdana"/>
                <a:cs typeface="Verdana"/>
              </a:rPr>
              <a:t>a </a:t>
            </a:r>
            <a:r>
              <a:rPr sz="1050" spc="-3" dirty="0">
                <a:latin typeface="Verdana"/>
                <a:cs typeface="Verdana"/>
              </a:rPr>
              <a:t>defender commits </a:t>
            </a:r>
            <a:r>
              <a:rPr sz="1050" dirty="0">
                <a:latin typeface="Verdana"/>
                <a:cs typeface="Verdana"/>
              </a:rPr>
              <a:t>a </a:t>
            </a:r>
            <a:r>
              <a:rPr sz="1050" spc="-3" dirty="0">
                <a:latin typeface="Verdana"/>
                <a:cs typeface="Verdana"/>
              </a:rPr>
              <a:t>penal or major foul with the  penalty area. The team that was fouled is </a:t>
            </a:r>
            <a:r>
              <a:rPr sz="1050" dirty="0">
                <a:latin typeface="Verdana"/>
                <a:cs typeface="Verdana"/>
              </a:rPr>
              <a:t>given a </a:t>
            </a:r>
            <a:r>
              <a:rPr sz="1050" spc="-3" dirty="0">
                <a:latin typeface="Verdana"/>
                <a:cs typeface="Verdana"/>
              </a:rPr>
              <a:t>penalty kick </a:t>
            </a:r>
            <a:r>
              <a:rPr sz="1050" dirty="0">
                <a:latin typeface="Verdana"/>
                <a:cs typeface="Verdana"/>
              </a:rPr>
              <a:t>from </a:t>
            </a:r>
            <a:r>
              <a:rPr sz="1050" spc="-3" dirty="0">
                <a:latin typeface="Verdana"/>
                <a:cs typeface="Verdana"/>
              </a:rPr>
              <a:t>the </a:t>
            </a:r>
            <a:r>
              <a:rPr sz="1050" dirty="0">
                <a:latin typeface="Verdana"/>
                <a:cs typeface="Verdana"/>
              </a:rPr>
              <a:t>penalty  </a:t>
            </a:r>
            <a:r>
              <a:rPr sz="1050" spc="-3" dirty="0">
                <a:latin typeface="Verdana"/>
                <a:cs typeface="Verdana"/>
              </a:rPr>
              <a:t>mark. All players except the goalkeeper must remain outside the penalty area and  penalty arc until </a:t>
            </a:r>
            <a:r>
              <a:rPr sz="1050" dirty="0">
                <a:latin typeface="Verdana"/>
                <a:cs typeface="Verdana"/>
              </a:rPr>
              <a:t>the </a:t>
            </a:r>
            <a:r>
              <a:rPr sz="1050" spc="-3" dirty="0">
                <a:latin typeface="Verdana"/>
                <a:cs typeface="Verdana"/>
              </a:rPr>
              <a:t>kick is taken. </a:t>
            </a:r>
            <a:r>
              <a:rPr sz="1050" dirty="0">
                <a:latin typeface="Verdana"/>
                <a:cs typeface="Verdana"/>
              </a:rPr>
              <a:t>The </a:t>
            </a:r>
            <a:r>
              <a:rPr sz="1050" spc="-3" dirty="0">
                <a:latin typeface="Verdana"/>
                <a:cs typeface="Verdana"/>
              </a:rPr>
              <a:t>defending goalkeeper must stand on the </a:t>
            </a:r>
            <a:r>
              <a:rPr sz="1050" spc="-7" dirty="0">
                <a:latin typeface="Verdana"/>
                <a:cs typeface="Verdana"/>
              </a:rPr>
              <a:t>goal  </a:t>
            </a:r>
            <a:r>
              <a:rPr sz="1050" spc="-3" dirty="0">
                <a:latin typeface="Verdana"/>
                <a:cs typeface="Verdana"/>
              </a:rPr>
              <a:t>line, between the goal posts and is not allowed </a:t>
            </a:r>
            <a:r>
              <a:rPr sz="1050" dirty="0">
                <a:latin typeface="Verdana"/>
                <a:cs typeface="Verdana"/>
              </a:rPr>
              <a:t>to </a:t>
            </a:r>
            <a:r>
              <a:rPr sz="1050" spc="-3" dirty="0">
                <a:latin typeface="Verdana"/>
                <a:cs typeface="Verdana"/>
              </a:rPr>
              <a:t>move until </a:t>
            </a:r>
            <a:r>
              <a:rPr sz="1050" dirty="0">
                <a:latin typeface="Verdana"/>
                <a:cs typeface="Verdana"/>
              </a:rPr>
              <a:t>the </a:t>
            </a:r>
            <a:r>
              <a:rPr sz="1050" spc="-3" dirty="0">
                <a:latin typeface="Verdana"/>
                <a:cs typeface="Verdana"/>
              </a:rPr>
              <a:t>ball is kicked. If the  goalkeeper moves and the penalty shot does not score, then </a:t>
            </a:r>
            <a:r>
              <a:rPr sz="1050" spc="-7" dirty="0">
                <a:latin typeface="Verdana"/>
                <a:cs typeface="Verdana"/>
              </a:rPr>
              <a:t>the </a:t>
            </a:r>
            <a:r>
              <a:rPr sz="1050" spc="-3" dirty="0">
                <a:latin typeface="Verdana"/>
                <a:cs typeface="Verdana"/>
              </a:rPr>
              <a:t>penalty kick is  retaken. Encroachment is when </a:t>
            </a:r>
            <a:r>
              <a:rPr sz="1050" dirty="0">
                <a:latin typeface="Verdana"/>
                <a:cs typeface="Verdana"/>
              </a:rPr>
              <a:t>a </a:t>
            </a:r>
            <a:r>
              <a:rPr sz="1050" spc="-3" dirty="0">
                <a:latin typeface="Verdana"/>
                <a:cs typeface="Verdana"/>
              </a:rPr>
              <a:t>player enters the penalty area or penalty arc  before the ball is kicked. If </a:t>
            </a:r>
            <a:r>
              <a:rPr sz="1050" dirty="0">
                <a:latin typeface="Verdana"/>
                <a:cs typeface="Verdana"/>
              </a:rPr>
              <a:t>a </a:t>
            </a:r>
            <a:r>
              <a:rPr sz="1050" spc="-3" dirty="0">
                <a:latin typeface="Verdana"/>
                <a:cs typeface="Verdana"/>
              </a:rPr>
              <a:t>defender encroaches, then </a:t>
            </a:r>
            <a:r>
              <a:rPr sz="1050" dirty="0">
                <a:latin typeface="Verdana"/>
                <a:cs typeface="Verdana"/>
              </a:rPr>
              <a:t>a </a:t>
            </a:r>
            <a:r>
              <a:rPr sz="1050" spc="-3" dirty="0">
                <a:latin typeface="Verdana"/>
                <a:cs typeface="Verdana"/>
              </a:rPr>
              <a:t>scoring shot counts,</a:t>
            </a:r>
            <a:r>
              <a:rPr sz="1050" spc="20" dirty="0">
                <a:latin typeface="Verdana"/>
                <a:cs typeface="Verdana"/>
              </a:rPr>
              <a:t> </a:t>
            </a:r>
            <a:r>
              <a:rPr sz="1050" dirty="0">
                <a:latin typeface="Verdana"/>
                <a:cs typeface="Verdana"/>
              </a:rPr>
              <a:t>a</a:t>
            </a:r>
          </a:p>
          <a:p>
            <a:pPr marL="8659">
              <a:spcBef>
                <a:spcPts val="7"/>
              </a:spcBef>
            </a:pPr>
            <a:r>
              <a:rPr sz="1050" spc="-3" dirty="0">
                <a:latin typeface="Verdana"/>
                <a:cs typeface="Verdana"/>
              </a:rPr>
              <a:t>non-scoring shot is </a:t>
            </a:r>
            <a:r>
              <a:rPr sz="1050" dirty="0">
                <a:latin typeface="Verdana"/>
                <a:cs typeface="Verdana"/>
              </a:rPr>
              <a:t>retaken. </a:t>
            </a:r>
            <a:r>
              <a:rPr sz="1050" spc="-3" dirty="0">
                <a:latin typeface="Verdana"/>
                <a:cs typeface="Verdana"/>
              </a:rPr>
              <a:t>If an attacker encroaches, </a:t>
            </a:r>
            <a:r>
              <a:rPr sz="1050" dirty="0">
                <a:latin typeface="Verdana"/>
                <a:cs typeface="Verdana"/>
              </a:rPr>
              <a:t>a </a:t>
            </a:r>
            <a:r>
              <a:rPr sz="1050" spc="-3" dirty="0">
                <a:latin typeface="Verdana"/>
                <a:cs typeface="Verdana"/>
              </a:rPr>
              <a:t>scoring shot is</a:t>
            </a:r>
            <a:r>
              <a:rPr sz="1050" spc="27" dirty="0">
                <a:latin typeface="Verdana"/>
                <a:cs typeface="Verdana"/>
              </a:rPr>
              <a:t> </a:t>
            </a:r>
            <a:r>
              <a:rPr sz="1050" spc="-3" dirty="0">
                <a:latin typeface="Verdana"/>
                <a:cs typeface="Verdana"/>
              </a:rPr>
              <a:t>disallowed</a:t>
            </a:r>
            <a:endParaRPr sz="1050" dirty="0">
              <a:latin typeface="Verdana"/>
              <a:cs typeface="Verdana"/>
            </a:endParaRPr>
          </a:p>
          <a:p>
            <a:pPr marL="8659" marR="28141">
              <a:lnSpc>
                <a:spcPct val="101299"/>
              </a:lnSpc>
              <a:spcBef>
                <a:spcPts val="3"/>
              </a:spcBef>
            </a:pPr>
            <a:r>
              <a:rPr sz="1050" dirty="0">
                <a:latin typeface="Verdana"/>
                <a:cs typeface="Verdana"/>
              </a:rPr>
              <a:t>and </a:t>
            </a:r>
            <a:r>
              <a:rPr sz="1050" spc="-3" dirty="0">
                <a:latin typeface="Verdana"/>
                <a:cs typeface="Verdana"/>
              </a:rPr>
              <a:t>the kick is retaken. If the shot was non-scoring then the defending team gets an  indirect </a:t>
            </a:r>
            <a:r>
              <a:rPr sz="1050" dirty="0">
                <a:latin typeface="Verdana"/>
                <a:cs typeface="Verdana"/>
              </a:rPr>
              <a:t>free </a:t>
            </a:r>
            <a:r>
              <a:rPr sz="1050" spc="-3" dirty="0">
                <a:latin typeface="Verdana"/>
                <a:cs typeface="Verdana"/>
              </a:rPr>
              <a:t>kick </a:t>
            </a:r>
            <a:r>
              <a:rPr sz="1050" dirty="0">
                <a:latin typeface="Verdana"/>
                <a:cs typeface="Verdana"/>
              </a:rPr>
              <a:t>or a </a:t>
            </a:r>
            <a:r>
              <a:rPr sz="1050" spc="-3" dirty="0">
                <a:latin typeface="Verdana"/>
                <a:cs typeface="Verdana"/>
              </a:rPr>
              <a:t>goal kick depending on where the ball is when the referee  </a:t>
            </a:r>
            <a:r>
              <a:rPr sz="1050" dirty="0">
                <a:latin typeface="Verdana"/>
                <a:cs typeface="Verdana"/>
              </a:rPr>
              <a:t>blows </a:t>
            </a:r>
            <a:r>
              <a:rPr sz="1050" spc="-3" dirty="0">
                <a:latin typeface="Verdana"/>
                <a:cs typeface="Verdana"/>
              </a:rPr>
              <a:t>his whistle. </a:t>
            </a:r>
            <a:r>
              <a:rPr sz="1050" dirty="0">
                <a:latin typeface="Verdana"/>
                <a:cs typeface="Verdana"/>
              </a:rPr>
              <a:t>If </a:t>
            </a:r>
            <a:r>
              <a:rPr sz="1050" spc="-3" dirty="0">
                <a:latin typeface="Verdana"/>
                <a:cs typeface="Verdana"/>
              </a:rPr>
              <a:t>both teams encroach, the penalty kick is retaken whether it was  </a:t>
            </a:r>
            <a:r>
              <a:rPr sz="1050" dirty="0">
                <a:latin typeface="Verdana"/>
                <a:cs typeface="Verdana"/>
              </a:rPr>
              <a:t>a </a:t>
            </a:r>
            <a:r>
              <a:rPr sz="1050" spc="-3" dirty="0">
                <a:latin typeface="Verdana"/>
                <a:cs typeface="Verdana"/>
              </a:rPr>
              <a:t>scoring shot or not. The penalty kick must go </a:t>
            </a:r>
            <a:r>
              <a:rPr sz="1050" dirty="0">
                <a:latin typeface="Verdana"/>
                <a:cs typeface="Verdana"/>
              </a:rPr>
              <a:t>forward </a:t>
            </a:r>
            <a:r>
              <a:rPr sz="1050" spc="-3" dirty="0">
                <a:latin typeface="Verdana"/>
                <a:cs typeface="Verdana"/>
              </a:rPr>
              <a:t>and cannot be played </a:t>
            </a:r>
            <a:r>
              <a:rPr sz="1050" dirty="0">
                <a:latin typeface="Verdana"/>
                <a:cs typeface="Verdana"/>
              </a:rPr>
              <a:t>again  </a:t>
            </a:r>
            <a:r>
              <a:rPr sz="1050" spc="-3" dirty="0">
                <a:latin typeface="Verdana"/>
                <a:cs typeface="Verdana"/>
              </a:rPr>
              <a:t>by the kicker until </a:t>
            </a:r>
            <a:r>
              <a:rPr sz="1050" dirty="0">
                <a:latin typeface="Verdana"/>
                <a:cs typeface="Verdana"/>
              </a:rPr>
              <a:t>another </a:t>
            </a:r>
            <a:r>
              <a:rPr sz="1050" spc="-3" dirty="0">
                <a:latin typeface="Verdana"/>
                <a:cs typeface="Verdana"/>
              </a:rPr>
              <a:t>player has touched the</a:t>
            </a:r>
            <a:r>
              <a:rPr sz="1050" spc="17" dirty="0">
                <a:latin typeface="Verdana"/>
                <a:cs typeface="Verdana"/>
              </a:rPr>
              <a:t> </a:t>
            </a:r>
            <a:r>
              <a:rPr sz="1050" spc="-3" dirty="0">
                <a:latin typeface="Verdana"/>
                <a:cs typeface="Verdana"/>
              </a:rPr>
              <a:t>ball.</a:t>
            </a:r>
            <a:endParaRPr sz="1050" dirty="0">
              <a:latin typeface="Verdana"/>
              <a:cs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1831" y="737410"/>
            <a:ext cx="10408596" cy="4819163"/>
          </a:xfrm>
          <a:prstGeom prst="rect">
            <a:avLst/>
          </a:prstGeom>
        </p:spPr>
        <p:txBody>
          <a:bodyPr vert="horz" wrap="square" lIns="0" tIns="8659" rIns="0" bIns="0" rtlCol="0">
            <a:spAutoFit/>
          </a:bodyPr>
          <a:lstStyle/>
          <a:p>
            <a:pPr marL="8659">
              <a:spcBef>
                <a:spcPts val="68"/>
              </a:spcBef>
            </a:pPr>
            <a:r>
              <a:rPr sz="1100" b="1" spc="-3" dirty="0">
                <a:latin typeface="Verdana"/>
                <a:cs typeface="Verdana"/>
              </a:rPr>
              <a:t>LAW </a:t>
            </a:r>
            <a:r>
              <a:rPr sz="1100" b="1" dirty="0">
                <a:latin typeface="Verdana"/>
                <a:cs typeface="Verdana"/>
              </a:rPr>
              <a:t>15 </a:t>
            </a:r>
            <a:r>
              <a:rPr sz="1100" dirty="0">
                <a:latin typeface="Verdana"/>
                <a:cs typeface="Verdana"/>
              </a:rPr>
              <a:t>-</a:t>
            </a:r>
            <a:r>
              <a:rPr sz="1100" spc="-7" dirty="0">
                <a:latin typeface="Verdana"/>
                <a:cs typeface="Verdana"/>
              </a:rPr>
              <a:t> </a:t>
            </a:r>
            <a:r>
              <a:rPr sz="1100" b="1" spc="-3" dirty="0">
                <a:latin typeface="Verdana"/>
                <a:cs typeface="Verdana"/>
              </a:rPr>
              <a:t>Throw-in</a:t>
            </a:r>
            <a:endParaRPr lang="en-US" sz="1100" b="1" spc="-3" dirty="0">
              <a:latin typeface="Verdana"/>
              <a:cs typeface="Verdana"/>
            </a:endParaRPr>
          </a:p>
          <a:p>
            <a:pPr marL="8659">
              <a:spcBef>
                <a:spcPts val="68"/>
              </a:spcBef>
            </a:pPr>
            <a:endParaRPr sz="1100" dirty="0">
              <a:latin typeface="Verdana"/>
              <a:cs typeface="Verdana"/>
            </a:endParaRPr>
          </a:p>
          <a:p>
            <a:pPr marL="8659" marR="30739">
              <a:lnSpc>
                <a:spcPts val="832"/>
              </a:lnSpc>
              <a:spcBef>
                <a:spcPts val="24"/>
              </a:spcBef>
            </a:pPr>
            <a:r>
              <a:rPr sz="1100" dirty="0">
                <a:latin typeface="Verdana"/>
                <a:cs typeface="Verdana"/>
              </a:rPr>
              <a:t>A </a:t>
            </a:r>
            <a:r>
              <a:rPr sz="1100" spc="-3" dirty="0">
                <a:latin typeface="Verdana"/>
                <a:cs typeface="Verdana"/>
              </a:rPr>
              <a:t>throw-in is taken to restart </a:t>
            </a:r>
            <a:r>
              <a:rPr sz="1100" dirty="0">
                <a:latin typeface="Verdana"/>
                <a:cs typeface="Verdana"/>
              </a:rPr>
              <a:t>a </a:t>
            </a:r>
            <a:r>
              <a:rPr sz="1100" spc="-3" dirty="0">
                <a:latin typeface="Verdana"/>
                <a:cs typeface="Verdana"/>
              </a:rPr>
              <a:t>game after the ball goes out of play over the  touchline. </a:t>
            </a:r>
            <a:r>
              <a:rPr sz="1100" dirty="0">
                <a:latin typeface="Verdana"/>
                <a:cs typeface="Verdana"/>
              </a:rPr>
              <a:t>A </a:t>
            </a:r>
            <a:r>
              <a:rPr sz="1100" spc="-3" dirty="0">
                <a:latin typeface="Verdana"/>
                <a:cs typeface="Verdana"/>
              </a:rPr>
              <a:t>throw- in is taken by </a:t>
            </a:r>
            <a:r>
              <a:rPr sz="1100" dirty="0">
                <a:latin typeface="Verdana"/>
                <a:cs typeface="Verdana"/>
              </a:rPr>
              <a:t>a </a:t>
            </a:r>
            <a:r>
              <a:rPr sz="1100" spc="-3" dirty="0">
                <a:latin typeface="Verdana"/>
                <a:cs typeface="Verdana"/>
              </a:rPr>
              <a:t>player </a:t>
            </a:r>
            <a:r>
              <a:rPr sz="1100" dirty="0">
                <a:latin typeface="Verdana"/>
                <a:cs typeface="Verdana"/>
              </a:rPr>
              <a:t>from the team, </a:t>
            </a:r>
            <a:endParaRPr lang="en-US" sz="1100" dirty="0">
              <a:latin typeface="Verdana"/>
              <a:cs typeface="Verdana"/>
            </a:endParaRPr>
          </a:p>
          <a:p>
            <a:pPr marL="8659" marR="30739">
              <a:lnSpc>
                <a:spcPts val="832"/>
              </a:lnSpc>
              <a:spcBef>
                <a:spcPts val="24"/>
              </a:spcBef>
            </a:pPr>
            <a:endParaRPr lang="en-US" sz="1100" dirty="0">
              <a:latin typeface="Verdana"/>
              <a:cs typeface="Verdana"/>
            </a:endParaRPr>
          </a:p>
          <a:p>
            <a:pPr marL="8659" marR="30739">
              <a:lnSpc>
                <a:spcPts val="832"/>
              </a:lnSpc>
              <a:spcBef>
                <a:spcPts val="24"/>
              </a:spcBef>
            </a:pPr>
            <a:r>
              <a:rPr sz="1100" dirty="0">
                <a:latin typeface="Verdana"/>
                <a:cs typeface="Verdana"/>
              </a:rPr>
              <a:t>which </a:t>
            </a:r>
            <a:r>
              <a:rPr sz="1100" spc="-3" dirty="0">
                <a:latin typeface="Verdana"/>
                <a:cs typeface="Verdana"/>
              </a:rPr>
              <a:t>did not touch</a:t>
            </a:r>
            <a:r>
              <a:rPr sz="1100" spc="34" dirty="0">
                <a:latin typeface="Verdana"/>
                <a:cs typeface="Verdana"/>
              </a:rPr>
              <a:t> </a:t>
            </a:r>
            <a:r>
              <a:rPr sz="1100" dirty="0">
                <a:latin typeface="Verdana"/>
                <a:cs typeface="Verdana"/>
              </a:rPr>
              <a:t>the</a:t>
            </a:r>
          </a:p>
          <a:p>
            <a:pPr marL="8659" marR="30739" indent="-433">
              <a:lnSpc>
                <a:spcPts val="825"/>
              </a:lnSpc>
              <a:spcBef>
                <a:spcPts val="3"/>
              </a:spcBef>
            </a:pPr>
            <a:endParaRPr lang="en-US" sz="1100" spc="-3" dirty="0">
              <a:latin typeface="Verdana"/>
              <a:cs typeface="Verdana"/>
            </a:endParaRPr>
          </a:p>
          <a:p>
            <a:pPr marL="8659" marR="30739" indent="-433">
              <a:lnSpc>
                <a:spcPts val="825"/>
              </a:lnSpc>
              <a:spcBef>
                <a:spcPts val="3"/>
              </a:spcBef>
            </a:pPr>
            <a:r>
              <a:rPr sz="1100" spc="-3" dirty="0">
                <a:latin typeface="Verdana"/>
                <a:cs typeface="Verdana"/>
              </a:rPr>
              <a:t>ball last. The player throwing the ball in must </a:t>
            </a:r>
            <a:r>
              <a:rPr sz="1100" dirty="0">
                <a:latin typeface="Verdana"/>
                <a:cs typeface="Verdana"/>
              </a:rPr>
              <a:t>have </a:t>
            </a:r>
            <a:r>
              <a:rPr sz="1100" spc="-3" dirty="0">
                <a:latin typeface="Verdana"/>
                <a:cs typeface="Verdana"/>
              </a:rPr>
              <a:t>both feet on the ground and both  </a:t>
            </a:r>
            <a:r>
              <a:rPr sz="1100" dirty="0">
                <a:latin typeface="Verdana"/>
                <a:cs typeface="Verdana"/>
              </a:rPr>
              <a:t>hands </a:t>
            </a:r>
            <a:r>
              <a:rPr sz="1100" spc="-3" dirty="0">
                <a:latin typeface="Verdana"/>
                <a:cs typeface="Verdana"/>
              </a:rPr>
              <a:t>on the ball </a:t>
            </a:r>
            <a:r>
              <a:rPr sz="1100" dirty="0">
                <a:latin typeface="Verdana"/>
                <a:cs typeface="Verdana"/>
              </a:rPr>
              <a:t>over </a:t>
            </a:r>
            <a:r>
              <a:rPr sz="1100" spc="-3" dirty="0">
                <a:latin typeface="Verdana"/>
                <a:cs typeface="Verdana"/>
              </a:rPr>
              <a:t>his </a:t>
            </a:r>
            <a:r>
              <a:rPr sz="1100" dirty="0">
                <a:latin typeface="Verdana"/>
                <a:cs typeface="Verdana"/>
              </a:rPr>
              <a:t>head. </a:t>
            </a:r>
            <a:r>
              <a:rPr sz="1100" spc="-3" dirty="0">
                <a:latin typeface="Verdana"/>
                <a:cs typeface="Verdana"/>
              </a:rPr>
              <a:t>Both </a:t>
            </a:r>
            <a:r>
              <a:rPr sz="1100" dirty="0">
                <a:latin typeface="Verdana"/>
                <a:cs typeface="Verdana"/>
              </a:rPr>
              <a:t>feet </a:t>
            </a:r>
            <a:r>
              <a:rPr sz="1100" spc="-3" dirty="0">
                <a:latin typeface="Verdana"/>
                <a:cs typeface="Verdana"/>
              </a:rPr>
              <a:t>must </a:t>
            </a:r>
            <a:endParaRPr lang="en-US" sz="1100" spc="-3" dirty="0">
              <a:latin typeface="Verdana"/>
              <a:cs typeface="Verdana"/>
            </a:endParaRPr>
          </a:p>
          <a:p>
            <a:pPr marL="8659" marR="30739" indent="-433">
              <a:lnSpc>
                <a:spcPts val="825"/>
              </a:lnSpc>
              <a:spcBef>
                <a:spcPts val="3"/>
              </a:spcBef>
            </a:pPr>
            <a:endParaRPr lang="en-US" sz="1100" spc="-3" dirty="0">
              <a:latin typeface="Verdana"/>
              <a:cs typeface="Verdana"/>
            </a:endParaRPr>
          </a:p>
          <a:p>
            <a:pPr marL="8659" marR="30739" indent="-433">
              <a:lnSpc>
                <a:spcPts val="825"/>
              </a:lnSpc>
              <a:spcBef>
                <a:spcPts val="3"/>
              </a:spcBef>
            </a:pPr>
            <a:r>
              <a:rPr sz="1100" dirty="0">
                <a:latin typeface="Verdana"/>
                <a:cs typeface="Verdana"/>
              </a:rPr>
              <a:t>remain on or </a:t>
            </a:r>
            <a:r>
              <a:rPr sz="1100" spc="-3" dirty="0">
                <a:latin typeface="Verdana"/>
                <a:cs typeface="Verdana"/>
              </a:rPr>
              <a:t>behind the</a:t>
            </a:r>
            <a:r>
              <a:rPr sz="1100" spc="27" dirty="0">
                <a:latin typeface="Verdana"/>
                <a:cs typeface="Verdana"/>
              </a:rPr>
              <a:t> </a:t>
            </a:r>
            <a:r>
              <a:rPr sz="1100" spc="-3" dirty="0">
                <a:latin typeface="Verdana"/>
                <a:cs typeface="Verdana"/>
              </a:rPr>
              <a:t>touchline.</a:t>
            </a:r>
            <a:endParaRPr sz="1100" dirty="0">
              <a:latin typeface="Verdana"/>
              <a:cs typeface="Verdana"/>
            </a:endParaRPr>
          </a:p>
          <a:p>
            <a:pPr marL="8659" marR="64941">
              <a:lnSpc>
                <a:spcPts val="825"/>
              </a:lnSpc>
              <a:spcBef>
                <a:spcPts val="7"/>
              </a:spcBef>
            </a:pPr>
            <a:endParaRPr lang="en-US" sz="1100" spc="-3" dirty="0">
              <a:latin typeface="Verdana"/>
              <a:cs typeface="Verdana"/>
            </a:endParaRPr>
          </a:p>
          <a:p>
            <a:pPr marL="8659" marR="64941">
              <a:lnSpc>
                <a:spcPts val="825"/>
              </a:lnSpc>
              <a:spcBef>
                <a:spcPts val="7"/>
              </a:spcBef>
            </a:pPr>
            <a:r>
              <a:rPr sz="1100" spc="-3" dirty="0">
                <a:latin typeface="Verdana"/>
                <a:cs typeface="Verdana"/>
              </a:rPr>
              <a:t>The thrower </a:t>
            </a:r>
            <a:r>
              <a:rPr sz="1100" dirty="0">
                <a:latin typeface="Verdana"/>
                <a:cs typeface="Verdana"/>
              </a:rPr>
              <a:t>must </a:t>
            </a:r>
            <a:r>
              <a:rPr sz="1100" spc="-3" dirty="0">
                <a:latin typeface="Verdana"/>
                <a:cs typeface="Verdana"/>
              </a:rPr>
              <a:t>throw the ball with equal strength </a:t>
            </a:r>
            <a:r>
              <a:rPr sz="1100" dirty="0">
                <a:latin typeface="Verdana"/>
                <a:cs typeface="Verdana"/>
              </a:rPr>
              <a:t>from </a:t>
            </a:r>
            <a:r>
              <a:rPr sz="1100" spc="-3" dirty="0">
                <a:latin typeface="Verdana"/>
                <a:cs typeface="Verdana"/>
              </a:rPr>
              <a:t>both hands from the back  of the head and over the top of the head. </a:t>
            </a:r>
            <a:r>
              <a:rPr sz="1100" dirty="0">
                <a:latin typeface="Verdana"/>
                <a:cs typeface="Verdana"/>
              </a:rPr>
              <a:t>The </a:t>
            </a:r>
            <a:endParaRPr lang="en-US" sz="1100" dirty="0">
              <a:latin typeface="Verdana"/>
              <a:cs typeface="Verdana"/>
            </a:endParaRPr>
          </a:p>
          <a:p>
            <a:pPr marL="8659" marR="64941">
              <a:lnSpc>
                <a:spcPts val="825"/>
              </a:lnSpc>
              <a:spcBef>
                <a:spcPts val="7"/>
              </a:spcBef>
            </a:pPr>
            <a:endParaRPr lang="en-US" sz="1100" spc="-3" dirty="0">
              <a:latin typeface="Verdana"/>
              <a:cs typeface="Verdana"/>
            </a:endParaRPr>
          </a:p>
          <a:p>
            <a:pPr marL="8659" marR="64941">
              <a:lnSpc>
                <a:spcPts val="825"/>
              </a:lnSpc>
              <a:spcBef>
                <a:spcPts val="7"/>
              </a:spcBef>
            </a:pPr>
            <a:r>
              <a:rPr sz="1100" spc="-3" dirty="0">
                <a:latin typeface="Verdana"/>
                <a:cs typeface="Verdana"/>
              </a:rPr>
              <a:t>thrower must not play the ball</a:t>
            </a:r>
            <a:r>
              <a:rPr sz="1100" spc="61" dirty="0">
                <a:latin typeface="Verdana"/>
                <a:cs typeface="Verdana"/>
              </a:rPr>
              <a:t> </a:t>
            </a:r>
            <a:r>
              <a:rPr sz="1100" spc="-3" dirty="0">
                <a:latin typeface="Verdana"/>
                <a:cs typeface="Verdana"/>
              </a:rPr>
              <a:t>again</a:t>
            </a:r>
            <a:endParaRPr sz="1100" dirty="0">
              <a:latin typeface="Verdana"/>
              <a:cs typeface="Verdana"/>
            </a:endParaRPr>
          </a:p>
          <a:p>
            <a:pPr marL="8659" marR="110400">
              <a:lnSpc>
                <a:spcPts val="825"/>
              </a:lnSpc>
              <a:spcBef>
                <a:spcPts val="7"/>
              </a:spcBef>
            </a:pPr>
            <a:endParaRPr lang="en-US" sz="1100" spc="-3" dirty="0">
              <a:latin typeface="Verdana"/>
              <a:cs typeface="Verdana"/>
            </a:endParaRPr>
          </a:p>
          <a:p>
            <a:pPr marL="8659" marR="110400">
              <a:lnSpc>
                <a:spcPts val="825"/>
              </a:lnSpc>
              <a:spcBef>
                <a:spcPts val="7"/>
              </a:spcBef>
            </a:pPr>
            <a:r>
              <a:rPr sz="1100" spc="-3" dirty="0">
                <a:latin typeface="Verdana"/>
                <a:cs typeface="Verdana"/>
              </a:rPr>
              <a:t>until another player </a:t>
            </a:r>
            <a:r>
              <a:rPr sz="1100" dirty="0">
                <a:latin typeface="Verdana"/>
                <a:cs typeface="Verdana"/>
              </a:rPr>
              <a:t>from </a:t>
            </a:r>
            <a:r>
              <a:rPr sz="1100" spc="-3" dirty="0">
                <a:latin typeface="Verdana"/>
                <a:cs typeface="Verdana"/>
              </a:rPr>
              <a:t>either team has touched the ball. </a:t>
            </a:r>
            <a:r>
              <a:rPr sz="1100" dirty="0">
                <a:latin typeface="Verdana"/>
                <a:cs typeface="Verdana"/>
              </a:rPr>
              <a:t>A </a:t>
            </a:r>
            <a:r>
              <a:rPr sz="1100" spc="-3" dirty="0">
                <a:latin typeface="Verdana"/>
                <a:cs typeface="Verdana"/>
              </a:rPr>
              <a:t>player cannot score </a:t>
            </a:r>
            <a:r>
              <a:rPr sz="1100" dirty="0">
                <a:latin typeface="Verdana"/>
                <a:cs typeface="Verdana"/>
              </a:rPr>
              <a:t>a  </a:t>
            </a:r>
            <a:r>
              <a:rPr sz="1100" spc="-3" dirty="0">
                <a:latin typeface="Verdana"/>
                <a:cs typeface="Verdana"/>
              </a:rPr>
              <a:t>goal directly from </a:t>
            </a:r>
            <a:r>
              <a:rPr sz="1100" dirty="0">
                <a:latin typeface="Verdana"/>
                <a:cs typeface="Verdana"/>
              </a:rPr>
              <a:t>a </a:t>
            </a:r>
            <a:r>
              <a:rPr sz="1100" spc="-3" dirty="0">
                <a:latin typeface="Verdana"/>
                <a:cs typeface="Verdana"/>
              </a:rPr>
              <a:t>throw-in. </a:t>
            </a:r>
            <a:r>
              <a:rPr sz="1100" dirty="0">
                <a:latin typeface="Verdana"/>
                <a:cs typeface="Verdana"/>
              </a:rPr>
              <a:t>A </a:t>
            </a:r>
            <a:r>
              <a:rPr sz="1100" spc="-3" dirty="0">
                <a:latin typeface="Verdana"/>
                <a:cs typeface="Verdana"/>
              </a:rPr>
              <a:t>player in </a:t>
            </a:r>
            <a:r>
              <a:rPr sz="1100" dirty="0">
                <a:latin typeface="Verdana"/>
                <a:cs typeface="Verdana"/>
              </a:rPr>
              <a:t>the </a:t>
            </a:r>
            <a:endParaRPr lang="en-US" sz="1100" dirty="0">
              <a:latin typeface="Verdana"/>
              <a:cs typeface="Verdana"/>
            </a:endParaRPr>
          </a:p>
          <a:p>
            <a:pPr marL="8659" marR="110400">
              <a:lnSpc>
                <a:spcPts val="825"/>
              </a:lnSpc>
              <a:spcBef>
                <a:spcPts val="7"/>
              </a:spcBef>
            </a:pPr>
            <a:endParaRPr lang="en-US" sz="1100" spc="-3" dirty="0">
              <a:latin typeface="Verdana"/>
              <a:cs typeface="Verdana"/>
            </a:endParaRPr>
          </a:p>
          <a:p>
            <a:pPr marL="8659" marR="110400">
              <a:lnSpc>
                <a:spcPts val="825"/>
              </a:lnSpc>
              <a:spcBef>
                <a:spcPts val="7"/>
              </a:spcBef>
            </a:pPr>
            <a:r>
              <a:rPr sz="1100" spc="-3" dirty="0">
                <a:latin typeface="Verdana"/>
                <a:cs typeface="Verdana"/>
              </a:rPr>
              <a:t>offside position receiving </a:t>
            </a:r>
            <a:r>
              <a:rPr sz="1100" dirty="0">
                <a:latin typeface="Verdana"/>
                <a:cs typeface="Verdana"/>
              </a:rPr>
              <a:t>the</a:t>
            </a:r>
            <a:r>
              <a:rPr sz="1100" spc="37" dirty="0">
                <a:latin typeface="Verdana"/>
                <a:cs typeface="Verdana"/>
              </a:rPr>
              <a:t> </a:t>
            </a:r>
            <a:r>
              <a:rPr sz="1100" spc="-3" dirty="0">
                <a:latin typeface="Verdana"/>
                <a:cs typeface="Verdana"/>
              </a:rPr>
              <a:t>ball</a:t>
            </a:r>
            <a:endParaRPr sz="1100" dirty="0">
              <a:latin typeface="Verdana"/>
              <a:cs typeface="Verdana"/>
            </a:endParaRPr>
          </a:p>
          <a:p>
            <a:pPr marL="8659">
              <a:lnSpc>
                <a:spcPts val="805"/>
              </a:lnSpc>
            </a:pPr>
            <a:endParaRPr lang="en-US" sz="1100" spc="-3" dirty="0">
              <a:latin typeface="Verdana"/>
              <a:cs typeface="Verdana"/>
            </a:endParaRPr>
          </a:p>
          <a:p>
            <a:pPr marL="8659">
              <a:lnSpc>
                <a:spcPts val="805"/>
              </a:lnSpc>
            </a:pPr>
            <a:r>
              <a:rPr sz="1100" spc="-3" dirty="0">
                <a:latin typeface="Verdana"/>
                <a:cs typeface="Verdana"/>
              </a:rPr>
              <a:t>directly </a:t>
            </a:r>
            <a:r>
              <a:rPr sz="1100" dirty="0">
                <a:latin typeface="Verdana"/>
                <a:cs typeface="Verdana"/>
              </a:rPr>
              <a:t>from a </a:t>
            </a:r>
            <a:r>
              <a:rPr sz="1100" spc="-3" dirty="0">
                <a:latin typeface="Verdana"/>
                <a:cs typeface="Verdana"/>
              </a:rPr>
              <a:t>throw-in is not</a:t>
            </a:r>
            <a:r>
              <a:rPr sz="1100" spc="10" dirty="0">
                <a:latin typeface="Verdana"/>
                <a:cs typeface="Verdana"/>
              </a:rPr>
              <a:t> </a:t>
            </a:r>
            <a:r>
              <a:rPr sz="1100" spc="-3" dirty="0">
                <a:latin typeface="Verdana"/>
                <a:cs typeface="Verdana"/>
              </a:rPr>
              <a:t>offside.</a:t>
            </a:r>
            <a:endParaRPr sz="1100" dirty="0">
              <a:latin typeface="Verdana"/>
              <a:cs typeface="Verdana"/>
            </a:endParaRPr>
          </a:p>
          <a:p>
            <a:pPr>
              <a:spcBef>
                <a:spcPts val="7"/>
              </a:spcBef>
            </a:pPr>
            <a:endParaRPr sz="1100" dirty="0">
              <a:latin typeface="Verdana"/>
              <a:cs typeface="Verdana"/>
            </a:endParaRPr>
          </a:p>
          <a:p>
            <a:pPr marL="8659">
              <a:spcBef>
                <a:spcPts val="3"/>
              </a:spcBef>
            </a:pPr>
            <a:r>
              <a:rPr sz="1100" b="1" spc="-3" dirty="0">
                <a:latin typeface="Verdana"/>
                <a:cs typeface="Verdana"/>
              </a:rPr>
              <a:t>LAW 16- Goal Kick</a:t>
            </a:r>
            <a:endParaRPr sz="1100" dirty="0">
              <a:latin typeface="Verdana"/>
              <a:cs typeface="Verdana"/>
            </a:endParaRPr>
          </a:p>
          <a:p>
            <a:pPr marL="8659" marR="3464">
              <a:lnSpc>
                <a:spcPct val="101299"/>
              </a:lnSpc>
            </a:pPr>
            <a:r>
              <a:rPr sz="1100" spc="-3" dirty="0">
                <a:latin typeface="Verdana"/>
                <a:cs typeface="Verdana"/>
              </a:rPr>
              <a:t>The box located directly in front of the goal is ca11e1 the goal area. When the  attacking teari last touches the ball before it crosses over the goal line, the defending  team is awarded </a:t>
            </a:r>
            <a:r>
              <a:rPr sz="1100" dirty="0">
                <a:latin typeface="Verdana"/>
                <a:cs typeface="Verdana"/>
              </a:rPr>
              <a:t>a </a:t>
            </a:r>
            <a:r>
              <a:rPr sz="1100" spc="-3" dirty="0">
                <a:latin typeface="Verdana"/>
                <a:cs typeface="Verdana"/>
              </a:rPr>
              <a:t>goal kick. </a:t>
            </a:r>
            <a:r>
              <a:rPr sz="1100" dirty="0">
                <a:latin typeface="Verdana"/>
                <a:cs typeface="Verdana"/>
              </a:rPr>
              <a:t>A goal </a:t>
            </a:r>
            <a:r>
              <a:rPr sz="1100" spc="-3" dirty="0">
                <a:latin typeface="Verdana"/>
                <a:cs typeface="Verdana"/>
              </a:rPr>
              <a:t>kick is taken </a:t>
            </a:r>
            <a:r>
              <a:rPr sz="1100" dirty="0">
                <a:latin typeface="Verdana"/>
                <a:cs typeface="Verdana"/>
              </a:rPr>
              <a:t>by </a:t>
            </a:r>
            <a:r>
              <a:rPr sz="1100" spc="-3" dirty="0">
                <a:latin typeface="Verdana"/>
                <a:cs typeface="Verdana"/>
              </a:rPr>
              <a:t>any player on the defending  </a:t>
            </a:r>
            <a:r>
              <a:rPr sz="1100" dirty="0">
                <a:latin typeface="Verdana"/>
                <a:cs typeface="Verdana"/>
              </a:rPr>
              <a:t>team. The </a:t>
            </a:r>
            <a:r>
              <a:rPr sz="1100" spc="-3" dirty="0">
                <a:latin typeface="Verdana"/>
                <a:cs typeface="Verdana"/>
              </a:rPr>
              <a:t>ball </a:t>
            </a:r>
            <a:r>
              <a:rPr sz="1100" dirty="0">
                <a:latin typeface="Verdana"/>
                <a:cs typeface="Verdana"/>
              </a:rPr>
              <a:t>must be played from </a:t>
            </a:r>
            <a:r>
              <a:rPr sz="1100" spc="-3" dirty="0">
                <a:latin typeface="Verdana"/>
                <a:cs typeface="Verdana"/>
              </a:rPr>
              <a:t>within the half of the goal area on the side of the  field where the ball went out of play. The opposing team must remain outside of the  penalty area until </a:t>
            </a:r>
            <a:r>
              <a:rPr sz="1100" dirty="0">
                <a:latin typeface="Verdana"/>
                <a:cs typeface="Verdana"/>
              </a:rPr>
              <a:t>the </a:t>
            </a:r>
            <a:r>
              <a:rPr sz="1100" spc="-3" dirty="0">
                <a:latin typeface="Verdana"/>
                <a:cs typeface="Verdana"/>
              </a:rPr>
              <a:t>ball completely leaves the goal area. The goal kick is played  again if </a:t>
            </a:r>
            <a:r>
              <a:rPr sz="1100" dirty="0">
                <a:latin typeface="Verdana"/>
                <a:cs typeface="Verdana"/>
              </a:rPr>
              <a:t>the </a:t>
            </a:r>
            <a:r>
              <a:rPr sz="1100" spc="-3" dirty="0">
                <a:latin typeface="Verdana"/>
                <a:cs typeface="Verdana"/>
              </a:rPr>
              <a:t>ball does not leave </a:t>
            </a:r>
            <a:r>
              <a:rPr sz="1100" dirty="0">
                <a:latin typeface="Verdana"/>
                <a:cs typeface="Verdana"/>
              </a:rPr>
              <a:t>the </a:t>
            </a:r>
            <a:r>
              <a:rPr sz="1100" spc="-3" dirty="0">
                <a:latin typeface="Verdana"/>
                <a:cs typeface="Verdana"/>
              </a:rPr>
              <a:t>penalty area, if the ball crosses the goal line  before leaving the penalty area or if the </a:t>
            </a:r>
            <a:r>
              <a:rPr sz="1100" spc="-7" dirty="0">
                <a:latin typeface="Verdana"/>
                <a:cs typeface="Verdana"/>
              </a:rPr>
              <a:t>ball </a:t>
            </a:r>
            <a:r>
              <a:rPr sz="1100" spc="-3" dirty="0">
                <a:latin typeface="Verdana"/>
                <a:cs typeface="Verdana"/>
              </a:rPr>
              <a:t>is played again by </a:t>
            </a:r>
            <a:r>
              <a:rPr sz="1100" dirty="0">
                <a:latin typeface="Verdana"/>
                <a:cs typeface="Verdana"/>
              </a:rPr>
              <a:t>a </a:t>
            </a:r>
            <a:r>
              <a:rPr sz="1100" spc="-3" dirty="0">
                <a:latin typeface="Verdana"/>
                <a:cs typeface="Verdana"/>
              </a:rPr>
              <a:t>player from either  team before it leaves the penalty area. The kicker </a:t>
            </a:r>
            <a:r>
              <a:rPr sz="1100" dirty="0">
                <a:latin typeface="Verdana"/>
                <a:cs typeface="Verdana"/>
              </a:rPr>
              <a:t>may </a:t>
            </a:r>
            <a:r>
              <a:rPr sz="1100" spc="-3" dirty="0">
                <a:latin typeface="Verdana"/>
                <a:cs typeface="Verdana"/>
              </a:rPr>
              <a:t>not play the ball </a:t>
            </a:r>
            <a:r>
              <a:rPr sz="1100" dirty="0">
                <a:latin typeface="Verdana"/>
                <a:cs typeface="Verdana"/>
              </a:rPr>
              <a:t>again </a:t>
            </a:r>
            <a:r>
              <a:rPr sz="1100" spc="-3" dirty="0">
                <a:latin typeface="Verdana"/>
                <a:cs typeface="Verdana"/>
              </a:rPr>
              <a:t>until  </a:t>
            </a:r>
            <a:r>
              <a:rPr sz="1100" dirty="0">
                <a:latin typeface="Verdana"/>
                <a:cs typeface="Verdana"/>
              </a:rPr>
              <a:t>another </a:t>
            </a:r>
            <a:r>
              <a:rPr sz="1100" spc="-3" dirty="0">
                <a:latin typeface="Verdana"/>
                <a:cs typeface="Verdana"/>
              </a:rPr>
              <a:t>player </a:t>
            </a:r>
            <a:r>
              <a:rPr sz="1100" dirty="0">
                <a:latin typeface="Verdana"/>
                <a:cs typeface="Verdana"/>
              </a:rPr>
              <a:t>from </a:t>
            </a:r>
            <a:r>
              <a:rPr sz="1100" spc="-3" dirty="0">
                <a:latin typeface="Verdana"/>
                <a:cs typeface="Verdana"/>
              </a:rPr>
              <a:t>either team touches </a:t>
            </a:r>
            <a:r>
              <a:rPr sz="1100" spc="-7" dirty="0">
                <a:latin typeface="Verdana"/>
                <a:cs typeface="Verdana"/>
              </a:rPr>
              <a:t>the </a:t>
            </a:r>
            <a:r>
              <a:rPr sz="1100" spc="-3" dirty="0">
                <a:latin typeface="Verdana"/>
                <a:cs typeface="Verdana"/>
              </a:rPr>
              <a:t>ball. </a:t>
            </a:r>
            <a:r>
              <a:rPr sz="1100" dirty="0">
                <a:latin typeface="Verdana"/>
                <a:cs typeface="Verdana"/>
              </a:rPr>
              <a:t>A player </a:t>
            </a:r>
            <a:r>
              <a:rPr sz="1100" spc="-3" dirty="0">
                <a:latin typeface="Verdana"/>
                <a:cs typeface="Verdana"/>
              </a:rPr>
              <a:t>in </a:t>
            </a:r>
            <a:r>
              <a:rPr sz="1100" dirty="0">
                <a:latin typeface="Verdana"/>
                <a:cs typeface="Verdana"/>
              </a:rPr>
              <a:t>the </a:t>
            </a:r>
            <a:r>
              <a:rPr sz="1100" spc="-3" dirty="0">
                <a:latin typeface="Verdana"/>
                <a:cs typeface="Verdana"/>
              </a:rPr>
              <a:t>offside position  receiving the ball directly from </a:t>
            </a:r>
            <a:r>
              <a:rPr sz="1100" dirty="0">
                <a:latin typeface="Verdana"/>
                <a:cs typeface="Verdana"/>
              </a:rPr>
              <a:t>a </a:t>
            </a:r>
            <a:r>
              <a:rPr sz="1100" spc="-3" dirty="0">
                <a:latin typeface="Verdana"/>
                <a:cs typeface="Verdana"/>
              </a:rPr>
              <a:t>goal kick is not</a:t>
            </a:r>
            <a:r>
              <a:rPr sz="1100" spc="31" dirty="0">
                <a:latin typeface="Verdana"/>
                <a:cs typeface="Verdana"/>
              </a:rPr>
              <a:t> </a:t>
            </a:r>
            <a:r>
              <a:rPr sz="1100" spc="-3" dirty="0">
                <a:latin typeface="Verdana"/>
                <a:cs typeface="Verdana"/>
              </a:rPr>
              <a:t>offside.</a:t>
            </a:r>
            <a:endParaRPr sz="1100" dirty="0">
              <a:latin typeface="Verdana"/>
              <a:cs typeface="Verdana"/>
            </a:endParaRPr>
          </a:p>
          <a:p>
            <a:pPr>
              <a:spcBef>
                <a:spcPts val="7"/>
              </a:spcBef>
            </a:pPr>
            <a:endParaRPr sz="1100" dirty="0">
              <a:latin typeface="Verdana"/>
              <a:cs typeface="Verdana"/>
            </a:endParaRPr>
          </a:p>
          <a:p>
            <a:pPr marL="8659">
              <a:spcBef>
                <a:spcPts val="3"/>
              </a:spcBef>
            </a:pPr>
            <a:r>
              <a:rPr sz="1100" b="1" spc="-3" dirty="0">
                <a:latin typeface="Verdana"/>
                <a:cs typeface="Verdana"/>
              </a:rPr>
              <a:t>LAW 17- Corner</a:t>
            </a:r>
            <a:r>
              <a:rPr sz="1100" b="1" spc="-10" dirty="0">
                <a:latin typeface="Verdana"/>
                <a:cs typeface="Verdana"/>
              </a:rPr>
              <a:t> </a:t>
            </a:r>
            <a:r>
              <a:rPr sz="1100" b="1" spc="-3" dirty="0">
                <a:latin typeface="Verdana"/>
                <a:cs typeface="Verdana"/>
              </a:rPr>
              <a:t>Kick</a:t>
            </a:r>
            <a:endParaRPr sz="1100" dirty="0">
              <a:latin typeface="Verdana"/>
              <a:cs typeface="Verdana"/>
            </a:endParaRPr>
          </a:p>
          <a:p>
            <a:pPr marL="8659" marR="57581">
              <a:lnSpc>
                <a:spcPct val="101299"/>
              </a:lnSpc>
            </a:pPr>
            <a:r>
              <a:rPr sz="1100" spc="-3" dirty="0">
                <a:latin typeface="Verdana"/>
                <a:cs typeface="Verdana"/>
              </a:rPr>
              <a:t>If </a:t>
            </a:r>
            <a:r>
              <a:rPr sz="1100" dirty="0">
                <a:latin typeface="Verdana"/>
                <a:cs typeface="Verdana"/>
              </a:rPr>
              <a:t>a </a:t>
            </a:r>
            <a:r>
              <a:rPr sz="1100" spc="-3" dirty="0">
                <a:latin typeface="Verdana"/>
                <a:cs typeface="Verdana"/>
              </a:rPr>
              <a:t>ball goes over the goal line and is last touched by the defending team, the  attacking teams is awarded </a:t>
            </a:r>
            <a:r>
              <a:rPr sz="1100" dirty="0">
                <a:latin typeface="Verdana"/>
                <a:cs typeface="Verdana"/>
              </a:rPr>
              <a:t>a </a:t>
            </a:r>
            <a:r>
              <a:rPr sz="1100" spc="-3" dirty="0">
                <a:latin typeface="Verdana"/>
                <a:cs typeface="Verdana"/>
              </a:rPr>
              <a:t>corner kick. </a:t>
            </a:r>
            <a:r>
              <a:rPr sz="1100" spc="-7" dirty="0">
                <a:latin typeface="Verdana"/>
                <a:cs typeface="Verdana"/>
              </a:rPr>
              <a:t>The </a:t>
            </a:r>
            <a:r>
              <a:rPr sz="1100" spc="-3" dirty="0">
                <a:latin typeface="Verdana"/>
                <a:cs typeface="Verdana"/>
              </a:rPr>
              <a:t>corner kick is taken </a:t>
            </a:r>
            <a:r>
              <a:rPr sz="1100" dirty="0">
                <a:latin typeface="Verdana"/>
                <a:cs typeface="Verdana"/>
              </a:rPr>
              <a:t>from </a:t>
            </a:r>
            <a:r>
              <a:rPr sz="1100" spc="-3" dirty="0">
                <a:latin typeface="Verdana"/>
                <a:cs typeface="Verdana"/>
              </a:rPr>
              <a:t>within the  corner arc on the side of the field where </a:t>
            </a:r>
            <a:r>
              <a:rPr sz="1100" spc="-7" dirty="0">
                <a:latin typeface="Verdana"/>
                <a:cs typeface="Verdana"/>
              </a:rPr>
              <a:t>the ball </a:t>
            </a:r>
            <a:r>
              <a:rPr sz="1100" spc="-3" dirty="0">
                <a:latin typeface="Verdana"/>
                <a:cs typeface="Verdana"/>
              </a:rPr>
              <a:t>went out of play. The corner kick  may be taken by any player on </a:t>
            </a:r>
            <a:r>
              <a:rPr sz="1100" dirty="0">
                <a:latin typeface="Verdana"/>
                <a:cs typeface="Verdana"/>
              </a:rPr>
              <a:t>the </a:t>
            </a:r>
            <a:r>
              <a:rPr sz="1100" spc="-3" dirty="0">
                <a:latin typeface="Verdana"/>
                <a:cs typeface="Verdana"/>
              </a:rPr>
              <a:t>attacking team. </a:t>
            </a:r>
            <a:r>
              <a:rPr sz="1100" dirty="0">
                <a:latin typeface="Verdana"/>
                <a:cs typeface="Verdana"/>
              </a:rPr>
              <a:t>The </a:t>
            </a:r>
            <a:r>
              <a:rPr sz="1100" spc="-3" dirty="0">
                <a:latin typeface="Verdana"/>
                <a:cs typeface="Verdana"/>
              </a:rPr>
              <a:t>kicker is allowed </a:t>
            </a:r>
            <a:r>
              <a:rPr sz="1100" dirty="0">
                <a:latin typeface="Verdana"/>
                <a:cs typeface="Verdana"/>
              </a:rPr>
              <a:t>to </a:t>
            </a:r>
            <a:r>
              <a:rPr sz="1100" spc="-3" dirty="0">
                <a:latin typeface="Verdana"/>
                <a:cs typeface="Verdana"/>
              </a:rPr>
              <a:t>score </a:t>
            </a:r>
            <a:r>
              <a:rPr sz="1100" dirty="0">
                <a:latin typeface="Verdana"/>
                <a:cs typeface="Verdana"/>
              </a:rPr>
              <a:t>a  </a:t>
            </a:r>
            <a:r>
              <a:rPr sz="1100" spc="-3" dirty="0">
                <a:latin typeface="Verdana"/>
                <a:cs typeface="Verdana"/>
              </a:rPr>
              <a:t>goal by kicking the ball directly into the goal. The opponents must be 10 yards back  from </a:t>
            </a:r>
            <a:r>
              <a:rPr sz="1100" dirty="0">
                <a:latin typeface="Verdana"/>
                <a:cs typeface="Verdana"/>
              </a:rPr>
              <a:t>the </a:t>
            </a:r>
            <a:r>
              <a:rPr sz="1100" spc="-3" dirty="0">
                <a:latin typeface="Verdana"/>
                <a:cs typeface="Verdana"/>
              </a:rPr>
              <a:t>ball on </a:t>
            </a:r>
            <a:r>
              <a:rPr sz="1100" dirty="0">
                <a:latin typeface="Verdana"/>
                <a:cs typeface="Verdana"/>
              </a:rPr>
              <a:t>a </a:t>
            </a:r>
            <a:r>
              <a:rPr sz="1100" spc="-3" dirty="0">
                <a:latin typeface="Verdana"/>
                <a:cs typeface="Verdana"/>
              </a:rPr>
              <a:t>corner kick. The kicker is not allowed </a:t>
            </a:r>
            <a:r>
              <a:rPr sz="1100" dirty="0">
                <a:latin typeface="Verdana"/>
                <a:cs typeface="Verdana"/>
              </a:rPr>
              <a:t>to </a:t>
            </a:r>
            <a:r>
              <a:rPr sz="1100" spc="-3" dirty="0">
                <a:latin typeface="Verdana"/>
                <a:cs typeface="Verdana"/>
              </a:rPr>
              <a:t>play </a:t>
            </a:r>
            <a:r>
              <a:rPr sz="1100" dirty="0">
                <a:latin typeface="Verdana"/>
                <a:cs typeface="Verdana"/>
              </a:rPr>
              <a:t>the </a:t>
            </a:r>
            <a:r>
              <a:rPr sz="1100" spc="-3" dirty="0">
                <a:latin typeface="Verdana"/>
                <a:cs typeface="Verdana"/>
              </a:rPr>
              <a:t>ball again until </a:t>
            </a:r>
            <a:r>
              <a:rPr sz="1100" dirty="0">
                <a:latin typeface="Verdana"/>
                <a:cs typeface="Verdana"/>
              </a:rPr>
              <a:t>a  </a:t>
            </a:r>
            <a:r>
              <a:rPr sz="1100" spc="-3" dirty="0">
                <a:latin typeface="Verdana"/>
                <a:cs typeface="Verdana"/>
              </a:rPr>
              <a:t>player from either team </a:t>
            </a:r>
            <a:r>
              <a:rPr sz="1100" spc="-7" dirty="0">
                <a:latin typeface="Verdana"/>
                <a:cs typeface="Verdana"/>
              </a:rPr>
              <a:t>touches </a:t>
            </a:r>
            <a:r>
              <a:rPr sz="1100" spc="-3" dirty="0">
                <a:latin typeface="Verdana"/>
                <a:cs typeface="Verdana"/>
              </a:rPr>
              <a:t>the ball. </a:t>
            </a:r>
            <a:r>
              <a:rPr sz="1100" dirty="0">
                <a:latin typeface="Verdana"/>
                <a:cs typeface="Verdana"/>
              </a:rPr>
              <a:t>A </a:t>
            </a:r>
            <a:r>
              <a:rPr sz="1100" spc="-3" dirty="0">
                <a:latin typeface="Verdana"/>
                <a:cs typeface="Verdana"/>
              </a:rPr>
              <a:t>player in </a:t>
            </a:r>
            <a:r>
              <a:rPr sz="1100" dirty="0">
                <a:latin typeface="Verdana"/>
                <a:cs typeface="Verdana"/>
              </a:rPr>
              <a:t>the </a:t>
            </a:r>
            <a:r>
              <a:rPr sz="1100" spc="-3" dirty="0">
                <a:latin typeface="Verdana"/>
                <a:cs typeface="Verdana"/>
              </a:rPr>
              <a:t>offside position receiving  </a:t>
            </a:r>
            <a:r>
              <a:rPr sz="1100" dirty="0">
                <a:latin typeface="Verdana"/>
                <a:cs typeface="Verdana"/>
              </a:rPr>
              <a:t>the </a:t>
            </a:r>
            <a:r>
              <a:rPr sz="1100" spc="-3" dirty="0">
                <a:latin typeface="Verdana"/>
                <a:cs typeface="Verdana"/>
              </a:rPr>
              <a:t>ball directly from </a:t>
            </a:r>
            <a:r>
              <a:rPr sz="1100" dirty="0">
                <a:latin typeface="Verdana"/>
                <a:cs typeface="Verdana"/>
              </a:rPr>
              <a:t>a </a:t>
            </a:r>
            <a:r>
              <a:rPr sz="1100" spc="-3" dirty="0">
                <a:latin typeface="Verdana"/>
                <a:cs typeface="Verdana"/>
              </a:rPr>
              <a:t>corner kick is not</a:t>
            </a:r>
            <a:r>
              <a:rPr sz="1100" spc="10" dirty="0">
                <a:latin typeface="Verdana"/>
                <a:cs typeface="Verdana"/>
              </a:rPr>
              <a:t> </a:t>
            </a:r>
            <a:r>
              <a:rPr sz="1100" spc="-3" dirty="0">
                <a:latin typeface="Verdana"/>
                <a:cs typeface="Verdana"/>
              </a:rPr>
              <a:t>offside.</a:t>
            </a:r>
            <a:endParaRPr sz="1100" dirty="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7009-376D-BB51-2402-4C70D923A007}"/>
              </a:ext>
            </a:extLst>
          </p:cNvPr>
          <p:cNvSpPr>
            <a:spLocks noGrp="1"/>
          </p:cNvSpPr>
          <p:nvPr>
            <p:ph type="title"/>
          </p:nvPr>
        </p:nvSpPr>
        <p:spPr/>
        <p:txBody>
          <a:bodyPr/>
          <a:lstStyle/>
          <a:p>
            <a:r>
              <a:rPr lang="en-US" dirty="0"/>
              <a:t>Concussion Awareness</a:t>
            </a:r>
          </a:p>
        </p:txBody>
      </p:sp>
      <p:sp>
        <p:nvSpPr>
          <p:cNvPr id="3" name="Content Placeholder 2">
            <a:extLst>
              <a:ext uri="{FF2B5EF4-FFF2-40B4-BE49-F238E27FC236}">
                <a16:creationId xmlns:a16="http://schemas.microsoft.com/office/drawing/2014/main" id="{32B576D8-9CF4-2C7D-0454-507B9F2BA084}"/>
              </a:ext>
            </a:extLst>
          </p:cNvPr>
          <p:cNvSpPr>
            <a:spLocks noGrp="1"/>
          </p:cNvSpPr>
          <p:nvPr>
            <p:ph idx="1"/>
          </p:nvPr>
        </p:nvSpPr>
        <p:spPr/>
        <p:txBody>
          <a:bodyPr/>
          <a:lstStyle/>
          <a:p>
            <a:r>
              <a:rPr lang="en-US" dirty="0">
                <a:hlinkClick r:id="rId2"/>
              </a:rPr>
              <a:t>Concussion Awareness Week — Recognize to Recover</a:t>
            </a:r>
            <a:endParaRPr lang="en-US" dirty="0"/>
          </a:p>
          <a:p>
            <a:endParaRPr lang="en-US" dirty="0"/>
          </a:p>
          <a:p>
            <a:r>
              <a:rPr lang="en-US" dirty="0"/>
              <a:t>Short Video</a:t>
            </a:r>
          </a:p>
        </p:txBody>
      </p:sp>
    </p:spTree>
    <p:extLst>
      <p:ext uri="{BB962C8B-B14F-4D97-AF65-F5344CB8AC3E}">
        <p14:creationId xmlns:p14="http://schemas.microsoft.com/office/powerpoint/2010/main" val="53934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59075" y="293470"/>
            <a:ext cx="2055719" cy="155680"/>
          </a:xfrm>
          <a:prstGeom prst="rect">
            <a:avLst/>
          </a:prstGeom>
        </p:spPr>
        <p:txBody>
          <a:bodyPr vert="horz" wrap="square" lIns="0" tIns="12886" rIns="0" bIns="0" rtlCol="0">
            <a:spAutoFit/>
          </a:bodyPr>
          <a:lstStyle/>
          <a:p>
            <a:pPr marL="11206">
              <a:spcBef>
                <a:spcPts val="101"/>
              </a:spcBef>
            </a:pPr>
            <a:r>
              <a:rPr sz="927" b="1" u="heavy" spc="4" dirty="0">
                <a:solidFill>
                  <a:srgbClr val="231F20"/>
                </a:solidFill>
                <a:uFill>
                  <a:solidFill>
                    <a:srgbClr val="231F20"/>
                  </a:solidFill>
                </a:uFill>
                <a:latin typeface="Arial"/>
                <a:cs typeface="Arial"/>
              </a:rPr>
              <a:t>- OFFSIDE</a:t>
            </a:r>
            <a:r>
              <a:rPr sz="927" b="1" u="heavy" spc="-53" dirty="0">
                <a:solidFill>
                  <a:srgbClr val="231F20"/>
                </a:solidFill>
                <a:uFill>
                  <a:solidFill>
                    <a:srgbClr val="231F20"/>
                  </a:solidFill>
                </a:uFill>
                <a:latin typeface="Arial"/>
                <a:cs typeface="Arial"/>
              </a:rPr>
              <a:t> </a:t>
            </a:r>
            <a:r>
              <a:rPr sz="927" b="1" u="heavy" spc="4" dirty="0">
                <a:solidFill>
                  <a:srgbClr val="231F20"/>
                </a:solidFill>
                <a:uFill>
                  <a:solidFill>
                    <a:srgbClr val="231F20"/>
                  </a:solidFill>
                </a:uFill>
                <a:latin typeface="Arial"/>
                <a:cs typeface="Arial"/>
              </a:rPr>
              <a:t>DIAGRAMS</a:t>
            </a:r>
            <a:endParaRPr sz="927" dirty="0">
              <a:latin typeface="Arial"/>
              <a:cs typeface="Arial"/>
            </a:endParaRPr>
          </a:p>
        </p:txBody>
      </p:sp>
      <p:sp>
        <p:nvSpPr>
          <p:cNvPr id="3" name="object 3"/>
          <p:cNvSpPr/>
          <p:nvPr/>
        </p:nvSpPr>
        <p:spPr>
          <a:xfrm>
            <a:off x="699130" y="719293"/>
            <a:ext cx="4787269" cy="2738582"/>
          </a:xfrm>
          <a:prstGeom prst="rect">
            <a:avLst/>
          </a:prstGeom>
          <a:blipFill>
            <a:blip r:embed="rId2" cstate="print"/>
            <a:stretch>
              <a:fillRect/>
            </a:stretch>
          </a:blipFill>
        </p:spPr>
        <p:txBody>
          <a:bodyPr wrap="square" lIns="0" tIns="0" rIns="0" bIns="0" rtlCol="0"/>
          <a:lstStyle/>
          <a:p>
            <a:endParaRPr sz="1588" dirty="0"/>
          </a:p>
        </p:txBody>
      </p:sp>
      <p:sp>
        <p:nvSpPr>
          <p:cNvPr id="4" name="object 4"/>
          <p:cNvSpPr/>
          <p:nvPr/>
        </p:nvSpPr>
        <p:spPr>
          <a:xfrm>
            <a:off x="6095999" y="646331"/>
            <a:ext cx="5342467" cy="2869491"/>
          </a:xfrm>
          <a:prstGeom prst="rect">
            <a:avLst/>
          </a:prstGeom>
          <a:blipFill>
            <a:blip r:embed="rId3" cstate="print"/>
            <a:stretch>
              <a:fillRect/>
            </a:stretch>
          </a:blipFill>
        </p:spPr>
        <p:txBody>
          <a:bodyPr wrap="square" lIns="0" tIns="0" rIns="0" bIns="0" rtlCol="0"/>
          <a:lstStyle/>
          <a:p>
            <a:endParaRPr sz="1588" dirty="0"/>
          </a:p>
        </p:txBody>
      </p:sp>
      <p:sp>
        <p:nvSpPr>
          <p:cNvPr id="5" name="object 5"/>
          <p:cNvSpPr/>
          <p:nvPr/>
        </p:nvSpPr>
        <p:spPr>
          <a:xfrm>
            <a:off x="6909918" y="3808040"/>
            <a:ext cx="4017486" cy="2756490"/>
          </a:xfrm>
          <a:prstGeom prst="rect">
            <a:avLst/>
          </a:prstGeom>
          <a:blipFill>
            <a:blip r:embed="rId4" cstate="print"/>
            <a:stretch>
              <a:fillRect/>
            </a:stretch>
          </a:blipFill>
        </p:spPr>
        <p:txBody>
          <a:bodyPr wrap="square" lIns="0" tIns="0" rIns="0" bIns="0" rtlCol="0"/>
          <a:lstStyle/>
          <a:p>
            <a:endParaRPr sz="1588" dirty="0"/>
          </a:p>
        </p:txBody>
      </p:sp>
      <p:sp>
        <p:nvSpPr>
          <p:cNvPr id="6" name="object 6"/>
          <p:cNvSpPr/>
          <p:nvPr/>
        </p:nvSpPr>
        <p:spPr>
          <a:xfrm>
            <a:off x="885068" y="3728019"/>
            <a:ext cx="4174007" cy="2836511"/>
          </a:xfrm>
          <a:prstGeom prst="rect">
            <a:avLst/>
          </a:prstGeom>
          <a:blipFill>
            <a:blip r:embed="rId5" cstate="print"/>
            <a:stretch>
              <a:fillRect/>
            </a:stretch>
          </a:blipFill>
        </p:spPr>
        <p:txBody>
          <a:bodyPr wrap="square" lIns="0" tIns="0" rIns="0" bIns="0" rtlCol="0"/>
          <a:lstStyle/>
          <a:p>
            <a:endParaRPr sz="1588" dirty="0"/>
          </a:p>
        </p:txBody>
      </p:sp>
      <p:sp>
        <p:nvSpPr>
          <p:cNvPr id="7" name="object 7"/>
          <p:cNvSpPr txBox="1">
            <a:spLocks noGrp="1"/>
          </p:cNvSpPr>
          <p:nvPr>
            <p:ph type="sldNum" sz="quarter" idx="7"/>
          </p:nvPr>
        </p:nvSpPr>
        <p:spPr>
          <a:xfrm>
            <a:off x="4610557" y="7516092"/>
            <a:ext cx="337185" cy="18034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231F2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3615">
              <a:spcBef>
                <a:spcPts val="180"/>
              </a:spcBef>
            </a:pPr>
            <a:fld id="{81D60167-4931-47E6-BA6A-407CBD079E47}" type="slidenum">
              <a:rPr lang="en-US" smtClean="0"/>
              <a:pPr marL="185420">
                <a:spcBef>
                  <a:spcPts val="204"/>
                </a:spcBef>
              </a:pPr>
              <a:t>20</a:t>
            </a:fld>
            <a:endParaRPr dirty="0"/>
          </a:p>
        </p:txBody>
      </p:sp>
      <p:sp>
        <p:nvSpPr>
          <p:cNvPr id="9" name="TextBox 8">
            <a:extLst>
              <a:ext uri="{FF2B5EF4-FFF2-40B4-BE49-F238E27FC236}">
                <a16:creationId xmlns:a16="http://schemas.microsoft.com/office/drawing/2014/main" id="{B5CA482F-3484-592F-E86C-D5CFA3DF6A46}"/>
              </a:ext>
            </a:extLst>
          </p:cNvPr>
          <p:cNvSpPr txBox="1"/>
          <p:nvPr/>
        </p:nvSpPr>
        <p:spPr>
          <a:xfrm>
            <a:off x="690664" y="0"/>
            <a:ext cx="4186136" cy="646331"/>
          </a:xfrm>
          <a:prstGeom prst="rect">
            <a:avLst/>
          </a:prstGeom>
          <a:noFill/>
        </p:spPr>
        <p:txBody>
          <a:bodyPr wrap="square">
            <a:spAutoFit/>
          </a:bodyPr>
          <a:lstStyle/>
          <a:p>
            <a:r>
              <a:rPr lang="en-US" dirty="0">
                <a:hlinkClick r:id="rId6"/>
              </a:rPr>
              <a:t>Simple Offside Explanation and Examples - YouTube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2650" y="155719"/>
            <a:ext cx="7494929" cy="505267"/>
          </a:xfrm>
          <a:prstGeom prst="rect">
            <a:avLst/>
          </a:prstGeom>
        </p:spPr>
        <p:txBody>
          <a:bodyPr vert="horz" wrap="square" lIns="0" tIns="12700" rIns="0" bIns="0" rtlCol="0">
            <a:spAutoFit/>
          </a:bodyPr>
          <a:lstStyle/>
          <a:p>
            <a:pPr marL="12700">
              <a:spcBef>
                <a:spcPts val="100"/>
              </a:spcBef>
              <a:tabLst>
                <a:tab pos="3751579" algn="l"/>
              </a:tabLst>
            </a:pPr>
            <a:r>
              <a:rPr sz="3200" u="none" spc="-25" dirty="0"/>
              <a:t>SMALL-SIDED</a:t>
            </a:r>
            <a:r>
              <a:rPr lang="en-US" sz="3200" u="none" spc="-25" dirty="0"/>
              <a:t> 3</a:t>
            </a:r>
            <a:r>
              <a:rPr lang="en-US" sz="3200" u="none" spc="-25" baseline="30000" dirty="0"/>
              <a:t>rd</a:t>
            </a:r>
            <a:r>
              <a:rPr lang="en-US" sz="3200" u="none" spc="-25" dirty="0"/>
              <a:t> and 4</a:t>
            </a:r>
            <a:r>
              <a:rPr lang="en-US" sz="3200" u="none" spc="-25" baseline="30000" dirty="0"/>
              <a:t>th</a:t>
            </a:r>
            <a:r>
              <a:rPr lang="en-US" sz="3200" u="none" spc="-25" dirty="0"/>
              <a:t> grade </a:t>
            </a:r>
            <a:r>
              <a:rPr sz="3200" u="none" spc="-20" dirty="0"/>
              <a:t>FIELDS </a:t>
            </a:r>
            <a:r>
              <a:rPr sz="3200" u="none" spc="-5" dirty="0"/>
              <a:t>(7 </a:t>
            </a:r>
            <a:r>
              <a:rPr sz="3200" u="none" dirty="0"/>
              <a:t>v</a:t>
            </a:r>
            <a:r>
              <a:rPr sz="3200" u="none" spc="-229" dirty="0"/>
              <a:t> </a:t>
            </a:r>
            <a:r>
              <a:rPr sz="3200" u="none" spc="-10" dirty="0"/>
              <a:t>7</a:t>
            </a:r>
            <a:r>
              <a:rPr sz="3200" b="1" u="none" spc="-10" dirty="0">
                <a:latin typeface="Times New Roman"/>
                <a:cs typeface="Times New Roman"/>
              </a:rPr>
              <a:t>)</a:t>
            </a:r>
            <a:endParaRPr sz="3200" dirty="0">
              <a:latin typeface="Times New Roman"/>
              <a:cs typeface="Times New Roman"/>
            </a:endParaRPr>
          </a:p>
        </p:txBody>
      </p:sp>
      <p:sp>
        <p:nvSpPr>
          <p:cNvPr id="3" name="object 3"/>
          <p:cNvSpPr/>
          <p:nvPr/>
        </p:nvSpPr>
        <p:spPr>
          <a:xfrm>
            <a:off x="1524000" y="6300215"/>
            <a:ext cx="8693150" cy="342900"/>
          </a:xfrm>
          <a:custGeom>
            <a:avLst/>
            <a:gdLst/>
            <a:ahLst/>
            <a:cxnLst/>
            <a:rect l="l" t="t" r="r" b="b"/>
            <a:pathLst>
              <a:path w="8693150" h="342900">
                <a:moveTo>
                  <a:pt x="8521446" y="0"/>
                </a:moveTo>
                <a:lnTo>
                  <a:pt x="0" y="0"/>
                </a:lnTo>
                <a:lnTo>
                  <a:pt x="0" y="342900"/>
                </a:lnTo>
                <a:lnTo>
                  <a:pt x="8521446" y="342900"/>
                </a:lnTo>
                <a:lnTo>
                  <a:pt x="8692896" y="171450"/>
                </a:lnTo>
                <a:lnTo>
                  <a:pt x="8521446" y="0"/>
                </a:lnTo>
                <a:close/>
              </a:path>
            </a:pathLst>
          </a:custGeom>
          <a:solidFill>
            <a:srgbClr val="FFFFFF"/>
          </a:solidFill>
        </p:spPr>
        <p:txBody>
          <a:bodyPr wrap="square" lIns="0" tIns="0" rIns="0" bIns="0" rtlCol="0"/>
          <a:lstStyle/>
          <a:p>
            <a:endParaRPr dirty="0">
              <a:solidFill>
                <a:prstClr val="black"/>
              </a:solidFill>
              <a:latin typeface="Calibri"/>
            </a:endParaRPr>
          </a:p>
        </p:txBody>
      </p:sp>
      <p:sp>
        <p:nvSpPr>
          <p:cNvPr id="4" name="object 4"/>
          <p:cNvSpPr/>
          <p:nvPr/>
        </p:nvSpPr>
        <p:spPr>
          <a:xfrm>
            <a:off x="2636520" y="1075945"/>
            <a:ext cx="6918959" cy="4706111"/>
          </a:xfrm>
          <a:prstGeom prst="rect">
            <a:avLst/>
          </a:prstGeom>
          <a:blipFill>
            <a:blip r:embed="rId2" cstate="print"/>
            <a:stretch>
              <a:fillRect/>
            </a:stretch>
          </a:blipFill>
        </p:spPr>
        <p:txBody>
          <a:bodyPr wrap="square" lIns="0" tIns="0" rIns="0" bIns="0" rtlCol="0"/>
          <a:lstStyle/>
          <a:p>
            <a:endParaRPr dirty="0">
              <a:solidFill>
                <a:prstClr val="black"/>
              </a:solidFill>
              <a:latin typeface="Calibri"/>
            </a:endParaRPr>
          </a:p>
        </p:txBody>
      </p:sp>
      <p:sp>
        <p:nvSpPr>
          <p:cNvPr id="5" name="object 5"/>
          <p:cNvSpPr/>
          <p:nvPr/>
        </p:nvSpPr>
        <p:spPr>
          <a:xfrm>
            <a:off x="6729985" y="1554480"/>
            <a:ext cx="283845" cy="942340"/>
          </a:xfrm>
          <a:custGeom>
            <a:avLst/>
            <a:gdLst/>
            <a:ahLst/>
            <a:cxnLst/>
            <a:rect l="l" t="t" r="r" b="b"/>
            <a:pathLst>
              <a:path w="283845" h="942339">
                <a:moveTo>
                  <a:pt x="0" y="941832"/>
                </a:moveTo>
                <a:lnTo>
                  <a:pt x="283463" y="941832"/>
                </a:lnTo>
                <a:lnTo>
                  <a:pt x="283463" y="0"/>
                </a:lnTo>
                <a:lnTo>
                  <a:pt x="0" y="0"/>
                </a:lnTo>
                <a:lnTo>
                  <a:pt x="0" y="941832"/>
                </a:lnTo>
                <a:close/>
              </a:path>
            </a:pathLst>
          </a:custGeom>
          <a:solidFill>
            <a:srgbClr val="FFFFFF"/>
          </a:solidFill>
        </p:spPr>
        <p:txBody>
          <a:bodyPr wrap="square" lIns="0" tIns="0" rIns="0" bIns="0" rtlCol="0"/>
          <a:lstStyle/>
          <a:p>
            <a:endParaRPr dirty="0">
              <a:solidFill>
                <a:prstClr val="black"/>
              </a:solidFill>
              <a:latin typeface="Calibri"/>
            </a:endParaRPr>
          </a:p>
        </p:txBody>
      </p:sp>
      <p:sp>
        <p:nvSpPr>
          <p:cNvPr id="6" name="object 6"/>
          <p:cNvSpPr txBox="1"/>
          <p:nvPr/>
        </p:nvSpPr>
        <p:spPr>
          <a:xfrm>
            <a:off x="5149513" y="1626122"/>
            <a:ext cx="153888" cy="756285"/>
          </a:xfrm>
          <a:prstGeom prst="rect">
            <a:avLst/>
          </a:prstGeom>
        </p:spPr>
        <p:txBody>
          <a:bodyPr vert="vert270" wrap="square" lIns="0" tIns="0" rIns="0" bIns="0" rtlCol="0">
            <a:spAutoFit/>
          </a:bodyPr>
          <a:lstStyle/>
          <a:p>
            <a:pPr marL="12700"/>
            <a:r>
              <a:rPr sz="1000" b="1" spc="-5" dirty="0">
                <a:solidFill>
                  <a:prstClr val="black"/>
                </a:solidFill>
                <a:latin typeface="Arial"/>
                <a:cs typeface="Arial"/>
              </a:rPr>
              <a:t>Offside</a:t>
            </a:r>
            <a:r>
              <a:rPr sz="1000" b="1" spc="-65" dirty="0">
                <a:solidFill>
                  <a:prstClr val="black"/>
                </a:solidFill>
                <a:latin typeface="Arial"/>
                <a:cs typeface="Arial"/>
              </a:rPr>
              <a:t> </a:t>
            </a:r>
            <a:r>
              <a:rPr sz="1000" b="1" spc="-5" dirty="0">
                <a:solidFill>
                  <a:prstClr val="black"/>
                </a:solidFill>
                <a:latin typeface="Arial"/>
                <a:cs typeface="Arial"/>
              </a:rPr>
              <a:t>Line</a:t>
            </a:r>
            <a:endParaRPr sz="1000" dirty="0">
              <a:solidFill>
                <a:prstClr val="black"/>
              </a:solidFill>
              <a:latin typeface="Arial"/>
              <a:cs typeface="Arial"/>
            </a:endParaRPr>
          </a:p>
        </p:txBody>
      </p:sp>
      <p:sp>
        <p:nvSpPr>
          <p:cNvPr id="7" name="object 7"/>
          <p:cNvSpPr txBox="1"/>
          <p:nvPr/>
        </p:nvSpPr>
        <p:spPr>
          <a:xfrm>
            <a:off x="7122458" y="4624719"/>
            <a:ext cx="153888" cy="756285"/>
          </a:xfrm>
          <a:prstGeom prst="rect">
            <a:avLst/>
          </a:prstGeom>
        </p:spPr>
        <p:txBody>
          <a:bodyPr vert="vert270" wrap="square" lIns="0" tIns="0" rIns="0" bIns="0" rtlCol="0">
            <a:spAutoFit/>
          </a:bodyPr>
          <a:lstStyle/>
          <a:p>
            <a:pPr marL="12700"/>
            <a:r>
              <a:rPr sz="1000" b="1" spc="-5" dirty="0">
                <a:solidFill>
                  <a:prstClr val="black"/>
                </a:solidFill>
                <a:latin typeface="Arial"/>
                <a:cs typeface="Arial"/>
              </a:rPr>
              <a:t>Offside</a:t>
            </a:r>
            <a:r>
              <a:rPr sz="1000" b="1" spc="-65" dirty="0">
                <a:solidFill>
                  <a:prstClr val="black"/>
                </a:solidFill>
                <a:latin typeface="Arial"/>
                <a:cs typeface="Arial"/>
              </a:rPr>
              <a:t> </a:t>
            </a:r>
            <a:r>
              <a:rPr sz="1000" b="1" spc="-5" dirty="0">
                <a:solidFill>
                  <a:prstClr val="black"/>
                </a:solidFill>
                <a:latin typeface="Arial"/>
                <a:cs typeface="Arial"/>
              </a:rPr>
              <a:t>Line</a:t>
            </a:r>
            <a:endParaRPr sz="1000" dirty="0">
              <a:solidFill>
                <a:prstClr val="black"/>
              </a:solidFill>
              <a:latin typeface="Arial"/>
              <a:cs typeface="Arial"/>
            </a:endParaRPr>
          </a:p>
        </p:txBody>
      </p:sp>
      <p:sp>
        <p:nvSpPr>
          <p:cNvPr id="8" name="object 8"/>
          <p:cNvSpPr/>
          <p:nvPr/>
        </p:nvSpPr>
        <p:spPr>
          <a:xfrm>
            <a:off x="4742688" y="4309871"/>
            <a:ext cx="281940" cy="942340"/>
          </a:xfrm>
          <a:custGeom>
            <a:avLst/>
            <a:gdLst/>
            <a:ahLst/>
            <a:cxnLst/>
            <a:rect l="l" t="t" r="r" b="b"/>
            <a:pathLst>
              <a:path w="281939" h="942339">
                <a:moveTo>
                  <a:pt x="0" y="941831"/>
                </a:moveTo>
                <a:lnTo>
                  <a:pt x="281939" y="941831"/>
                </a:lnTo>
                <a:lnTo>
                  <a:pt x="281939" y="0"/>
                </a:lnTo>
                <a:lnTo>
                  <a:pt x="0" y="0"/>
                </a:lnTo>
                <a:lnTo>
                  <a:pt x="0" y="941831"/>
                </a:lnTo>
                <a:close/>
              </a:path>
            </a:pathLst>
          </a:custGeom>
          <a:solidFill>
            <a:srgbClr val="CCCCFF"/>
          </a:solidFill>
        </p:spPr>
        <p:txBody>
          <a:bodyPr wrap="square" lIns="0" tIns="0" rIns="0" bIns="0" rtlCol="0"/>
          <a:lstStyle/>
          <a:p>
            <a:endParaRPr dirty="0">
              <a:solidFill>
                <a:prstClr val="black"/>
              </a:solidFill>
              <a:latin typeface="Calibri"/>
            </a:endParaRPr>
          </a:p>
        </p:txBody>
      </p:sp>
      <p:sp>
        <p:nvSpPr>
          <p:cNvPr id="9" name="object 9"/>
          <p:cNvSpPr/>
          <p:nvPr/>
        </p:nvSpPr>
        <p:spPr>
          <a:xfrm>
            <a:off x="1524000" y="762000"/>
            <a:ext cx="9144000" cy="0"/>
          </a:xfrm>
          <a:custGeom>
            <a:avLst/>
            <a:gdLst/>
            <a:ahLst/>
            <a:cxnLst/>
            <a:rect l="l" t="t" r="r" b="b"/>
            <a:pathLst>
              <a:path w="9144000">
                <a:moveTo>
                  <a:pt x="0" y="0"/>
                </a:moveTo>
                <a:lnTo>
                  <a:pt x="9144000" y="0"/>
                </a:lnTo>
              </a:path>
            </a:pathLst>
          </a:custGeom>
          <a:ln w="6350">
            <a:solidFill>
              <a:srgbClr val="FFFFFF"/>
            </a:solidFill>
          </a:ln>
        </p:spPr>
        <p:txBody>
          <a:bodyPr wrap="square" lIns="0" tIns="0" rIns="0" bIns="0" rtlCol="0"/>
          <a:lstStyle/>
          <a:p>
            <a:endParaRPr dirty="0">
              <a:solidFill>
                <a:prstClr val="black"/>
              </a:solidFill>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2106" y="230671"/>
            <a:ext cx="1524000" cy="181082"/>
          </a:xfrm>
          <a:prstGeom prst="rect">
            <a:avLst/>
          </a:prstGeom>
        </p:spPr>
        <p:txBody>
          <a:bodyPr vert="horz" wrap="square" lIns="0" tIns="31376" rIns="0" bIns="0" rtlCol="0">
            <a:spAutoFit/>
          </a:bodyPr>
          <a:lstStyle/>
          <a:p>
            <a:pPr algn="ctr">
              <a:spcBef>
                <a:spcPts val="247"/>
              </a:spcBef>
            </a:pPr>
            <a:r>
              <a:rPr sz="971" b="1" u="heavy" spc="18" dirty="0">
                <a:solidFill>
                  <a:srgbClr val="231F20"/>
                </a:solidFill>
                <a:uFill>
                  <a:solidFill>
                    <a:srgbClr val="231F20"/>
                  </a:solidFill>
                </a:uFill>
                <a:latin typeface="Arial"/>
                <a:cs typeface="Arial"/>
              </a:rPr>
              <a:t>REFEREE</a:t>
            </a:r>
            <a:r>
              <a:rPr sz="971" b="1" u="heavy" spc="-49" dirty="0">
                <a:solidFill>
                  <a:srgbClr val="231F20"/>
                </a:solidFill>
                <a:uFill>
                  <a:solidFill>
                    <a:srgbClr val="231F20"/>
                  </a:solidFill>
                </a:uFill>
                <a:latin typeface="Arial"/>
                <a:cs typeface="Arial"/>
              </a:rPr>
              <a:t> </a:t>
            </a:r>
            <a:r>
              <a:rPr sz="971" b="1" u="heavy" spc="18" dirty="0">
                <a:solidFill>
                  <a:srgbClr val="231F20"/>
                </a:solidFill>
                <a:uFill>
                  <a:solidFill>
                    <a:srgbClr val="231F20"/>
                  </a:solidFill>
                </a:uFill>
                <a:latin typeface="Arial"/>
                <a:cs typeface="Arial"/>
              </a:rPr>
              <a:t>SIGNALS</a:t>
            </a:r>
            <a:endParaRPr sz="971" dirty="0">
              <a:latin typeface="Arial"/>
              <a:cs typeface="Arial"/>
            </a:endParaRPr>
          </a:p>
        </p:txBody>
      </p:sp>
      <p:sp>
        <p:nvSpPr>
          <p:cNvPr id="3" name="object 3"/>
          <p:cNvSpPr/>
          <p:nvPr/>
        </p:nvSpPr>
        <p:spPr>
          <a:xfrm>
            <a:off x="2354094" y="848739"/>
            <a:ext cx="7188740" cy="5356049"/>
          </a:xfrm>
          <a:prstGeom prst="rect">
            <a:avLst/>
          </a:prstGeom>
          <a:blipFill>
            <a:blip r:embed="rId2" cstate="print"/>
            <a:stretch>
              <a:fillRect/>
            </a:stretch>
          </a:blipFill>
        </p:spPr>
        <p:txBody>
          <a:bodyPr wrap="square" lIns="0" tIns="0" rIns="0" bIns="0" rtlCol="0"/>
          <a:lstStyle/>
          <a:p>
            <a:endParaRPr sz="1588" dirty="0"/>
          </a:p>
        </p:txBody>
      </p:sp>
      <p:sp>
        <p:nvSpPr>
          <p:cNvPr id="4" name="object 4"/>
          <p:cNvSpPr txBox="1">
            <a:spLocks noGrp="1"/>
          </p:cNvSpPr>
          <p:nvPr>
            <p:ph type="sldNum" sz="quarter" idx="7"/>
          </p:nvPr>
        </p:nvSpPr>
        <p:spPr>
          <a:xfrm>
            <a:off x="4610557" y="7516092"/>
            <a:ext cx="337185" cy="18034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231F2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420">
              <a:spcBef>
                <a:spcPts val="204"/>
              </a:spcBef>
            </a:pPr>
            <a:fld id="{81D60167-4931-47E6-BA6A-407CBD079E47}" type="slidenum">
              <a:rPr lang="en-US" smtClean="0"/>
              <a:pPr marL="185420">
                <a:spcBef>
                  <a:spcPts val="204"/>
                </a:spcBef>
              </a:pPr>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87357" y="192492"/>
            <a:ext cx="2204197" cy="174859"/>
          </a:xfrm>
          <a:prstGeom prst="rect">
            <a:avLst/>
          </a:prstGeom>
        </p:spPr>
        <p:txBody>
          <a:bodyPr vert="horz" wrap="square" lIns="0" tIns="25213" rIns="0" bIns="0" rtlCol="0">
            <a:spAutoFit/>
          </a:bodyPr>
          <a:lstStyle/>
          <a:p>
            <a:pPr algn="ctr">
              <a:spcBef>
                <a:spcPts val="199"/>
              </a:spcBef>
            </a:pPr>
            <a:r>
              <a:rPr sz="971" b="1" u="heavy" spc="-4" dirty="0">
                <a:solidFill>
                  <a:srgbClr val="231F20"/>
                </a:solidFill>
                <a:uFill>
                  <a:solidFill>
                    <a:srgbClr val="231F20"/>
                  </a:solidFill>
                </a:uFill>
                <a:latin typeface="Arial"/>
                <a:cs typeface="Arial"/>
              </a:rPr>
              <a:t>REFEREE</a:t>
            </a:r>
            <a:r>
              <a:rPr sz="971" b="1" u="heavy" spc="-35" dirty="0">
                <a:solidFill>
                  <a:srgbClr val="231F20"/>
                </a:solidFill>
                <a:uFill>
                  <a:solidFill>
                    <a:srgbClr val="231F20"/>
                  </a:solidFill>
                </a:uFill>
                <a:latin typeface="Arial"/>
                <a:cs typeface="Arial"/>
              </a:rPr>
              <a:t> </a:t>
            </a:r>
            <a:r>
              <a:rPr sz="971" b="1" u="heavy" spc="-4" dirty="0">
                <a:solidFill>
                  <a:srgbClr val="231F20"/>
                </a:solidFill>
                <a:uFill>
                  <a:solidFill>
                    <a:srgbClr val="231F20"/>
                  </a:solidFill>
                </a:uFill>
                <a:latin typeface="Arial"/>
                <a:cs typeface="Arial"/>
              </a:rPr>
              <a:t>SIGNALS</a:t>
            </a:r>
            <a:endParaRPr sz="971" dirty="0">
              <a:latin typeface="Arial"/>
              <a:cs typeface="Arial"/>
            </a:endParaRPr>
          </a:p>
        </p:txBody>
      </p:sp>
      <p:sp>
        <p:nvSpPr>
          <p:cNvPr id="3" name="object 3"/>
          <p:cNvSpPr/>
          <p:nvPr/>
        </p:nvSpPr>
        <p:spPr>
          <a:xfrm>
            <a:off x="1799617" y="619681"/>
            <a:ext cx="7723762" cy="5023396"/>
          </a:xfrm>
          <a:prstGeom prst="rect">
            <a:avLst/>
          </a:prstGeom>
          <a:blipFill>
            <a:blip r:embed="rId2" cstate="print"/>
            <a:stretch>
              <a:fillRect/>
            </a:stretch>
          </a:blipFill>
        </p:spPr>
        <p:txBody>
          <a:bodyPr wrap="square" lIns="0" tIns="0" rIns="0" bIns="0" rtlCol="0"/>
          <a:lstStyle/>
          <a:p>
            <a:endParaRPr sz="1588" dirty="0"/>
          </a:p>
        </p:txBody>
      </p:sp>
      <p:sp>
        <p:nvSpPr>
          <p:cNvPr id="4" name="object 4"/>
          <p:cNvSpPr txBox="1">
            <a:spLocks noGrp="1"/>
          </p:cNvSpPr>
          <p:nvPr>
            <p:ph type="sldNum" sz="quarter" idx="7"/>
          </p:nvPr>
        </p:nvSpPr>
        <p:spPr>
          <a:xfrm>
            <a:off x="4610557" y="7516092"/>
            <a:ext cx="337185" cy="18034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231F2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420">
              <a:spcBef>
                <a:spcPts val="204"/>
              </a:spcBef>
            </a:pPr>
            <a:fld id="{81D60167-4931-47E6-BA6A-407CBD079E47}" type="slidenum">
              <a:rPr lang="en-US" smtClean="0"/>
              <a:pPr marL="185420">
                <a:spcBef>
                  <a:spcPts val="204"/>
                </a:spcBef>
              </a:pPr>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0725-1129-E029-2EED-731156348BB1}"/>
              </a:ext>
            </a:extLst>
          </p:cNvPr>
          <p:cNvSpPr>
            <a:spLocks noGrp="1"/>
          </p:cNvSpPr>
          <p:nvPr>
            <p:ph type="title"/>
          </p:nvPr>
        </p:nvSpPr>
        <p:spPr/>
        <p:txBody>
          <a:bodyPr/>
          <a:lstStyle/>
          <a:p>
            <a:r>
              <a:rPr lang="en-US" u="sng" dirty="0"/>
              <a:t>Lesson Planning</a:t>
            </a:r>
            <a:br>
              <a:rPr lang="en-US" dirty="0"/>
            </a:br>
            <a:r>
              <a:rPr lang="en-US" sz="2000" dirty="0">
                <a:solidFill>
                  <a:srgbClr val="FF0000"/>
                </a:solidFill>
              </a:rPr>
              <a:t>click link below</a:t>
            </a:r>
          </a:p>
        </p:txBody>
      </p:sp>
      <p:pic>
        <p:nvPicPr>
          <p:cNvPr id="7" name="Content Placeholder 6">
            <a:extLst>
              <a:ext uri="{FF2B5EF4-FFF2-40B4-BE49-F238E27FC236}">
                <a16:creationId xmlns:a16="http://schemas.microsoft.com/office/drawing/2014/main" id="{52B2C907-F72C-21AE-316A-F8E1B04D8E6E}"/>
              </a:ext>
            </a:extLst>
          </p:cNvPr>
          <p:cNvPicPr>
            <a:picLocks noGrp="1" noChangeAspect="1"/>
          </p:cNvPicPr>
          <p:nvPr>
            <p:ph idx="1"/>
          </p:nvPr>
        </p:nvPicPr>
        <p:blipFill>
          <a:blip r:embed="rId2"/>
          <a:stretch>
            <a:fillRect/>
          </a:stretch>
        </p:blipFill>
        <p:spPr>
          <a:xfrm>
            <a:off x="3842657" y="1416908"/>
            <a:ext cx="7946572" cy="5167033"/>
          </a:xfrm>
        </p:spPr>
      </p:pic>
      <p:sp>
        <p:nvSpPr>
          <p:cNvPr id="5" name="TextBox 4">
            <a:extLst>
              <a:ext uri="{FF2B5EF4-FFF2-40B4-BE49-F238E27FC236}">
                <a16:creationId xmlns:a16="http://schemas.microsoft.com/office/drawing/2014/main" id="{373E6BA6-77FB-12BD-89B1-BA6001E9F75B}"/>
              </a:ext>
            </a:extLst>
          </p:cNvPr>
          <p:cNvSpPr txBox="1"/>
          <p:nvPr/>
        </p:nvSpPr>
        <p:spPr>
          <a:xfrm>
            <a:off x="718752" y="1690688"/>
            <a:ext cx="6096000" cy="369332"/>
          </a:xfrm>
          <a:prstGeom prst="rect">
            <a:avLst/>
          </a:prstGeom>
          <a:noFill/>
        </p:spPr>
        <p:txBody>
          <a:bodyPr wrap="square">
            <a:spAutoFit/>
          </a:bodyPr>
          <a:lstStyle/>
          <a:p>
            <a:r>
              <a:rPr lang="en-US" dirty="0">
                <a:solidFill>
                  <a:srgbClr val="FF0000"/>
                </a:solidFill>
                <a:hlinkClick r:id="rId3">
                  <a:extLst>
                    <a:ext uri="{A12FA001-AC4F-418D-AE19-62706E023703}">
                      <ahyp:hlinkClr xmlns:ahyp="http://schemas.microsoft.com/office/drawing/2018/hyperlinkcolor" val="tx"/>
                    </a:ext>
                  </a:extLst>
                </a:hlinkClick>
              </a:rPr>
              <a:t>Lesson Plans | US Youth Soccer</a:t>
            </a:r>
            <a:endParaRPr lang="en-US" dirty="0">
              <a:solidFill>
                <a:srgbClr val="FF0000"/>
              </a:solidFill>
            </a:endParaRPr>
          </a:p>
        </p:txBody>
      </p:sp>
    </p:spTree>
    <p:extLst>
      <p:ext uri="{BB962C8B-B14F-4D97-AF65-F5344CB8AC3E}">
        <p14:creationId xmlns:p14="http://schemas.microsoft.com/office/powerpoint/2010/main" val="187840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1321" y="2141653"/>
            <a:ext cx="3672320" cy="2207020"/>
          </a:xfrm>
          <a:prstGeom prst="rect">
            <a:avLst/>
          </a:prstGeom>
        </p:spPr>
        <p:txBody>
          <a:bodyPr vert="horz" wrap="square" lIns="0" tIns="2165" rIns="0" bIns="0" rtlCol="0">
            <a:spAutoFit/>
          </a:bodyPr>
          <a:lstStyle/>
          <a:p>
            <a:pPr marL="725180" marR="323408" algn="ctr">
              <a:lnSpc>
                <a:spcPct val="101699"/>
              </a:lnSpc>
              <a:spcBef>
                <a:spcPts val="17"/>
              </a:spcBef>
            </a:pPr>
            <a:r>
              <a:rPr sz="2454" b="1" i="1" spc="-3" dirty="0">
                <a:latin typeface="Calibri"/>
                <a:cs typeface="Calibri"/>
              </a:rPr>
              <a:t>Player</a:t>
            </a:r>
            <a:r>
              <a:rPr sz="2454" b="1" i="1" spc="-44" dirty="0">
                <a:latin typeface="Calibri"/>
                <a:cs typeface="Calibri"/>
              </a:rPr>
              <a:t> </a:t>
            </a:r>
            <a:r>
              <a:rPr sz="2454" b="1" i="1" spc="-3" dirty="0">
                <a:latin typeface="Calibri"/>
                <a:cs typeface="Calibri"/>
              </a:rPr>
              <a:t>Development  Program</a:t>
            </a:r>
            <a:endParaRPr sz="2454" dirty="0">
              <a:latin typeface="Calibri"/>
              <a:cs typeface="Calibri"/>
            </a:endParaRPr>
          </a:p>
          <a:p>
            <a:pPr marL="397875" algn="ctr">
              <a:spcBef>
                <a:spcPts val="58"/>
              </a:spcBef>
            </a:pPr>
            <a:r>
              <a:rPr sz="2454" b="1" i="1" dirty="0">
                <a:latin typeface="Calibri"/>
                <a:cs typeface="Calibri"/>
              </a:rPr>
              <a:t>For the U10 </a:t>
            </a:r>
            <a:r>
              <a:rPr sz="2454" b="1" i="1" spc="-3" dirty="0">
                <a:latin typeface="Calibri"/>
                <a:cs typeface="Calibri"/>
              </a:rPr>
              <a:t>Soccer</a:t>
            </a:r>
            <a:r>
              <a:rPr sz="2454" b="1" i="1" spc="-75" dirty="0">
                <a:latin typeface="Calibri"/>
                <a:cs typeface="Calibri"/>
              </a:rPr>
              <a:t> </a:t>
            </a:r>
            <a:r>
              <a:rPr sz="2454" b="1" i="1" dirty="0">
                <a:latin typeface="Calibri"/>
                <a:cs typeface="Calibri"/>
              </a:rPr>
              <a:t>Coach</a:t>
            </a:r>
            <a:endParaRPr sz="2454" dirty="0">
              <a:latin typeface="Calibri"/>
              <a:cs typeface="Calibri"/>
            </a:endParaRPr>
          </a:p>
          <a:p>
            <a:pPr>
              <a:lnSpc>
                <a:spcPct val="100000"/>
              </a:lnSpc>
            </a:pPr>
            <a:endParaRPr sz="2454" dirty="0">
              <a:latin typeface="Calibri"/>
              <a:cs typeface="Calibri"/>
            </a:endParaRPr>
          </a:p>
          <a:p>
            <a:pPr>
              <a:spcBef>
                <a:spcPts val="17"/>
              </a:spcBef>
            </a:pPr>
            <a:endParaRPr sz="1875" dirty="0">
              <a:latin typeface="Calibri"/>
              <a:cs typeface="Calibri"/>
            </a:endParaRPr>
          </a:p>
          <a:p>
            <a:pPr marL="8659"/>
            <a:r>
              <a:rPr sz="2454" b="1" dirty="0">
                <a:latin typeface="Calibri"/>
                <a:cs typeface="Calibri"/>
              </a:rPr>
              <a:t>Section II: </a:t>
            </a:r>
            <a:r>
              <a:rPr sz="2454" b="1" spc="-3" dirty="0">
                <a:latin typeface="Calibri"/>
                <a:cs typeface="Calibri"/>
              </a:rPr>
              <a:t>Technical</a:t>
            </a:r>
            <a:r>
              <a:rPr sz="2454" b="1" spc="-27" dirty="0">
                <a:latin typeface="Calibri"/>
                <a:cs typeface="Calibri"/>
              </a:rPr>
              <a:t> </a:t>
            </a:r>
            <a:r>
              <a:rPr sz="2454" b="1" spc="-3" dirty="0">
                <a:latin typeface="Calibri"/>
                <a:cs typeface="Calibri"/>
              </a:rPr>
              <a:t>Topics</a:t>
            </a:r>
            <a:endParaRPr sz="2454" dirty="0">
              <a:latin typeface="Calibri"/>
              <a:cs typeface="Calibri"/>
            </a:endParaRPr>
          </a:p>
        </p:txBody>
      </p:sp>
      <p:sp>
        <p:nvSpPr>
          <p:cNvPr id="3" name="object 3"/>
          <p:cNvSpPr/>
          <p:nvPr/>
        </p:nvSpPr>
        <p:spPr>
          <a:xfrm>
            <a:off x="3710758" y="1373165"/>
            <a:ext cx="1914543" cy="490314"/>
          </a:xfrm>
          <a:prstGeom prst="rect">
            <a:avLst/>
          </a:prstGeom>
          <a:blipFill>
            <a:blip r:embed="rId2" cstate="print"/>
            <a:stretch>
              <a:fillRect/>
            </a:stretch>
          </a:blipFill>
        </p:spPr>
        <p:txBody>
          <a:bodyPr wrap="square" lIns="0" tIns="0" rIns="0" bIns="0" rtlCol="0"/>
          <a:lstStyle/>
          <a:p>
            <a:endParaRPr sz="1227"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74730" y="588368"/>
            <a:ext cx="4200958" cy="5546041"/>
          </a:xfrm>
          <a:prstGeom prst="rect">
            <a:avLst/>
          </a:prstGeom>
        </p:spPr>
        <p:txBody>
          <a:bodyPr vert="horz" wrap="square" lIns="0" tIns="8226" rIns="0" bIns="0" rtlCol="0">
            <a:spAutoFit/>
          </a:bodyPr>
          <a:lstStyle/>
          <a:p>
            <a:pPr marL="95247" marR="256302">
              <a:lnSpc>
                <a:spcPct val="118200"/>
              </a:lnSpc>
              <a:spcBef>
                <a:spcPts val="65"/>
              </a:spcBef>
            </a:pPr>
            <a:r>
              <a:rPr sz="750" dirty="0">
                <a:latin typeface="Calibri"/>
                <a:cs typeface="Calibri"/>
              </a:rPr>
              <a:t>Soccer </a:t>
            </a:r>
            <a:r>
              <a:rPr sz="750" spc="-3" dirty="0">
                <a:latin typeface="Calibri"/>
                <a:cs typeface="Calibri"/>
              </a:rPr>
              <a:t>Source </a:t>
            </a:r>
            <a:r>
              <a:rPr sz="750" spc="-7" dirty="0">
                <a:latin typeface="Calibri"/>
                <a:cs typeface="Calibri"/>
              </a:rPr>
              <a:t>360’s </a:t>
            </a:r>
            <a:r>
              <a:rPr sz="750" dirty="0">
                <a:latin typeface="Calibri"/>
                <a:cs typeface="Calibri"/>
              </a:rPr>
              <a:t>U10 </a:t>
            </a:r>
            <a:r>
              <a:rPr sz="750" spc="-3" dirty="0">
                <a:latin typeface="Calibri"/>
                <a:cs typeface="Calibri"/>
              </a:rPr>
              <a:t>Curriculum </a:t>
            </a:r>
            <a:r>
              <a:rPr sz="750" dirty="0">
                <a:latin typeface="Calibri"/>
                <a:cs typeface="Calibri"/>
              </a:rPr>
              <a:t>has eight </a:t>
            </a:r>
            <a:r>
              <a:rPr sz="750" spc="-3" dirty="0">
                <a:latin typeface="Calibri"/>
                <a:cs typeface="Calibri"/>
              </a:rPr>
              <a:t>technical topics that need to be introduced to </a:t>
            </a:r>
            <a:r>
              <a:rPr sz="750" dirty="0">
                <a:latin typeface="Calibri"/>
                <a:cs typeface="Calibri"/>
              </a:rPr>
              <a:t>all </a:t>
            </a:r>
            <a:r>
              <a:rPr sz="750" spc="-3" dirty="0">
                <a:latin typeface="Calibri"/>
                <a:cs typeface="Calibri"/>
              </a:rPr>
              <a:t>SAC  players to lay </a:t>
            </a:r>
            <a:r>
              <a:rPr sz="750" dirty="0">
                <a:latin typeface="Calibri"/>
                <a:cs typeface="Calibri"/>
              </a:rPr>
              <a:t>a </a:t>
            </a:r>
            <a:r>
              <a:rPr sz="750" spc="-3" dirty="0">
                <a:latin typeface="Calibri"/>
                <a:cs typeface="Calibri"/>
              </a:rPr>
              <a:t>foundation for the future. These topics</a:t>
            </a:r>
            <a:r>
              <a:rPr sz="750" spc="34" dirty="0">
                <a:latin typeface="Calibri"/>
                <a:cs typeface="Calibri"/>
              </a:rPr>
              <a:t> </a:t>
            </a:r>
            <a:r>
              <a:rPr sz="750" spc="-3" dirty="0">
                <a:latin typeface="Calibri"/>
                <a:cs typeface="Calibri"/>
              </a:rPr>
              <a:t>include:</a:t>
            </a:r>
            <a:endParaRPr sz="750" dirty="0">
              <a:latin typeface="Calibri"/>
              <a:cs typeface="Calibri"/>
            </a:endParaRPr>
          </a:p>
          <a:p>
            <a:pPr>
              <a:spcBef>
                <a:spcPts val="37"/>
              </a:spcBef>
            </a:pPr>
            <a:endParaRPr sz="682" dirty="0">
              <a:latin typeface="Calibri"/>
              <a:cs typeface="Calibri"/>
            </a:endParaRPr>
          </a:p>
          <a:p>
            <a:pPr marL="406533" indent="-155859">
              <a:buFont typeface="Symbol"/>
              <a:buChar char=""/>
              <a:tabLst>
                <a:tab pos="406533" algn="l"/>
                <a:tab pos="406966" algn="l"/>
              </a:tabLst>
            </a:pPr>
            <a:r>
              <a:rPr sz="750" spc="-3" dirty="0">
                <a:latin typeface="Calibri"/>
                <a:cs typeface="Calibri"/>
              </a:rPr>
              <a:t>Running with the </a:t>
            </a:r>
            <a:r>
              <a:rPr sz="750" dirty="0">
                <a:latin typeface="Calibri"/>
                <a:cs typeface="Calibri"/>
              </a:rPr>
              <a:t>ball</a:t>
            </a:r>
          </a:p>
          <a:p>
            <a:pPr marL="406533" indent="-155859">
              <a:spcBef>
                <a:spcPts val="187"/>
              </a:spcBef>
              <a:buFont typeface="Symbol"/>
              <a:buChar char=""/>
              <a:tabLst>
                <a:tab pos="406533" algn="l"/>
                <a:tab pos="406966" algn="l"/>
              </a:tabLst>
            </a:pPr>
            <a:r>
              <a:rPr sz="750" dirty="0">
                <a:latin typeface="Calibri"/>
                <a:cs typeface="Calibri"/>
              </a:rPr>
              <a:t>Front foot</a:t>
            </a:r>
            <a:r>
              <a:rPr sz="750" spc="-24" dirty="0">
                <a:latin typeface="Calibri"/>
                <a:cs typeface="Calibri"/>
              </a:rPr>
              <a:t> </a:t>
            </a:r>
            <a:r>
              <a:rPr sz="750" spc="-3" dirty="0">
                <a:latin typeface="Calibri"/>
                <a:cs typeface="Calibri"/>
              </a:rPr>
              <a:t>passing</a:t>
            </a:r>
            <a:endParaRPr sz="750" dirty="0">
              <a:latin typeface="Calibri"/>
              <a:cs typeface="Calibri"/>
            </a:endParaRPr>
          </a:p>
          <a:p>
            <a:pPr marL="406533" indent="-155859">
              <a:spcBef>
                <a:spcPts val="198"/>
              </a:spcBef>
              <a:buFont typeface="Symbol"/>
              <a:buChar char=""/>
              <a:tabLst>
                <a:tab pos="406533" algn="l"/>
                <a:tab pos="406966" algn="l"/>
              </a:tabLst>
            </a:pPr>
            <a:r>
              <a:rPr sz="750" spc="-3" dirty="0">
                <a:latin typeface="Calibri"/>
                <a:cs typeface="Calibri"/>
              </a:rPr>
              <a:t>Attacking dribbling</a:t>
            </a:r>
            <a:r>
              <a:rPr sz="750" spc="-7" dirty="0">
                <a:latin typeface="Calibri"/>
                <a:cs typeface="Calibri"/>
              </a:rPr>
              <a:t> </a:t>
            </a:r>
            <a:r>
              <a:rPr sz="750" spc="-3" dirty="0">
                <a:latin typeface="Calibri"/>
                <a:cs typeface="Calibri"/>
              </a:rPr>
              <a:t>moves</a:t>
            </a:r>
            <a:endParaRPr sz="750" dirty="0">
              <a:latin typeface="Calibri"/>
              <a:cs typeface="Calibri"/>
            </a:endParaRPr>
          </a:p>
          <a:p>
            <a:pPr marL="406533" indent="-155859">
              <a:spcBef>
                <a:spcPts val="187"/>
              </a:spcBef>
              <a:buFont typeface="Symbol"/>
              <a:buChar char=""/>
              <a:tabLst>
                <a:tab pos="406533" algn="l"/>
                <a:tab pos="406966" algn="l"/>
              </a:tabLst>
            </a:pPr>
            <a:r>
              <a:rPr sz="750" spc="-3" dirty="0">
                <a:latin typeface="Calibri"/>
                <a:cs typeface="Calibri"/>
              </a:rPr>
              <a:t>Shielding</a:t>
            </a:r>
            <a:endParaRPr sz="750" dirty="0">
              <a:latin typeface="Calibri"/>
              <a:cs typeface="Calibri"/>
            </a:endParaRPr>
          </a:p>
          <a:p>
            <a:pPr marL="406533" indent="-155859">
              <a:spcBef>
                <a:spcPts val="194"/>
              </a:spcBef>
              <a:buFont typeface="Symbol"/>
              <a:buChar char=""/>
              <a:tabLst>
                <a:tab pos="406533" algn="l"/>
                <a:tab pos="406966" algn="l"/>
              </a:tabLst>
            </a:pPr>
            <a:r>
              <a:rPr sz="750" spc="-3" dirty="0">
                <a:latin typeface="Calibri"/>
                <a:cs typeface="Calibri"/>
              </a:rPr>
              <a:t>Finishing</a:t>
            </a:r>
            <a:endParaRPr sz="750" dirty="0">
              <a:latin typeface="Calibri"/>
              <a:cs typeface="Calibri"/>
            </a:endParaRPr>
          </a:p>
          <a:p>
            <a:pPr marL="406533" indent="-155859">
              <a:spcBef>
                <a:spcPts val="198"/>
              </a:spcBef>
              <a:buFont typeface="Symbol"/>
              <a:buChar char=""/>
              <a:tabLst>
                <a:tab pos="406533" algn="l"/>
                <a:tab pos="406966" algn="l"/>
              </a:tabLst>
            </a:pPr>
            <a:r>
              <a:rPr sz="750" spc="-3" dirty="0">
                <a:latin typeface="Calibri"/>
                <a:cs typeface="Calibri"/>
              </a:rPr>
              <a:t>Instep</a:t>
            </a:r>
            <a:r>
              <a:rPr sz="750" spc="-10" dirty="0">
                <a:latin typeface="Calibri"/>
                <a:cs typeface="Calibri"/>
              </a:rPr>
              <a:t> </a:t>
            </a:r>
            <a:r>
              <a:rPr sz="750" spc="-3" dirty="0">
                <a:latin typeface="Calibri"/>
                <a:cs typeface="Calibri"/>
              </a:rPr>
              <a:t>passing</a:t>
            </a:r>
            <a:endParaRPr sz="750" dirty="0">
              <a:latin typeface="Calibri"/>
              <a:cs typeface="Calibri"/>
            </a:endParaRPr>
          </a:p>
          <a:p>
            <a:pPr marL="406533" indent="-155859">
              <a:spcBef>
                <a:spcPts val="191"/>
              </a:spcBef>
              <a:buFont typeface="Symbol"/>
              <a:buChar char=""/>
              <a:tabLst>
                <a:tab pos="406533" algn="l"/>
                <a:tab pos="406966" algn="l"/>
              </a:tabLst>
            </a:pPr>
            <a:r>
              <a:rPr sz="750" spc="-3" dirty="0">
                <a:latin typeface="Calibri"/>
                <a:cs typeface="Calibri"/>
              </a:rPr>
              <a:t>1</a:t>
            </a:r>
            <a:r>
              <a:rPr sz="716" spc="-5" baseline="31746" dirty="0">
                <a:latin typeface="Calibri"/>
                <a:cs typeface="Calibri"/>
              </a:rPr>
              <a:t>st </a:t>
            </a:r>
            <a:r>
              <a:rPr sz="750" dirty="0">
                <a:latin typeface="Calibri"/>
                <a:cs typeface="Calibri"/>
              </a:rPr>
              <a:t>touch </a:t>
            </a:r>
            <a:r>
              <a:rPr sz="750" spc="-3" dirty="0">
                <a:latin typeface="Calibri"/>
                <a:cs typeface="Calibri"/>
              </a:rPr>
              <a:t>for ground</a:t>
            </a:r>
            <a:r>
              <a:rPr sz="750" spc="-55" dirty="0">
                <a:latin typeface="Calibri"/>
                <a:cs typeface="Calibri"/>
              </a:rPr>
              <a:t> </a:t>
            </a:r>
            <a:r>
              <a:rPr sz="750" dirty="0">
                <a:latin typeface="Calibri"/>
                <a:cs typeface="Calibri"/>
              </a:rPr>
              <a:t>balls</a:t>
            </a:r>
          </a:p>
          <a:p>
            <a:pPr marL="95247" marR="81393">
              <a:lnSpc>
                <a:spcPct val="117300"/>
              </a:lnSpc>
              <a:spcBef>
                <a:spcPts val="678"/>
              </a:spcBef>
            </a:pPr>
            <a:r>
              <a:rPr sz="750" dirty="0">
                <a:latin typeface="Calibri"/>
                <a:cs typeface="Calibri"/>
              </a:rPr>
              <a:t>As a </a:t>
            </a:r>
            <a:r>
              <a:rPr sz="750" spc="-3" dirty="0">
                <a:latin typeface="Calibri"/>
                <a:cs typeface="Calibri"/>
              </a:rPr>
              <a:t>team participating </a:t>
            </a:r>
            <a:r>
              <a:rPr sz="750" spc="-7" dirty="0">
                <a:latin typeface="Calibri"/>
                <a:cs typeface="Calibri"/>
              </a:rPr>
              <a:t>in </a:t>
            </a:r>
            <a:r>
              <a:rPr sz="750" dirty="0">
                <a:latin typeface="Calibri"/>
                <a:cs typeface="Calibri"/>
              </a:rPr>
              <a:t>the </a:t>
            </a:r>
            <a:r>
              <a:rPr sz="750" spc="-3" dirty="0">
                <a:latin typeface="Calibri"/>
                <a:cs typeface="Calibri"/>
              </a:rPr>
              <a:t>fall </a:t>
            </a:r>
            <a:r>
              <a:rPr sz="750" dirty="0">
                <a:latin typeface="Calibri"/>
                <a:cs typeface="Calibri"/>
              </a:rPr>
              <a:t>and </a:t>
            </a:r>
            <a:r>
              <a:rPr sz="750" spc="-3" dirty="0">
                <a:latin typeface="Calibri"/>
                <a:cs typeface="Calibri"/>
              </a:rPr>
              <a:t>spring season your team </a:t>
            </a:r>
            <a:r>
              <a:rPr sz="750" dirty="0">
                <a:latin typeface="Calibri"/>
                <a:cs typeface="Calibri"/>
              </a:rPr>
              <a:t>will </a:t>
            </a:r>
            <a:r>
              <a:rPr sz="750" spc="-3" dirty="0">
                <a:latin typeface="Calibri"/>
                <a:cs typeface="Calibri"/>
              </a:rPr>
              <a:t>practice between 20-90 </a:t>
            </a:r>
            <a:r>
              <a:rPr sz="750" dirty="0">
                <a:latin typeface="Calibri"/>
                <a:cs typeface="Calibri"/>
              </a:rPr>
              <a:t>times.  </a:t>
            </a:r>
            <a:r>
              <a:rPr sz="750" spc="-3" dirty="0">
                <a:latin typeface="Calibri"/>
                <a:cs typeface="Calibri"/>
              </a:rPr>
              <a:t>Teams practice </a:t>
            </a:r>
            <a:r>
              <a:rPr sz="750" spc="-7" dirty="0">
                <a:latin typeface="Calibri"/>
                <a:cs typeface="Calibri"/>
              </a:rPr>
              <a:t>from </a:t>
            </a:r>
            <a:r>
              <a:rPr sz="750" spc="-3" dirty="0">
                <a:latin typeface="Calibri"/>
                <a:cs typeface="Calibri"/>
              </a:rPr>
              <a:t>10-15 </a:t>
            </a:r>
            <a:r>
              <a:rPr sz="750" dirty="0">
                <a:latin typeface="Calibri"/>
                <a:cs typeface="Calibri"/>
              </a:rPr>
              <a:t>weeks </a:t>
            </a:r>
            <a:r>
              <a:rPr sz="750" spc="-3" dirty="0">
                <a:latin typeface="Calibri"/>
                <a:cs typeface="Calibri"/>
              </a:rPr>
              <a:t>each season </a:t>
            </a:r>
            <a:r>
              <a:rPr sz="750" dirty="0">
                <a:latin typeface="Calibri"/>
                <a:cs typeface="Calibri"/>
              </a:rPr>
              <a:t>and </a:t>
            </a:r>
            <a:r>
              <a:rPr sz="750" spc="-3" dirty="0">
                <a:latin typeface="Calibri"/>
                <a:cs typeface="Calibri"/>
              </a:rPr>
              <a:t>once, </a:t>
            </a:r>
            <a:r>
              <a:rPr sz="750" dirty="0">
                <a:latin typeface="Calibri"/>
                <a:cs typeface="Calibri"/>
              </a:rPr>
              <a:t>twice or </a:t>
            </a:r>
            <a:r>
              <a:rPr sz="750" spc="-3" dirty="0">
                <a:latin typeface="Calibri"/>
                <a:cs typeface="Calibri"/>
              </a:rPr>
              <a:t>three times </a:t>
            </a:r>
            <a:r>
              <a:rPr sz="750" dirty="0">
                <a:latin typeface="Calibri"/>
                <a:cs typeface="Calibri"/>
              </a:rPr>
              <a:t>a </a:t>
            </a:r>
            <a:r>
              <a:rPr sz="750" spc="-3" dirty="0">
                <a:latin typeface="Calibri"/>
                <a:cs typeface="Calibri"/>
              </a:rPr>
              <a:t>week. </a:t>
            </a:r>
            <a:r>
              <a:rPr sz="750" dirty="0">
                <a:latin typeface="Calibri"/>
                <a:cs typeface="Calibri"/>
              </a:rPr>
              <a:t>It is not </a:t>
            </a:r>
            <a:r>
              <a:rPr sz="750" spc="-3" dirty="0">
                <a:latin typeface="Calibri"/>
                <a:cs typeface="Calibri"/>
              </a:rPr>
              <a:t>enough  to simply run </a:t>
            </a:r>
            <a:r>
              <a:rPr sz="750" dirty="0">
                <a:latin typeface="Calibri"/>
                <a:cs typeface="Calibri"/>
              </a:rPr>
              <a:t>the </a:t>
            </a:r>
            <a:r>
              <a:rPr sz="750" spc="-3" dirty="0">
                <a:latin typeface="Calibri"/>
                <a:cs typeface="Calibri"/>
              </a:rPr>
              <a:t>sessions included </a:t>
            </a:r>
            <a:r>
              <a:rPr sz="750" spc="-7" dirty="0">
                <a:latin typeface="Calibri"/>
                <a:cs typeface="Calibri"/>
              </a:rPr>
              <a:t>in </a:t>
            </a:r>
            <a:r>
              <a:rPr sz="750" spc="-3" dirty="0">
                <a:latin typeface="Calibri"/>
                <a:cs typeface="Calibri"/>
              </a:rPr>
              <a:t>this </a:t>
            </a:r>
            <a:r>
              <a:rPr sz="750" dirty="0">
                <a:latin typeface="Calibri"/>
                <a:cs typeface="Calibri"/>
              </a:rPr>
              <a:t>document. </a:t>
            </a:r>
            <a:r>
              <a:rPr sz="750" spc="-3" dirty="0">
                <a:latin typeface="Calibri"/>
                <a:cs typeface="Calibri"/>
              </a:rPr>
              <a:t>Map </a:t>
            </a:r>
            <a:r>
              <a:rPr sz="750" dirty="0">
                <a:latin typeface="Calibri"/>
                <a:cs typeface="Calibri"/>
              </a:rPr>
              <a:t>out a </a:t>
            </a:r>
            <a:r>
              <a:rPr sz="750" spc="-3" dirty="0">
                <a:latin typeface="Calibri"/>
                <a:cs typeface="Calibri"/>
              </a:rPr>
              <a:t>seasonal plan to </a:t>
            </a:r>
            <a:r>
              <a:rPr sz="750" dirty="0">
                <a:latin typeface="Calibri"/>
                <a:cs typeface="Calibri"/>
              </a:rPr>
              <a:t>allow for coverage of  the </a:t>
            </a:r>
            <a:r>
              <a:rPr sz="750" spc="-3" dirty="0">
                <a:latin typeface="Calibri"/>
                <a:cs typeface="Calibri"/>
              </a:rPr>
              <a:t>entire </a:t>
            </a:r>
            <a:r>
              <a:rPr sz="750" dirty="0">
                <a:latin typeface="Calibri"/>
                <a:cs typeface="Calibri"/>
              </a:rPr>
              <a:t>u10 </a:t>
            </a:r>
            <a:r>
              <a:rPr sz="750" spc="-3" dirty="0">
                <a:latin typeface="Calibri"/>
                <a:cs typeface="Calibri"/>
              </a:rPr>
              <a:t>curriculum: improvisation, </a:t>
            </a:r>
            <a:r>
              <a:rPr sz="750" dirty="0">
                <a:latin typeface="Calibri"/>
                <a:cs typeface="Calibri"/>
              </a:rPr>
              <a:t>technical, </a:t>
            </a:r>
            <a:r>
              <a:rPr sz="750" spc="-3" dirty="0">
                <a:latin typeface="Calibri"/>
                <a:cs typeface="Calibri"/>
              </a:rPr>
              <a:t>tactical, </a:t>
            </a:r>
            <a:r>
              <a:rPr sz="750" dirty="0">
                <a:latin typeface="Calibri"/>
                <a:cs typeface="Calibri"/>
              </a:rPr>
              <a:t>and </a:t>
            </a:r>
            <a:r>
              <a:rPr sz="750" spc="-3" dirty="0">
                <a:latin typeface="Calibri"/>
                <a:cs typeface="Calibri"/>
              </a:rPr>
              <a:t>formations. Lay </a:t>
            </a:r>
            <a:r>
              <a:rPr sz="750" dirty="0">
                <a:latin typeface="Calibri"/>
                <a:cs typeface="Calibri"/>
              </a:rPr>
              <a:t>a strong </a:t>
            </a:r>
            <a:r>
              <a:rPr sz="750" spc="-3" dirty="0">
                <a:latin typeface="Calibri"/>
                <a:cs typeface="Calibri"/>
              </a:rPr>
              <a:t>foundation so  </a:t>
            </a:r>
            <a:r>
              <a:rPr sz="750" dirty="0">
                <a:latin typeface="Calibri"/>
                <a:cs typeface="Calibri"/>
              </a:rPr>
              <a:t>the </a:t>
            </a:r>
            <a:r>
              <a:rPr sz="750" spc="-3" dirty="0">
                <a:latin typeface="Calibri"/>
                <a:cs typeface="Calibri"/>
              </a:rPr>
              <a:t>players </a:t>
            </a:r>
            <a:r>
              <a:rPr sz="750" dirty="0">
                <a:latin typeface="Calibri"/>
                <a:cs typeface="Calibri"/>
              </a:rPr>
              <a:t>will </a:t>
            </a:r>
            <a:r>
              <a:rPr sz="750" spc="-3" dirty="0">
                <a:latin typeface="Calibri"/>
                <a:cs typeface="Calibri"/>
              </a:rPr>
              <a:t>be ready </a:t>
            </a:r>
            <a:r>
              <a:rPr sz="750" spc="-7" dirty="0">
                <a:latin typeface="Calibri"/>
                <a:cs typeface="Calibri"/>
              </a:rPr>
              <a:t>for </a:t>
            </a:r>
            <a:r>
              <a:rPr sz="750" dirty="0">
                <a:latin typeface="Calibri"/>
                <a:cs typeface="Calibri"/>
              </a:rPr>
              <a:t>the </a:t>
            </a:r>
            <a:r>
              <a:rPr sz="750" spc="-3" dirty="0">
                <a:latin typeface="Calibri"/>
                <a:cs typeface="Calibri"/>
              </a:rPr>
              <a:t>U11</a:t>
            </a:r>
            <a:r>
              <a:rPr sz="750" spc="-10" dirty="0">
                <a:latin typeface="Calibri"/>
                <a:cs typeface="Calibri"/>
              </a:rPr>
              <a:t> </a:t>
            </a:r>
            <a:r>
              <a:rPr sz="750" spc="-3" dirty="0">
                <a:latin typeface="Calibri"/>
                <a:cs typeface="Calibri"/>
              </a:rPr>
              <a:t>curriculum.</a:t>
            </a:r>
            <a:endParaRPr sz="750" dirty="0">
              <a:latin typeface="Calibri"/>
              <a:cs typeface="Calibri"/>
            </a:endParaRPr>
          </a:p>
          <a:p>
            <a:pPr>
              <a:lnSpc>
                <a:spcPct val="100000"/>
              </a:lnSpc>
            </a:pPr>
            <a:endParaRPr sz="682" dirty="0">
              <a:latin typeface="Calibri"/>
              <a:cs typeface="Calibri"/>
            </a:endParaRPr>
          </a:p>
          <a:p>
            <a:pPr marL="116895">
              <a:spcBef>
                <a:spcPts val="3"/>
              </a:spcBef>
            </a:pPr>
            <a:r>
              <a:rPr sz="750" spc="-3" dirty="0">
                <a:latin typeface="Calibri"/>
                <a:cs typeface="Calibri"/>
              </a:rPr>
              <a:t>Coaches </a:t>
            </a:r>
            <a:r>
              <a:rPr sz="750" dirty="0">
                <a:latin typeface="Calibri"/>
                <a:cs typeface="Calibri"/>
              </a:rPr>
              <a:t>need </a:t>
            </a:r>
            <a:r>
              <a:rPr sz="750" spc="-3" dirty="0">
                <a:latin typeface="Calibri"/>
                <a:cs typeface="Calibri"/>
              </a:rPr>
              <a:t>to</a:t>
            </a:r>
            <a:r>
              <a:rPr sz="750" spc="-7" dirty="0">
                <a:latin typeface="Calibri"/>
                <a:cs typeface="Calibri"/>
              </a:rPr>
              <a:t> </a:t>
            </a:r>
            <a:r>
              <a:rPr sz="750" spc="-3" dirty="0">
                <a:latin typeface="Calibri"/>
                <a:cs typeface="Calibri"/>
              </a:rPr>
              <a:t>connect.</a:t>
            </a:r>
            <a:endParaRPr sz="750" dirty="0">
              <a:latin typeface="Calibri"/>
              <a:cs typeface="Calibri"/>
            </a:endParaRPr>
          </a:p>
          <a:p>
            <a:pPr>
              <a:spcBef>
                <a:spcPts val="34"/>
              </a:spcBef>
            </a:pPr>
            <a:endParaRPr sz="682" dirty="0">
              <a:latin typeface="Calibri"/>
              <a:cs typeface="Calibri"/>
            </a:endParaRPr>
          </a:p>
          <a:p>
            <a:pPr marL="406533" indent="-155859">
              <a:buFont typeface="Symbol"/>
              <a:buChar char=""/>
              <a:tabLst>
                <a:tab pos="406533" algn="l"/>
                <a:tab pos="406966" algn="l"/>
              </a:tabLst>
            </a:pPr>
            <a:r>
              <a:rPr sz="750" spc="-3" dirty="0">
                <a:latin typeface="Calibri"/>
                <a:cs typeface="Calibri"/>
              </a:rPr>
              <a:t>Connect with the</a:t>
            </a:r>
            <a:r>
              <a:rPr sz="750" spc="-7" dirty="0">
                <a:latin typeface="Calibri"/>
                <a:cs typeface="Calibri"/>
              </a:rPr>
              <a:t> </a:t>
            </a:r>
            <a:r>
              <a:rPr sz="750" dirty="0">
                <a:latin typeface="Calibri"/>
                <a:cs typeface="Calibri"/>
              </a:rPr>
              <a:t>player</a:t>
            </a:r>
          </a:p>
          <a:p>
            <a:pPr marL="406533" indent="-155859">
              <a:spcBef>
                <a:spcPts val="187"/>
              </a:spcBef>
              <a:buFont typeface="Symbol"/>
              <a:buChar char=""/>
              <a:tabLst>
                <a:tab pos="406533" algn="l"/>
                <a:tab pos="406966" algn="l"/>
              </a:tabLst>
            </a:pPr>
            <a:r>
              <a:rPr sz="750" spc="-3" dirty="0">
                <a:latin typeface="Calibri"/>
                <a:cs typeface="Calibri"/>
              </a:rPr>
              <a:t>Connect </a:t>
            </a:r>
            <a:r>
              <a:rPr sz="750" dirty="0">
                <a:latin typeface="Calibri"/>
                <a:cs typeface="Calibri"/>
              </a:rPr>
              <a:t>the </a:t>
            </a:r>
            <a:r>
              <a:rPr sz="750" spc="-3" dirty="0">
                <a:latin typeface="Calibri"/>
                <a:cs typeface="Calibri"/>
              </a:rPr>
              <a:t>technique to </a:t>
            </a:r>
            <a:r>
              <a:rPr sz="750" dirty="0">
                <a:latin typeface="Calibri"/>
                <a:cs typeface="Calibri"/>
              </a:rPr>
              <a:t>the </a:t>
            </a:r>
            <a:r>
              <a:rPr sz="750" spc="-3" dirty="0">
                <a:latin typeface="Calibri"/>
                <a:cs typeface="Calibri"/>
              </a:rPr>
              <a:t>game </a:t>
            </a:r>
            <a:r>
              <a:rPr sz="750" dirty="0">
                <a:latin typeface="Calibri"/>
                <a:cs typeface="Calibri"/>
              </a:rPr>
              <a:t>of</a:t>
            </a:r>
            <a:r>
              <a:rPr sz="750" spc="-7" dirty="0">
                <a:latin typeface="Calibri"/>
                <a:cs typeface="Calibri"/>
              </a:rPr>
              <a:t> </a:t>
            </a:r>
            <a:r>
              <a:rPr sz="750" spc="-3" dirty="0">
                <a:latin typeface="Calibri"/>
                <a:cs typeface="Calibri"/>
              </a:rPr>
              <a:t>soccer</a:t>
            </a:r>
            <a:endParaRPr sz="750" dirty="0">
              <a:latin typeface="Calibri"/>
              <a:cs typeface="Calibri"/>
            </a:endParaRPr>
          </a:p>
          <a:p>
            <a:pPr marL="406533" indent="-155859">
              <a:spcBef>
                <a:spcPts val="198"/>
              </a:spcBef>
              <a:buFont typeface="Symbol"/>
              <a:buChar char=""/>
              <a:tabLst>
                <a:tab pos="406533" algn="l"/>
                <a:tab pos="406966" algn="l"/>
              </a:tabLst>
            </a:pPr>
            <a:r>
              <a:rPr sz="750" spc="-3" dirty="0">
                <a:latin typeface="Calibri"/>
                <a:cs typeface="Calibri"/>
              </a:rPr>
              <a:t>Connect </a:t>
            </a:r>
            <a:r>
              <a:rPr sz="750" dirty="0">
                <a:latin typeface="Calibri"/>
                <a:cs typeface="Calibri"/>
              </a:rPr>
              <a:t>the player </a:t>
            </a:r>
            <a:r>
              <a:rPr sz="750" spc="-3" dirty="0">
                <a:latin typeface="Calibri"/>
                <a:cs typeface="Calibri"/>
              </a:rPr>
              <a:t>with </a:t>
            </a:r>
            <a:r>
              <a:rPr sz="750" dirty="0">
                <a:latin typeface="Calibri"/>
                <a:cs typeface="Calibri"/>
              </a:rPr>
              <a:t>a </a:t>
            </a:r>
            <a:r>
              <a:rPr sz="750" spc="-3" dirty="0">
                <a:latin typeface="Calibri"/>
                <a:cs typeface="Calibri"/>
              </a:rPr>
              <a:t>passion for </a:t>
            </a:r>
            <a:r>
              <a:rPr sz="750" dirty="0">
                <a:latin typeface="Calibri"/>
                <a:cs typeface="Calibri"/>
              </a:rPr>
              <a:t>the</a:t>
            </a:r>
            <a:r>
              <a:rPr sz="750" spc="-34" dirty="0">
                <a:latin typeface="Calibri"/>
                <a:cs typeface="Calibri"/>
              </a:rPr>
              <a:t> </a:t>
            </a:r>
            <a:r>
              <a:rPr sz="750" spc="-3" dirty="0">
                <a:latin typeface="Calibri"/>
                <a:cs typeface="Calibri"/>
              </a:rPr>
              <a:t>game</a:t>
            </a:r>
            <a:endParaRPr sz="750" dirty="0">
              <a:latin typeface="Calibri"/>
              <a:cs typeface="Calibri"/>
            </a:endParaRPr>
          </a:p>
          <a:p>
            <a:pPr marL="95247" marR="122523" indent="21647">
              <a:lnSpc>
                <a:spcPct val="117300"/>
              </a:lnSpc>
              <a:spcBef>
                <a:spcPts val="678"/>
              </a:spcBef>
            </a:pPr>
            <a:r>
              <a:rPr sz="750" dirty="0">
                <a:latin typeface="Calibri"/>
                <a:cs typeface="Calibri"/>
              </a:rPr>
              <a:t>In </a:t>
            </a:r>
            <a:r>
              <a:rPr sz="750" spc="-3" dirty="0">
                <a:latin typeface="Calibri"/>
                <a:cs typeface="Calibri"/>
              </a:rPr>
              <a:t>fact, </a:t>
            </a:r>
            <a:r>
              <a:rPr sz="750" dirty="0">
                <a:latin typeface="Calibri"/>
                <a:cs typeface="Calibri"/>
              </a:rPr>
              <a:t>the </a:t>
            </a:r>
            <a:r>
              <a:rPr sz="750" spc="-3" dirty="0">
                <a:latin typeface="Calibri"/>
                <a:cs typeface="Calibri"/>
              </a:rPr>
              <a:t>lesson </a:t>
            </a:r>
            <a:r>
              <a:rPr sz="750" dirty="0">
                <a:latin typeface="Calibri"/>
                <a:cs typeface="Calibri"/>
              </a:rPr>
              <a:t>plans </a:t>
            </a:r>
            <a:r>
              <a:rPr sz="750" spc="-3" dirty="0">
                <a:latin typeface="Calibri"/>
                <a:cs typeface="Calibri"/>
              </a:rPr>
              <a:t>are sample sessions </a:t>
            </a:r>
            <a:r>
              <a:rPr sz="750" dirty="0">
                <a:latin typeface="Calibri"/>
                <a:cs typeface="Calibri"/>
              </a:rPr>
              <a:t>and </a:t>
            </a:r>
            <a:r>
              <a:rPr sz="750" spc="-3" dirty="0">
                <a:latin typeface="Calibri"/>
                <a:cs typeface="Calibri"/>
              </a:rPr>
              <a:t>you </a:t>
            </a:r>
            <a:r>
              <a:rPr sz="750" dirty="0">
                <a:latin typeface="Calibri"/>
                <a:cs typeface="Calibri"/>
              </a:rPr>
              <a:t>can </a:t>
            </a:r>
            <a:r>
              <a:rPr sz="750" spc="-3" dirty="0">
                <a:latin typeface="Calibri"/>
                <a:cs typeface="Calibri"/>
              </a:rPr>
              <a:t>modify. Changes </a:t>
            </a:r>
            <a:r>
              <a:rPr sz="750" dirty="0">
                <a:latin typeface="Calibri"/>
                <a:cs typeface="Calibri"/>
              </a:rPr>
              <a:t>may be </a:t>
            </a:r>
            <a:r>
              <a:rPr sz="750" spc="-3" dirty="0">
                <a:latin typeface="Calibri"/>
                <a:cs typeface="Calibri"/>
              </a:rPr>
              <a:t>needed to </a:t>
            </a:r>
            <a:r>
              <a:rPr sz="750" dirty="0">
                <a:latin typeface="Calibri"/>
                <a:cs typeface="Calibri"/>
              </a:rPr>
              <a:t>adjust </a:t>
            </a:r>
            <a:r>
              <a:rPr sz="750" spc="-3" dirty="0">
                <a:latin typeface="Calibri"/>
                <a:cs typeface="Calibri"/>
              </a:rPr>
              <a:t>to  </a:t>
            </a:r>
            <a:r>
              <a:rPr sz="750" dirty="0">
                <a:latin typeface="Calibri"/>
                <a:cs typeface="Calibri"/>
              </a:rPr>
              <a:t>your </a:t>
            </a:r>
            <a:r>
              <a:rPr sz="750" spc="-3" dirty="0">
                <a:latin typeface="Calibri"/>
                <a:cs typeface="Calibri"/>
              </a:rPr>
              <a:t>team </a:t>
            </a:r>
            <a:r>
              <a:rPr sz="750" dirty="0">
                <a:latin typeface="Calibri"/>
                <a:cs typeface="Calibri"/>
              </a:rPr>
              <a:t>and players</a:t>
            </a:r>
            <a:r>
              <a:rPr sz="750" spc="-14" dirty="0">
                <a:latin typeface="Calibri"/>
                <a:cs typeface="Calibri"/>
              </a:rPr>
              <a:t> </a:t>
            </a:r>
            <a:r>
              <a:rPr sz="750" spc="-3" dirty="0">
                <a:latin typeface="Calibri"/>
                <a:cs typeface="Calibri"/>
              </a:rPr>
              <a:t>needs.</a:t>
            </a:r>
            <a:endParaRPr sz="750" dirty="0">
              <a:latin typeface="Calibri"/>
              <a:cs typeface="Calibri"/>
            </a:endParaRPr>
          </a:p>
          <a:p>
            <a:pPr>
              <a:spcBef>
                <a:spcPts val="34"/>
              </a:spcBef>
            </a:pPr>
            <a:endParaRPr sz="682" dirty="0">
              <a:latin typeface="Calibri"/>
              <a:cs typeface="Calibri"/>
            </a:endParaRPr>
          </a:p>
          <a:p>
            <a:pPr marL="406533" indent="-155859">
              <a:buFont typeface="Symbol"/>
              <a:buChar char=""/>
              <a:tabLst>
                <a:tab pos="406533" algn="l"/>
                <a:tab pos="406966" algn="l"/>
              </a:tabLst>
            </a:pPr>
            <a:r>
              <a:rPr sz="750" spc="-3" dirty="0">
                <a:latin typeface="Calibri"/>
                <a:cs typeface="Calibri"/>
              </a:rPr>
              <a:t>Adjust numbers to fit with </a:t>
            </a:r>
            <a:r>
              <a:rPr sz="750" dirty="0">
                <a:latin typeface="Calibri"/>
                <a:cs typeface="Calibri"/>
              </a:rPr>
              <a:t>your</a:t>
            </a:r>
            <a:r>
              <a:rPr sz="750" spc="-7" dirty="0">
                <a:latin typeface="Calibri"/>
                <a:cs typeface="Calibri"/>
              </a:rPr>
              <a:t> </a:t>
            </a:r>
            <a:r>
              <a:rPr sz="750" spc="-3" dirty="0">
                <a:latin typeface="Calibri"/>
                <a:cs typeface="Calibri"/>
              </a:rPr>
              <a:t>team</a:t>
            </a:r>
            <a:endParaRPr sz="750" dirty="0">
              <a:latin typeface="Calibri"/>
              <a:cs typeface="Calibri"/>
            </a:endParaRPr>
          </a:p>
          <a:p>
            <a:pPr marL="406533" indent="-155859">
              <a:spcBef>
                <a:spcPts val="198"/>
              </a:spcBef>
              <a:buFont typeface="Symbol"/>
              <a:buChar char=""/>
              <a:tabLst>
                <a:tab pos="406533" algn="l"/>
                <a:tab pos="406966" algn="l"/>
              </a:tabLst>
            </a:pPr>
            <a:r>
              <a:rPr sz="750" spc="-3" dirty="0">
                <a:latin typeface="Calibri"/>
                <a:cs typeface="Calibri"/>
              </a:rPr>
              <a:t>Adjust space to fit </a:t>
            </a:r>
            <a:r>
              <a:rPr sz="750" dirty="0">
                <a:latin typeface="Calibri"/>
                <a:cs typeface="Calibri"/>
              </a:rPr>
              <a:t>your </a:t>
            </a:r>
            <a:r>
              <a:rPr sz="750" spc="-3" dirty="0">
                <a:latin typeface="Calibri"/>
                <a:cs typeface="Calibri"/>
              </a:rPr>
              <a:t>player’s</a:t>
            </a:r>
            <a:r>
              <a:rPr sz="750" spc="-14" dirty="0">
                <a:latin typeface="Calibri"/>
                <a:cs typeface="Calibri"/>
              </a:rPr>
              <a:t> </a:t>
            </a:r>
            <a:r>
              <a:rPr sz="750" spc="-3" dirty="0">
                <a:latin typeface="Calibri"/>
                <a:cs typeface="Calibri"/>
              </a:rPr>
              <a:t>needs</a:t>
            </a:r>
            <a:endParaRPr sz="750" dirty="0">
              <a:latin typeface="Calibri"/>
              <a:cs typeface="Calibri"/>
            </a:endParaRPr>
          </a:p>
          <a:p>
            <a:pPr marL="406533" indent="-155859">
              <a:spcBef>
                <a:spcPts val="198"/>
              </a:spcBef>
              <a:buFont typeface="Symbol"/>
              <a:buChar char=""/>
              <a:tabLst>
                <a:tab pos="406533" algn="l"/>
                <a:tab pos="406966" algn="l"/>
              </a:tabLst>
            </a:pPr>
            <a:r>
              <a:rPr sz="750" dirty="0">
                <a:latin typeface="Calibri"/>
                <a:cs typeface="Calibri"/>
              </a:rPr>
              <a:t>Change </a:t>
            </a:r>
            <a:r>
              <a:rPr sz="750" spc="-3" dirty="0">
                <a:latin typeface="Calibri"/>
                <a:cs typeface="Calibri"/>
              </a:rPr>
              <a:t>activities to fit </a:t>
            </a:r>
            <a:r>
              <a:rPr sz="750" dirty="0">
                <a:latin typeface="Calibri"/>
                <a:cs typeface="Calibri"/>
              </a:rPr>
              <a:t>your </a:t>
            </a:r>
            <a:r>
              <a:rPr sz="750" spc="-3" dirty="0">
                <a:latin typeface="Calibri"/>
                <a:cs typeface="Calibri"/>
              </a:rPr>
              <a:t>player’s</a:t>
            </a:r>
            <a:r>
              <a:rPr sz="750" spc="-10" dirty="0">
                <a:latin typeface="Calibri"/>
                <a:cs typeface="Calibri"/>
              </a:rPr>
              <a:t> </a:t>
            </a:r>
            <a:r>
              <a:rPr sz="750" spc="-3" dirty="0">
                <a:latin typeface="Calibri"/>
                <a:cs typeface="Calibri"/>
              </a:rPr>
              <a:t>needs</a:t>
            </a:r>
            <a:endParaRPr sz="750" dirty="0">
              <a:latin typeface="Calibri"/>
              <a:cs typeface="Calibri"/>
            </a:endParaRPr>
          </a:p>
          <a:p>
            <a:pPr marL="406533" indent="-155859">
              <a:spcBef>
                <a:spcPts val="187"/>
              </a:spcBef>
              <a:buFont typeface="Symbol"/>
              <a:buChar char=""/>
              <a:tabLst>
                <a:tab pos="406533" algn="l"/>
                <a:tab pos="406966" algn="l"/>
              </a:tabLst>
            </a:pPr>
            <a:r>
              <a:rPr sz="750" spc="-3" dirty="0">
                <a:latin typeface="Calibri"/>
                <a:cs typeface="Calibri"/>
              </a:rPr>
              <a:t>Vary practice plan when going </a:t>
            </a:r>
            <a:r>
              <a:rPr sz="750" dirty="0">
                <a:latin typeface="Calibri"/>
                <a:cs typeface="Calibri"/>
              </a:rPr>
              <a:t>over </a:t>
            </a:r>
            <a:r>
              <a:rPr sz="750" spc="-3" dirty="0">
                <a:latin typeface="Calibri"/>
                <a:cs typeface="Calibri"/>
              </a:rPr>
              <a:t>topic 2</a:t>
            </a:r>
            <a:r>
              <a:rPr sz="716" spc="-5" baseline="31746" dirty="0">
                <a:latin typeface="Calibri"/>
                <a:cs typeface="Calibri"/>
              </a:rPr>
              <a:t>nd </a:t>
            </a:r>
            <a:r>
              <a:rPr sz="750" dirty="0">
                <a:latin typeface="Calibri"/>
                <a:cs typeface="Calibri"/>
              </a:rPr>
              <a:t>and </a:t>
            </a:r>
            <a:r>
              <a:rPr sz="750" spc="-7" dirty="0">
                <a:latin typeface="Calibri"/>
                <a:cs typeface="Calibri"/>
              </a:rPr>
              <a:t>3</a:t>
            </a:r>
            <a:r>
              <a:rPr sz="716" spc="-10" baseline="31746" dirty="0">
                <a:latin typeface="Calibri"/>
                <a:cs typeface="Calibri"/>
              </a:rPr>
              <a:t>rd</a:t>
            </a:r>
            <a:r>
              <a:rPr sz="716" spc="20" baseline="31746" dirty="0">
                <a:latin typeface="Calibri"/>
                <a:cs typeface="Calibri"/>
              </a:rPr>
              <a:t> </a:t>
            </a:r>
            <a:r>
              <a:rPr sz="750" dirty="0">
                <a:latin typeface="Calibri"/>
                <a:cs typeface="Calibri"/>
              </a:rPr>
              <a:t>time</a:t>
            </a:r>
          </a:p>
          <a:p>
            <a:pPr marL="95247" marR="93949">
              <a:lnSpc>
                <a:spcPct val="117300"/>
              </a:lnSpc>
              <a:spcBef>
                <a:spcPts val="682"/>
              </a:spcBef>
            </a:pPr>
            <a:r>
              <a:rPr sz="750" spc="-3" dirty="0">
                <a:latin typeface="Calibri"/>
                <a:cs typeface="Calibri"/>
              </a:rPr>
              <a:t>When making </a:t>
            </a:r>
            <a:r>
              <a:rPr sz="750" dirty="0">
                <a:latin typeface="Calibri"/>
                <a:cs typeface="Calibri"/>
              </a:rPr>
              <a:t>changes </a:t>
            </a:r>
            <a:r>
              <a:rPr sz="750" spc="-3" dirty="0">
                <a:latin typeface="Calibri"/>
                <a:cs typeface="Calibri"/>
              </a:rPr>
              <a:t>be sure to </a:t>
            </a:r>
            <a:r>
              <a:rPr sz="750" dirty="0">
                <a:latin typeface="Calibri"/>
                <a:cs typeface="Calibri"/>
              </a:rPr>
              <a:t>follow a </a:t>
            </a:r>
            <a:r>
              <a:rPr sz="750" spc="-3" dirty="0">
                <a:latin typeface="Calibri"/>
                <a:cs typeface="Calibri"/>
              </a:rPr>
              <a:t>simple to </a:t>
            </a:r>
            <a:r>
              <a:rPr sz="750" dirty="0">
                <a:latin typeface="Calibri"/>
                <a:cs typeface="Calibri"/>
              </a:rPr>
              <a:t>complex </a:t>
            </a:r>
            <a:r>
              <a:rPr sz="750" spc="-3" dirty="0">
                <a:latin typeface="Calibri"/>
                <a:cs typeface="Calibri"/>
              </a:rPr>
              <a:t>progression </a:t>
            </a:r>
            <a:r>
              <a:rPr sz="750" dirty="0">
                <a:latin typeface="Calibri"/>
                <a:cs typeface="Calibri"/>
              </a:rPr>
              <a:t>and </a:t>
            </a:r>
            <a:r>
              <a:rPr sz="750" spc="-3" dirty="0">
                <a:latin typeface="Calibri"/>
                <a:cs typeface="Calibri"/>
              </a:rPr>
              <a:t>have </a:t>
            </a:r>
            <a:r>
              <a:rPr sz="750" dirty="0">
                <a:latin typeface="Calibri"/>
                <a:cs typeface="Calibri"/>
              </a:rPr>
              <a:t>all </a:t>
            </a:r>
            <a:r>
              <a:rPr sz="750" spc="-3" dirty="0">
                <a:latin typeface="Calibri"/>
                <a:cs typeface="Calibri"/>
              </a:rPr>
              <a:t>sessions end with  </a:t>
            </a:r>
            <a:r>
              <a:rPr sz="750" dirty="0">
                <a:latin typeface="Calibri"/>
                <a:cs typeface="Calibri"/>
              </a:rPr>
              <a:t>a </a:t>
            </a:r>
            <a:r>
              <a:rPr sz="750" spc="-3" dirty="0">
                <a:latin typeface="Calibri"/>
                <a:cs typeface="Calibri"/>
              </a:rPr>
              <a:t>game. </a:t>
            </a:r>
            <a:r>
              <a:rPr sz="750" dirty="0">
                <a:latin typeface="Calibri"/>
                <a:cs typeface="Calibri"/>
              </a:rPr>
              <a:t>The </a:t>
            </a:r>
            <a:r>
              <a:rPr sz="750" spc="-3" dirty="0">
                <a:latin typeface="Calibri"/>
                <a:cs typeface="Calibri"/>
              </a:rPr>
              <a:t>game </a:t>
            </a:r>
            <a:r>
              <a:rPr sz="750" dirty="0">
                <a:latin typeface="Calibri"/>
                <a:cs typeface="Calibri"/>
              </a:rPr>
              <a:t>is </a:t>
            </a:r>
            <a:r>
              <a:rPr sz="750" spc="-3" dirty="0">
                <a:latin typeface="Calibri"/>
                <a:cs typeface="Calibri"/>
              </a:rPr>
              <a:t>the test </a:t>
            </a:r>
            <a:r>
              <a:rPr sz="750" dirty="0">
                <a:latin typeface="Calibri"/>
                <a:cs typeface="Calibri"/>
              </a:rPr>
              <a:t>for the players and the coach. Have </a:t>
            </a:r>
            <a:r>
              <a:rPr sz="750" spc="-3" dirty="0">
                <a:latin typeface="Calibri"/>
                <a:cs typeface="Calibri"/>
              </a:rPr>
              <a:t>the </a:t>
            </a:r>
            <a:r>
              <a:rPr sz="750" dirty="0">
                <a:latin typeface="Calibri"/>
                <a:cs typeface="Calibri"/>
              </a:rPr>
              <a:t>players </a:t>
            </a:r>
            <a:r>
              <a:rPr sz="750" spc="-3" dirty="0">
                <a:latin typeface="Calibri"/>
                <a:cs typeface="Calibri"/>
              </a:rPr>
              <a:t>connected the lesson to  </a:t>
            </a:r>
            <a:r>
              <a:rPr sz="750" dirty="0">
                <a:latin typeface="Calibri"/>
                <a:cs typeface="Calibri"/>
              </a:rPr>
              <a:t>the</a:t>
            </a:r>
            <a:r>
              <a:rPr sz="750" spc="-10" dirty="0">
                <a:latin typeface="Calibri"/>
                <a:cs typeface="Calibri"/>
              </a:rPr>
              <a:t> </a:t>
            </a:r>
            <a:r>
              <a:rPr sz="750" spc="-3" dirty="0">
                <a:latin typeface="Calibri"/>
                <a:cs typeface="Calibri"/>
              </a:rPr>
              <a:t>game.</a:t>
            </a:r>
            <a:endParaRPr sz="750" dirty="0">
              <a:latin typeface="Calibri"/>
              <a:cs typeface="Calibri"/>
            </a:endParaRPr>
          </a:p>
          <a:p>
            <a:pPr marL="95247" marR="67106">
              <a:lnSpc>
                <a:spcPct val="117300"/>
              </a:lnSpc>
              <a:spcBef>
                <a:spcPts val="668"/>
              </a:spcBef>
            </a:pPr>
            <a:r>
              <a:rPr sz="750" dirty="0">
                <a:latin typeface="Calibri"/>
                <a:cs typeface="Calibri"/>
              </a:rPr>
              <a:t>Coaches </a:t>
            </a:r>
            <a:r>
              <a:rPr sz="750" spc="-3" dirty="0">
                <a:latin typeface="Calibri"/>
                <a:cs typeface="Calibri"/>
              </a:rPr>
              <a:t>also </a:t>
            </a:r>
            <a:r>
              <a:rPr sz="750" dirty="0">
                <a:latin typeface="Calibri"/>
                <a:cs typeface="Calibri"/>
              </a:rPr>
              <a:t>need </a:t>
            </a:r>
            <a:r>
              <a:rPr sz="750" spc="-3" dirty="0">
                <a:latin typeface="Calibri"/>
                <a:cs typeface="Calibri"/>
              </a:rPr>
              <a:t>to recognize </a:t>
            </a:r>
            <a:r>
              <a:rPr sz="750" dirty="0">
                <a:latin typeface="Calibri"/>
                <a:cs typeface="Calibri"/>
              </a:rPr>
              <a:t>and </a:t>
            </a:r>
            <a:r>
              <a:rPr sz="750" spc="-3" dirty="0">
                <a:latin typeface="Calibri"/>
                <a:cs typeface="Calibri"/>
              </a:rPr>
              <a:t>capitalize on coaching/teaching moments. Know the execution </a:t>
            </a:r>
            <a:r>
              <a:rPr sz="750" dirty="0">
                <a:latin typeface="Calibri"/>
                <a:cs typeface="Calibri"/>
              </a:rPr>
              <a:t>of  the </a:t>
            </a:r>
            <a:r>
              <a:rPr sz="750" spc="-3" dirty="0">
                <a:latin typeface="Calibri"/>
                <a:cs typeface="Calibri"/>
              </a:rPr>
              <a:t>technique. We </a:t>
            </a:r>
            <a:r>
              <a:rPr sz="750" dirty="0">
                <a:latin typeface="Calibri"/>
                <a:cs typeface="Calibri"/>
              </a:rPr>
              <a:t>do </a:t>
            </a:r>
            <a:r>
              <a:rPr sz="750" spc="3" dirty="0">
                <a:latin typeface="Calibri"/>
                <a:cs typeface="Calibri"/>
              </a:rPr>
              <a:t>not </a:t>
            </a:r>
            <a:r>
              <a:rPr sz="750" spc="-3" dirty="0">
                <a:latin typeface="Calibri"/>
                <a:cs typeface="Calibri"/>
              </a:rPr>
              <a:t>recommend lecturing </a:t>
            </a:r>
            <a:r>
              <a:rPr sz="750" dirty="0">
                <a:latin typeface="Calibri"/>
                <a:cs typeface="Calibri"/>
              </a:rPr>
              <a:t>the </a:t>
            </a:r>
            <a:r>
              <a:rPr sz="750" spc="-3" dirty="0">
                <a:latin typeface="Calibri"/>
                <a:cs typeface="Calibri"/>
              </a:rPr>
              <a:t>players on the execution </a:t>
            </a:r>
            <a:r>
              <a:rPr sz="750" dirty="0">
                <a:latin typeface="Calibri"/>
                <a:cs typeface="Calibri"/>
              </a:rPr>
              <a:t>of the </a:t>
            </a:r>
            <a:r>
              <a:rPr sz="750" spc="-3" dirty="0">
                <a:latin typeface="Calibri"/>
                <a:cs typeface="Calibri"/>
              </a:rPr>
              <a:t>technique, </a:t>
            </a:r>
            <a:r>
              <a:rPr sz="750" dirty="0">
                <a:latin typeface="Calibri"/>
                <a:cs typeface="Calibri"/>
              </a:rPr>
              <a:t>but </a:t>
            </a:r>
            <a:r>
              <a:rPr sz="750" spc="-3" dirty="0">
                <a:latin typeface="Calibri"/>
                <a:cs typeface="Calibri"/>
              </a:rPr>
              <a:t>your  knowledge </a:t>
            </a:r>
            <a:r>
              <a:rPr sz="750" dirty="0">
                <a:latin typeface="Calibri"/>
                <a:cs typeface="Calibri"/>
              </a:rPr>
              <a:t>base will help spot </a:t>
            </a:r>
            <a:r>
              <a:rPr sz="750" spc="-3" dirty="0">
                <a:latin typeface="Calibri"/>
                <a:cs typeface="Calibri"/>
              </a:rPr>
              <a:t>the flaws. We recommend breaking </a:t>
            </a:r>
            <a:r>
              <a:rPr sz="750" dirty="0">
                <a:latin typeface="Calibri"/>
                <a:cs typeface="Calibri"/>
              </a:rPr>
              <a:t>the </a:t>
            </a:r>
            <a:r>
              <a:rPr sz="750" spc="-3" dirty="0">
                <a:latin typeface="Calibri"/>
                <a:cs typeface="Calibri"/>
              </a:rPr>
              <a:t>technique down into </a:t>
            </a:r>
            <a:r>
              <a:rPr sz="750" dirty="0">
                <a:latin typeface="Calibri"/>
                <a:cs typeface="Calibri"/>
              </a:rPr>
              <a:t>the  </a:t>
            </a:r>
            <a:r>
              <a:rPr sz="750" spc="-3" dirty="0">
                <a:latin typeface="Calibri"/>
                <a:cs typeface="Calibri"/>
              </a:rPr>
              <a:t>preparation, </a:t>
            </a:r>
            <a:r>
              <a:rPr sz="750" dirty="0">
                <a:latin typeface="Calibri"/>
                <a:cs typeface="Calibri"/>
              </a:rPr>
              <a:t>contact </a:t>
            </a:r>
            <a:r>
              <a:rPr sz="750" spc="-3" dirty="0">
                <a:latin typeface="Calibri"/>
                <a:cs typeface="Calibri"/>
              </a:rPr>
              <a:t>with </a:t>
            </a:r>
            <a:r>
              <a:rPr sz="750" dirty="0">
                <a:latin typeface="Calibri"/>
                <a:cs typeface="Calibri"/>
              </a:rPr>
              <a:t>the ball, and </a:t>
            </a:r>
            <a:r>
              <a:rPr sz="750" spc="-3" dirty="0">
                <a:latin typeface="Calibri"/>
                <a:cs typeface="Calibri"/>
              </a:rPr>
              <a:t>finishing</a:t>
            </a:r>
            <a:r>
              <a:rPr sz="750" spc="-37" dirty="0">
                <a:latin typeface="Calibri"/>
                <a:cs typeface="Calibri"/>
              </a:rPr>
              <a:t> </a:t>
            </a:r>
            <a:r>
              <a:rPr sz="750" spc="-3" dirty="0">
                <a:latin typeface="Calibri"/>
                <a:cs typeface="Calibri"/>
              </a:rPr>
              <a:t>position.</a:t>
            </a:r>
            <a:endParaRPr sz="750" dirty="0">
              <a:latin typeface="Calibri"/>
              <a:cs typeface="Calibri"/>
            </a:endParaRPr>
          </a:p>
          <a:p>
            <a:pPr marL="95247" marR="183135">
              <a:lnSpc>
                <a:spcPct val="118200"/>
              </a:lnSpc>
              <a:spcBef>
                <a:spcPts val="665"/>
              </a:spcBef>
            </a:pPr>
            <a:r>
              <a:rPr sz="750" spc="-3" dirty="0">
                <a:latin typeface="Calibri"/>
                <a:cs typeface="Calibri"/>
              </a:rPr>
              <a:t>When capitalizing </a:t>
            </a:r>
            <a:r>
              <a:rPr sz="750" dirty="0">
                <a:latin typeface="Calibri"/>
                <a:cs typeface="Calibri"/>
              </a:rPr>
              <a:t>on a </a:t>
            </a:r>
            <a:r>
              <a:rPr sz="750" spc="-3" dirty="0">
                <a:latin typeface="Calibri"/>
                <a:cs typeface="Calibri"/>
              </a:rPr>
              <a:t>coaching </a:t>
            </a:r>
            <a:r>
              <a:rPr sz="750" dirty="0">
                <a:latin typeface="Calibri"/>
                <a:cs typeface="Calibri"/>
              </a:rPr>
              <a:t>moment it is </a:t>
            </a:r>
            <a:r>
              <a:rPr sz="750" spc="-3" dirty="0">
                <a:latin typeface="Calibri"/>
                <a:cs typeface="Calibri"/>
              </a:rPr>
              <a:t>recommended you </a:t>
            </a:r>
            <a:r>
              <a:rPr sz="750" dirty="0">
                <a:latin typeface="Calibri"/>
                <a:cs typeface="Calibri"/>
              </a:rPr>
              <a:t>vary </a:t>
            </a:r>
            <a:r>
              <a:rPr sz="750" spc="-3" dirty="0">
                <a:latin typeface="Calibri"/>
                <a:cs typeface="Calibri"/>
              </a:rPr>
              <a:t>teaching methods </a:t>
            </a:r>
            <a:r>
              <a:rPr sz="750" dirty="0">
                <a:latin typeface="Calibri"/>
                <a:cs typeface="Calibri"/>
              </a:rPr>
              <a:t>and not only  coach </a:t>
            </a:r>
            <a:r>
              <a:rPr sz="750" spc="-3" dirty="0">
                <a:latin typeface="Calibri"/>
                <a:cs typeface="Calibri"/>
              </a:rPr>
              <a:t>flaws </a:t>
            </a:r>
            <a:r>
              <a:rPr sz="750" dirty="0">
                <a:latin typeface="Calibri"/>
                <a:cs typeface="Calibri"/>
              </a:rPr>
              <a:t>but </a:t>
            </a:r>
            <a:r>
              <a:rPr sz="750" spc="-3" dirty="0">
                <a:latin typeface="Calibri"/>
                <a:cs typeface="Calibri"/>
              </a:rPr>
              <a:t>use positive experiences to highlight success.</a:t>
            </a:r>
            <a:endParaRPr sz="750" dirty="0">
              <a:latin typeface="Calibri"/>
              <a:cs typeface="Calibri"/>
            </a:endParaRPr>
          </a:p>
          <a:p>
            <a:pPr>
              <a:lnSpc>
                <a:spcPct val="100000"/>
              </a:lnSpc>
            </a:pPr>
            <a:endParaRPr sz="682" dirty="0">
              <a:latin typeface="Calibri"/>
              <a:cs typeface="Calibri"/>
            </a:endParaRPr>
          </a:p>
          <a:p>
            <a:pPr marL="95247">
              <a:spcBef>
                <a:spcPts val="3"/>
              </a:spcBef>
            </a:pPr>
            <a:r>
              <a:rPr sz="750" spc="-3" dirty="0">
                <a:latin typeface="Calibri"/>
                <a:cs typeface="Calibri"/>
              </a:rPr>
              <a:t>Teaching</a:t>
            </a:r>
            <a:r>
              <a:rPr sz="750" dirty="0">
                <a:latin typeface="Calibri"/>
                <a:cs typeface="Calibri"/>
              </a:rPr>
              <a:t> </a:t>
            </a:r>
            <a:r>
              <a:rPr sz="750" spc="-3" dirty="0">
                <a:latin typeface="Calibri"/>
                <a:cs typeface="Calibri"/>
              </a:rPr>
              <a:t>Methods</a:t>
            </a:r>
            <a:endParaRPr sz="75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17185" y="594602"/>
            <a:ext cx="3849399" cy="1219022"/>
          </a:xfrm>
          <a:prstGeom prst="rect">
            <a:avLst/>
          </a:prstGeom>
        </p:spPr>
        <p:txBody>
          <a:bodyPr vert="horz" wrap="square" lIns="0" tIns="8226" rIns="0" bIns="0" rtlCol="0">
            <a:spAutoFit/>
          </a:bodyPr>
          <a:lstStyle/>
          <a:p>
            <a:pPr marL="164085" marR="61045" indent="-155859">
              <a:lnSpc>
                <a:spcPct val="117300"/>
              </a:lnSpc>
              <a:spcBef>
                <a:spcPts val="65"/>
              </a:spcBef>
              <a:buFont typeface="Symbol"/>
              <a:buChar char=""/>
              <a:tabLst>
                <a:tab pos="164085" algn="l"/>
                <a:tab pos="164518" algn="l"/>
              </a:tabLst>
            </a:pPr>
            <a:r>
              <a:rPr sz="750" spc="-3" dirty="0">
                <a:latin typeface="Calibri"/>
                <a:cs typeface="Calibri"/>
              </a:rPr>
              <a:t>Coaching </a:t>
            </a:r>
            <a:r>
              <a:rPr sz="750" dirty="0">
                <a:latin typeface="Calibri"/>
                <a:cs typeface="Calibri"/>
              </a:rPr>
              <a:t>the </a:t>
            </a:r>
            <a:r>
              <a:rPr sz="750" spc="-3" dirty="0">
                <a:latin typeface="Calibri"/>
                <a:cs typeface="Calibri"/>
              </a:rPr>
              <a:t>individual </a:t>
            </a:r>
            <a:r>
              <a:rPr sz="750" dirty="0">
                <a:latin typeface="Calibri"/>
                <a:cs typeface="Calibri"/>
              </a:rPr>
              <a:t>– Most </a:t>
            </a:r>
            <a:r>
              <a:rPr sz="750" spc="-3" dirty="0">
                <a:latin typeface="Calibri"/>
                <a:cs typeface="Calibri"/>
              </a:rPr>
              <a:t>players are </a:t>
            </a:r>
            <a:r>
              <a:rPr sz="750" dirty="0">
                <a:latin typeface="Calibri"/>
                <a:cs typeface="Calibri"/>
              </a:rPr>
              <a:t>not </a:t>
            </a:r>
            <a:r>
              <a:rPr sz="750" spc="-3" dirty="0">
                <a:latin typeface="Calibri"/>
                <a:cs typeface="Calibri"/>
              </a:rPr>
              <a:t>disturbed </a:t>
            </a:r>
            <a:r>
              <a:rPr sz="750" dirty="0">
                <a:latin typeface="Calibri"/>
                <a:cs typeface="Calibri"/>
              </a:rPr>
              <a:t>and </a:t>
            </a:r>
            <a:r>
              <a:rPr sz="750" spc="-3" dirty="0">
                <a:latin typeface="Calibri"/>
                <a:cs typeface="Calibri"/>
              </a:rPr>
              <a:t>the </a:t>
            </a:r>
            <a:r>
              <a:rPr sz="750" dirty="0">
                <a:latin typeface="Calibri"/>
                <a:cs typeface="Calibri"/>
              </a:rPr>
              <a:t>player </a:t>
            </a:r>
            <a:r>
              <a:rPr sz="750" spc="-3" dirty="0">
                <a:latin typeface="Calibri"/>
                <a:cs typeface="Calibri"/>
              </a:rPr>
              <a:t>receives feedback for  themselves.</a:t>
            </a:r>
            <a:endParaRPr sz="750" dirty="0">
              <a:latin typeface="Calibri"/>
              <a:cs typeface="Calibri"/>
            </a:endParaRPr>
          </a:p>
          <a:p>
            <a:pPr marL="164085" indent="-155859">
              <a:spcBef>
                <a:spcPts val="191"/>
              </a:spcBef>
              <a:buFont typeface="Symbol"/>
              <a:buChar char=""/>
              <a:tabLst>
                <a:tab pos="164085" algn="l"/>
                <a:tab pos="164518" algn="l"/>
              </a:tabLst>
            </a:pPr>
            <a:r>
              <a:rPr sz="750" spc="-3" dirty="0">
                <a:latin typeface="Calibri"/>
                <a:cs typeface="Calibri"/>
              </a:rPr>
              <a:t>Coaching </a:t>
            </a:r>
            <a:r>
              <a:rPr sz="750" dirty="0">
                <a:latin typeface="Calibri"/>
                <a:cs typeface="Calibri"/>
              </a:rPr>
              <a:t>over the top – </a:t>
            </a:r>
            <a:r>
              <a:rPr sz="750" spc="-3" dirty="0">
                <a:latin typeface="Calibri"/>
                <a:cs typeface="Calibri"/>
              </a:rPr>
              <a:t>Provide </a:t>
            </a:r>
            <a:r>
              <a:rPr sz="750" dirty="0">
                <a:latin typeface="Calibri"/>
                <a:cs typeface="Calibri"/>
              </a:rPr>
              <a:t>needed </a:t>
            </a:r>
            <a:r>
              <a:rPr sz="750" spc="-3" dirty="0">
                <a:latin typeface="Calibri"/>
                <a:cs typeface="Calibri"/>
              </a:rPr>
              <a:t>information </a:t>
            </a:r>
            <a:r>
              <a:rPr sz="750" dirty="0">
                <a:latin typeface="Calibri"/>
                <a:cs typeface="Calibri"/>
              </a:rPr>
              <a:t>while the activity is </a:t>
            </a:r>
            <a:r>
              <a:rPr sz="750" spc="-3" dirty="0">
                <a:latin typeface="Calibri"/>
                <a:cs typeface="Calibri"/>
              </a:rPr>
              <a:t>taking</a:t>
            </a:r>
            <a:r>
              <a:rPr sz="750" spc="-20" dirty="0">
                <a:latin typeface="Calibri"/>
                <a:cs typeface="Calibri"/>
              </a:rPr>
              <a:t> </a:t>
            </a:r>
            <a:r>
              <a:rPr sz="750" spc="-3" dirty="0">
                <a:latin typeface="Calibri"/>
                <a:cs typeface="Calibri"/>
              </a:rPr>
              <a:t>place.</a:t>
            </a:r>
            <a:endParaRPr sz="750" dirty="0">
              <a:latin typeface="Calibri"/>
              <a:cs typeface="Calibri"/>
            </a:endParaRPr>
          </a:p>
          <a:p>
            <a:pPr marL="164085" marR="48923" indent="-155859">
              <a:lnSpc>
                <a:spcPct val="116399"/>
              </a:lnSpc>
              <a:spcBef>
                <a:spcPts val="48"/>
              </a:spcBef>
              <a:buFont typeface="Symbol"/>
              <a:buChar char=""/>
              <a:tabLst>
                <a:tab pos="164085" algn="l"/>
                <a:tab pos="164518" algn="l"/>
              </a:tabLst>
            </a:pPr>
            <a:r>
              <a:rPr sz="750" spc="-3" dirty="0">
                <a:latin typeface="Calibri"/>
                <a:cs typeface="Calibri"/>
              </a:rPr>
              <a:t>Coaching </a:t>
            </a:r>
            <a:r>
              <a:rPr sz="750" dirty="0">
                <a:latin typeface="Calibri"/>
                <a:cs typeface="Calibri"/>
              </a:rPr>
              <a:t>at a </a:t>
            </a:r>
            <a:r>
              <a:rPr sz="750" spc="-3" dirty="0">
                <a:latin typeface="Calibri"/>
                <a:cs typeface="Calibri"/>
              </a:rPr>
              <a:t>natural stoppage </a:t>
            </a:r>
            <a:r>
              <a:rPr sz="750" dirty="0">
                <a:latin typeface="Calibri"/>
                <a:cs typeface="Calibri"/>
              </a:rPr>
              <a:t>– </a:t>
            </a:r>
            <a:r>
              <a:rPr sz="750" spc="-7" dirty="0">
                <a:latin typeface="Calibri"/>
                <a:cs typeface="Calibri"/>
              </a:rPr>
              <a:t>Using </a:t>
            </a:r>
            <a:r>
              <a:rPr sz="750" spc="-3" dirty="0">
                <a:latin typeface="Calibri"/>
                <a:cs typeface="Calibri"/>
              </a:rPr>
              <a:t>the coaching moment when the </a:t>
            </a:r>
            <a:r>
              <a:rPr sz="750" dirty="0">
                <a:latin typeface="Calibri"/>
                <a:cs typeface="Calibri"/>
              </a:rPr>
              <a:t>game was </a:t>
            </a:r>
            <a:r>
              <a:rPr sz="750" spc="-3" dirty="0">
                <a:latin typeface="Calibri"/>
                <a:cs typeface="Calibri"/>
              </a:rPr>
              <a:t>stopped on  its </a:t>
            </a:r>
            <a:r>
              <a:rPr sz="750" dirty="0">
                <a:latin typeface="Calibri"/>
                <a:cs typeface="Calibri"/>
              </a:rPr>
              <a:t>own. </a:t>
            </a:r>
            <a:r>
              <a:rPr sz="750" spc="-3" dirty="0">
                <a:latin typeface="Calibri"/>
                <a:cs typeface="Calibri"/>
              </a:rPr>
              <a:t>Ex. Ball played </a:t>
            </a:r>
            <a:r>
              <a:rPr sz="750" dirty="0">
                <a:latin typeface="Calibri"/>
                <a:cs typeface="Calibri"/>
              </a:rPr>
              <a:t>out of</a:t>
            </a:r>
            <a:r>
              <a:rPr sz="750" spc="-27" dirty="0">
                <a:latin typeface="Calibri"/>
                <a:cs typeface="Calibri"/>
              </a:rPr>
              <a:t> </a:t>
            </a:r>
            <a:r>
              <a:rPr sz="750" spc="-3" dirty="0">
                <a:latin typeface="Calibri"/>
                <a:cs typeface="Calibri"/>
              </a:rPr>
              <a:t>bounds.</a:t>
            </a:r>
            <a:endParaRPr sz="750" dirty="0">
              <a:latin typeface="Calibri"/>
              <a:cs typeface="Calibri"/>
            </a:endParaRPr>
          </a:p>
          <a:p>
            <a:pPr marL="164085" marR="3464" indent="-155859">
              <a:lnSpc>
                <a:spcPct val="117300"/>
              </a:lnSpc>
              <a:spcBef>
                <a:spcPts val="41"/>
              </a:spcBef>
              <a:buFont typeface="Symbol"/>
              <a:buChar char=""/>
              <a:tabLst>
                <a:tab pos="164085" algn="l"/>
                <a:tab pos="164518" algn="l"/>
              </a:tabLst>
            </a:pPr>
            <a:r>
              <a:rPr sz="750" spc="-3" dirty="0">
                <a:latin typeface="Calibri"/>
                <a:cs typeface="Calibri"/>
              </a:rPr>
              <a:t>Coaching with </a:t>
            </a:r>
            <a:r>
              <a:rPr sz="750" dirty="0">
                <a:latin typeface="Calibri"/>
                <a:cs typeface="Calibri"/>
              </a:rPr>
              <a:t>a </a:t>
            </a:r>
            <a:r>
              <a:rPr sz="750" spc="-3" dirty="0">
                <a:latin typeface="Calibri"/>
                <a:cs typeface="Calibri"/>
              </a:rPr>
              <a:t>stop/freeze </a:t>
            </a:r>
            <a:r>
              <a:rPr sz="750" dirty="0">
                <a:latin typeface="Calibri"/>
                <a:cs typeface="Calibri"/>
              </a:rPr>
              <a:t>– </a:t>
            </a:r>
            <a:r>
              <a:rPr sz="750" spc="-3" dirty="0">
                <a:latin typeface="Calibri"/>
                <a:cs typeface="Calibri"/>
              </a:rPr>
              <a:t>Stopping </a:t>
            </a:r>
            <a:r>
              <a:rPr sz="750" dirty="0">
                <a:latin typeface="Calibri"/>
                <a:cs typeface="Calibri"/>
              </a:rPr>
              <a:t>the </a:t>
            </a:r>
            <a:r>
              <a:rPr sz="750" spc="-3" dirty="0">
                <a:latin typeface="Calibri"/>
                <a:cs typeface="Calibri"/>
              </a:rPr>
              <a:t>activity </a:t>
            </a:r>
            <a:r>
              <a:rPr sz="750" dirty="0">
                <a:latin typeface="Calibri"/>
                <a:cs typeface="Calibri"/>
              </a:rPr>
              <a:t>and </a:t>
            </a:r>
            <a:r>
              <a:rPr sz="750" spc="-3" dirty="0">
                <a:latin typeface="Calibri"/>
                <a:cs typeface="Calibri"/>
              </a:rPr>
              <a:t>demanding </a:t>
            </a:r>
            <a:r>
              <a:rPr sz="750" dirty="0">
                <a:latin typeface="Calibri"/>
                <a:cs typeface="Calibri"/>
              </a:rPr>
              <a:t>all of </a:t>
            </a:r>
            <a:r>
              <a:rPr sz="750" spc="-3" dirty="0">
                <a:latin typeface="Calibri"/>
                <a:cs typeface="Calibri"/>
              </a:rPr>
              <a:t>the players remain </a:t>
            </a:r>
            <a:r>
              <a:rPr sz="750" spc="-7" dirty="0">
                <a:latin typeface="Calibri"/>
                <a:cs typeface="Calibri"/>
              </a:rPr>
              <a:t>in  </a:t>
            </a:r>
            <a:r>
              <a:rPr sz="750" dirty="0">
                <a:latin typeface="Calibri"/>
                <a:cs typeface="Calibri"/>
              </a:rPr>
              <a:t>the </a:t>
            </a:r>
            <a:r>
              <a:rPr sz="750" spc="-3" dirty="0">
                <a:latin typeface="Calibri"/>
                <a:cs typeface="Calibri"/>
              </a:rPr>
              <a:t>position they held when the </a:t>
            </a:r>
            <a:r>
              <a:rPr sz="750" spc="-7" dirty="0">
                <a:latin typeface="Calibri"/>
                <a:cs typeface="Calibri"/>
              </a:rPr>
              <a:t>stop </a:t>
            </a:r>
            <a:r>
              <a:rPr sz="750" spc="-3" dirty="0">
                <a:latin typeface="Calibri"/>
                <a:cs typeface="Calibri"/>
              </a:rPr>
              <a:t>command </a:t>
            </a:r>
            <a:r>
              <a:rPr sz="750" dirty="0">
                <a:latin typeface="Calibri"/>
                <a:cs typeface="Calibri"/>
              </a:rPr>
              <a:t>was </a:t>
            </a:r>
            <a:r>
              <a:rPr sz="750" spc="-3" dirty="0">
                <a:latin typeface="Calibri"/>
                <a:cs typeface="Calibri"/>
              </a:rPr>
              <a:t>given. </a:t>
            </a:r>
            <a:r>
              <a:rPr sz="750" dirty="0">
                <a:latin typeface="Calibri"/>
                <a:cs typeface="Calibri"/>
              </a:rPr>
              <a:t>This allows </a:t>
            </a:r>
            <a:r>
              <a:rPr sz="750" spc="-3" dirty="0">
                <a:latin typeface="Calibri"/>
                <a:cs typeface="Calibri"/>
              </a:rPr>
              <a:t>you to show players </a:t>
            </a:r>
            <a:r>
              <a:rPr sz="750" dirty="0">
                <a:latin typeface="Calibri"/>
                <a:cs typeface="Calibri"/>
              </a:rPr>
              <a:t>the  </a:t>
            </a:r>
            <a:r>
              <a:rPr sz="750" spc="-3" dirty="0">
                <a:latin typeface="Calibri"/>
                <a:cs typeface="Calibri"/>
              </a:rPr>
              <a:t>picture, </a:t>
            </a:r>
            <a:r>
              <a:rPr sz="750" dirty="0">
                <a:latin typeface="Calibri"/>
                <a:cs typeface="Calibri"/>
              </a:rPr>
              <a:t>move </a:t>
            </a:r>
            <a:r>
              <a:rPr sz="750" spc="-3" dirty="0">
                <a:latin typeface="Calibri"/>
                <a:cs typeface="Calibri"/>
              </a:rPr>
              <a:t>players, </a:t>
            </a:r>
            <a:r>
              <a:rPr sz="750" dirty="0">
                <a:latin typeface="Calibri"/>
                <a:cs typeface="Calibri"/>
              </a:rPr>
              <a:t>and then </a:t>
            </a:r>
            <a:r>
              <a:rPr sz="750" spc="-3" dirty="0">
                <a:latin typeface="Calibri"/>
                <a:cs typeface="Calibri"/>
              </a:rPr>
              <a:t>rehearse the situation. Rehearsing </a:t>
            </a:r>
            <a:r>
              <a:rPr sz="750" spc="-7" dirty="0">
                <a:latin typeface="Calibri"/>
                <a:cs typeface="Calibri"/>
              </a:rPr>
              <a:t>is </a:t>
            </a:r>
            <a:r>
              <a:rPr sz="750" spc="-3" dirty="0">
                <a:latin typeface="Calibri"/>
                <a:cs typeface="Calibri"/>
              </a:rPr>
              <a:t>necessary to insure the  players received the</a:t>
            </a:r>
            <a:r>
              <a:rPr sz="750" spc="10" dirty="0">
                <a:latin typeface="Calibri"/>
                <a:cs typeface="Calibri"/>
              </a:rPr>
              <a:t> </a:t>
            </a:r>
            <a:r>
              <a:rPr sz="750" spc="-3" dirty="0">
                <a:latin typeface="Calibri"/>
                <a:cs typeface="Calibri"/>
              </a:rPr>
              <a:t>information.</a:t>
            </a:r>
            <a:endParaRPr sz="750"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1321" y="609773"/>
            <a:ext cx="2925041" cy="759783"/>
          </a:xfrm>
          <a:prstGeom prst="rect">
            <a:avLst/>
          </a:prstGeom>
        </p:spPr>
        <p:txBody>
          <a:bodyPr vert="horz" wrap="square" lIns="0" tIns="8659" rIns="0" bIns="0" rtlCol="0">
            <a:spAutoFit/>
          </a:bodyPr>
          <a:lstStyle/>
          <a:p>
            <a:pPr marL="8659">
              <a:spcBef>
                <a:spcPts val="68"/>
              </a:spcBef>
            </a:pPr>
            <a:r>
              <a:rPr sz="750" b="1" dirty="0">
                <a:latin typeface="Calibri"/>
                <a:cs typeface="Calibri"/>
              </a:rPr>
              <a:t>U10 </a:t>
            </a:r>
            <a:r>
              <a:rPr sz="750" b="1" spc="-3" dirty="0">
                <a:latin typeface="Calibri"/>
                <a:cs typeface="Calibri"/>
              </a:rPr>
              <a:t>Running with </a:t>
            </a:r>
            <a:r>
              <a:rPr sz="750" b="1" dirty="0">
                <a:latin typeface="Calibri"/>
                <a:cs typeface="Calibri"/>
              </a:rPr>
              <a:t>the</a:t>
            </a:r>
            <a:r>
              <a:rPr sz="750" b="1" spc="-17" dirty="0">
                <a:latin typeface="Calibri"/>
                <a:cs typeface="Calibri"/>
              </a:rPr>
              <a:t> </a:t>
            </a:r>
            <a:r>
              <a:rPr sz="750" b="1" spc="-3" dirty="0">
                <a:latin typeface="Calibri"/>
                <a:cs typeface="Calibri"/>
              </a:rPr>
              <a:t>ball</a:t>
            </a:r>
            <a:endParaRPr sz="750" dirty="0">
              <a:latin typeface="Calibri"/>
              <a:cs typeface="Calibri"/>
            </a:endParaRPr>
          </a:p>
          <a:p>
            <a:pPr>
              <a:spcBef>
                <a:spcPts val="3"/>
              </a:spcBef>
            </a:pPr>
            <a:endParaRPr sz="682" dirty="0">
              <a:latin typeface="Calibri"/>
              <a:cs typeface="Calibri"/>
            </a:endParaRPr>
          </a:p>
          <a:p>
            <a:pPr marL="8659">
              <a:tabLst>
                <a:tab pos="631664" algn="l"/>
              </a:tabLst>
            </a:pPr>
            <a:r>
              <a:rPr sz="750" dirty="0">
                <a:latin typeface="Calibri"/>
                <a:cs typeface="Calibri"/>
              </a:rPr>
              <a:t>What:	</a:t>
            </a:r>
            <a:r>
              <a:rPr sz="750" spc="-3" dirty="0">
                <a:latin typeface="Calibri"/>
                <a:cs typeface="Calibri"/>
              </a:rPr>
              <a:t>The player takes space with the </a:t>
            </a:r>
            <a:r>
              <a:rPr sz="750" dirty="0">
                <a:latin typeface="Calibri"/>
                <a:cs typeface="Calibri"/>
              </a:rPr>
              <a:t>ball</a:t>
            </a:r>
            <a:r>
              <a:rPr sz="750" spc="-10" dirty="0">
                <a:latin typeface="Calibri"/>
                <a:cs typeface="Calibri"/>
              </a:rPr>
              <a:t> </a:t>
            </a:r>
            <a:r>
              <a:rPr sz="750" spc="-3" dirty="0">
                <a:latin typeface="Calibri"/>
                <a:cs typeface="Calibri"/>
              </a:rPr>
              <a:t>quickly.</a:t>
            </a:r>
            <a:endParaRPr sz="750" dirty="0">
              <a:latin typeface="Calibri"/>
              <a:cs typeface="Calibri"/>
            </a:endParaRPr>
          </a:p>
          <a:p>
            <a:pPr marL="8659" marR="3464">
              <a:lnSpc>
                <a:spcPct val="192700"/>
              </a:lnSpc>
              <a:tabLst>
                <a:tab pos="631664" algn="l"/>
              </a:tabLst>
            </a:pPr>
            <a:r>
              <a:rPr sz="750" spc="-3" dirty="0">
                <a:latin typeface="Calibri"/>
                <a:cs typeface="Calibri"/>
              </a:rPr>
              <a:t>Where:	Opportunities present themselves </a:t>
            </a:r>
            <a:r>
              <a:rPr sz="750" dirty="0">
                <a:latin typeface="Calibri"/>
                <a:cs typeface="Calibri"/>
              </a:rPr>
              <a:t>in all part </a:t>
            </a:r>
            <a:r>
              <a:rPr sz="750" spc="3" dirty="0">
                <a:latin typeface="Calibri"/>
                <a:cs typeface="Calibri"/>
              </a:rPr>
              <a:t>of </a:t>
            </a:r>
            <a:r>
              <a:rPr sz="750" dirty="0">
                <a:latin typeface="Calibri"/>
                <a:cs typeface="Calibri"/>
              </a:rPr>
              <a:t>the </a:t>
            </a:r>
            <a:r>
              <a:rPr sz="750" spc="-3" dirty="0">
                <a:latin typeface="Calibri"/>
                <a:cs typeface="Calibri"/>
              </a:rPr>
              <a:t>field.  </a:t>
            </a:r>
            <a:r>
              <a:rPr sz="750" dirty="0">
                <a:latin typeface="Calibri"/>
                <a:cs typeface="Calibri"/>
              </a:rPr>
              <a:t>When:	Any </a:t>
            </a:r>
            <a:r>
              <a:rPr sz="750" spc="-3" dirty="0">
                <a:latin typeface="Calibri"/>
                <a:cs typeface="Calibri"/>
              </a:rPr>
              <a:t>time open space </a:t>
            </a:r>
            <a:r>
              <a:rPr sz="750" dirty="0">
                <a:latin typeface="Calibri"/>
                <a:cs typeface="Calibri"/>
              </a:rPr>
              <a:t>is </a:t>
            </a:r>
            <a:r>
              <a:rPr sz="750" spc="-3" dirty="0">
                <a:latin typeface="Calibri"/>
                <a:cs typeface="Calibri"/>
              </a:rPr>
              <a:t>present for </a:t>
            </a:r>
            <a:r>
              <a:rPr sz="750" dirty="0">
                <a:latin typeface="Calibri"/>
                <a:cs typeface="Calibri"/>
              </a:rPr>
              <a:t>the </a:t>
            </a:r>
            <a:r>
              <a:rPr sz="750" spc="-3" dirty="0">
                <a:latin typeface="Calibri"/>
                <a:cs typeface="Calibri"/>
              </a:rPr>
              <a:t>player with </a:t>
            </a:r>
            <a:r>
              <a:rPr sz="750" dirty="0">
                <a:latin typeface="Calibri"/>
                <a:cs typeface="Calibri"/>
              </a:rPr>
              <a:t>the </a:t>
            </a:r>
            <a:r>
              <a:rPr sz="750" spc="-3" dirty="0">
                <a:latin typeface="Calibri"/>
                <a:cs typeface="Calibri"/>
              </a:rPr>
              <a:t>ball.</a:t>
            </a:r>
            <a:endParaRPr sz="750" dirty="0">
              <a:latin typeface="Calibri"/>
              <a:cs typeface="Calibri"/>
            </a:endParaRPr>
          </a:p>
        </p:txBody>
      </p:sp>
      <p:sp>
        <p:nvSpPr>
          <p:cNvPr id="3" name="object 3"/>
          <p:cNvSpPr txBox="1"/>
          <p:nvPr/>
        </p:nvSpPr>
        <p:spPr>
          <a:xfrm>
            <a:off x="4061321" y="1489883"/>
            <a:ext cx="221673"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Why:</a:t>
            </a:r>
          </a:p>
        </p:txBody>
      </p:sp>
      <p:sp>
        <p:nvSpPr>
          <p:cNvPr id="4" name="object 4"/>
          <p:cNvSpPr txBox="1"/>
          <p:nvPr/>
        </p:nvSpPr>
        <p:spPr>
          <a:xfrm>
            <a:off x="4684742" y="1470555"/>
            <a:ext cx="3307340" cy="540119"/>
          </a:xfrm>
          <a:prstGeom prst="rect">
            <a:avLst/>
          </a:prstGeom>
        </p:spPr>
        <p:txBody>
          <a:bodyPr vert="horz" wrap="square" lIns="0" tIns="8226" rIns="0" bIns="0" rtlCol="0">
            <a:spAutoFit/>
          </a:bodyPr>
          <a:lstStyle/>
          <a:p>
            <a:pPr marL="8659" marR="3464">
              <a:lnSpc>
                <a:spcPct val="117300"/>
              </a:lnSpc>
              <a:spcBef>
                <a:spcPts val="65"/>
              </a:spcBef>
            </a:pPr>
            <a:r>
              <a:rPr sz="750" spc="-3" dirty="0">
                <a:latin typeface="Calibri"/>
                <a:cs typeface="Calibri"/>
              </a:rPr>
              <a:t>When </a:t>
            </a:r>
            <a:r>
              <a:rPr sz="750" dirty="0">
                <a:latin typeface="Calibri"/>
                <a:cs typeface="Calibri"/>
              </a:rPr>
              <a:t>a player </a:t>
            </a:r>
            <a:r>
              <a:rPr sz="750" spc="-3" dirty="0">
                <a:latin typeface="Calibri"/>
                <a:cs typeface="Calibri"/>
              </a:rPr>
              <a:t>takes </a:t>
            </a:r>
            <a:r>
              <a:rPr sz="750" dirty="0">
                <a:latin typeface="Calibri"/>
                <a:cs typeface="Calibri"/>
              </a:rPr>
              <a:t>the </a:t>
            </a:r>
            <a:r>
              <a:rPr sz="750" spc="-3" dirty="0">
                <a:latin typeface="Calibri"/>
                <a:cs typeface="Calibri"/>
              </a:rPr>
              <a:t>ball forward themselves, </a:t>
            </a:r>
            <a:r>
              <a:rPr sz="750" dirty="0">
                <a:latin typeface="Calibri"/>
                <a:cs typeface="Calibri"/>
              </a:rPr>
              <a:t>the </a:t>
            </a:r>
            <a:r>
              <a:rPr sz="750" spc="-3" dirty="0">
                <a:latin typeface="Calibri"/>
                <a:cs typeface="Calibri"/>
              </a:rPr>
              <a:t>opposition </a:t>
            </a:r>
            <a:r>
              <a:rPr sz="750" dirty="0">
                <a:latin typeface="Calibri"/>
                <a:cs typeface="Calibri"/>
              </a:rPr>
              <a:t>not only has </a:t>
            </a:r>
            <a:r>
              <a:rPr sz="750" spc="-3" dirty="0">
                <a:latin typeface="Calibri"/>
                <a:cs typeface="Calibri"/>
              </a:rPr>
              <a:t>to </a:t>
            </a:r>
            <a:r>
              <a:rPr sz="750" dirty="0">
                <a:latin typeface="Calibri"/>
                <a:cs typeface="Calibri"/>
              </a:rPr>
              <a:t>deal  </a:t>
            </a:r>
            <a:r>
              <a:rPr sz="750" spc="-3" dirty="0">
                <a:latin typeface="Calibri"/>
                <a:cs typeface="Calibri"/>
              </a:rPr>
              <a:t>with </a:t>
            </a:r>
            <a:r>
              <a:rPr sz="750" dirty="0">
                <a:latin typeface="Calibri"/>
                <a:cs typeface="Calibri"/>
              </a:rPr>
              <a:t>the </a:t>
            </a:r>
            <a:r>
              <a:rPr sz="750" spc="-3" dirty="0">
                <a:latin typeface="Calibri"/>
                <a:cs typeface="Calibri"/>
              </a:rPr>
              <a:t>ball </a:t>
            </a:r>
            <a:r>
              <a:rPr sz="750" spc="-7" dirty="0">
                <a:latin typeface="Calibri"/>
                <a:cs typeface="Calibri"/>
              </a:rPr>
              <a:t>in </a:t>
            </a:r>
            <a:r>
              <a:rPr sz="750" dirty="0">
                <a:latin typeface="Calibri"/>
                <a:cs typeface="Calibri"/>
              </a:rPr>
              <a:t>a </a:t>
            </a:r>
            <a:r>
              <a:rPr sz="750" spc="-3" dirty="0">
                <a:latin typeface="Calibri"/>
                <a:cs typeface="Calibri"/>
              </a:rPr>
              <a:t>forward position </a:t>
            </a:r>
            <a:r>
              <a:rPr sz="750" spc="3" dirty="0">
                <a:latin typeface="Calibri"/>
                <a:cs typeface="Calibri"/>
              </a:rPr>
              <a:t>but </a:t>
            </a:r>
            <a:r>
              <a:rPr sz="750" spc="-3" dirty="0">
                <a:latin typeface="Calibri"/>
                <a:cs typeface="Calibri"/>
              </a:rPr>
              <a:t>must also handle </a:t>
            </a:r>
            <a:r>
              <a:rPr sz="750" dirty="0">
                <a:latin typeface="Calibri"/>
                <a:cs typeface="Calibri"/>
              </a:rPr>
              <a:t>an additional </a:t>
            </a:r>
            <a:r>
              <a:rPr sz="750" spc="-3" dirty="0">
                <a:latin typeface="Calibri"/>
                <a:cs typeface="Calibri"/>
              </a:rPr>
              <a:t>player. </a:t>
            </a:r>
            <a:r>
              <a:rPr sz="750" spc="7" dirty="0">
                <a:latin typeface="Calibri"/>
                <a:cs typeface="Calibri"/>
              </a:rPr>
              <a:t>The  </a:t>
            </a:r>
            <a:r>
              <a:rPr sz="750" dirty="0">
                <a:latin typeface="Calibri"/>
                <a:cs typeface="Calibri"/>
              </a:rPr>
              <a:t>opponent </a:t>
            </a:r>
            <a:r>
              <a:rPr sz="750" spc="-3" dirty="0">
                <a:latin typeface="Calibri"/>
                <a:cs typeface="Calibri"/>
              </a:rPr>
              <a:t>that </a:t>
            </a:r>
            <a:r>
              <a:rPr sz="750" dirty="0">
                <a:latin typeface="Calibri"/>
                <a:cs typeface="Calibri"/>
              </a:rPr>
              <a:t>is </a:t>
            </a:r>
            <a:r>
              <a:rPr sz="750" spc="-3" dirty="0">
                <a:latin typeface="Calibri"/>
                <a:cs typeface="Calibri"/>
              </a:rPr>
              <a:t>forced to stop the forward progression </a:t>
            </a:r>
            <a:r>
              <a:rPr sz="750" dirty="0">
                <a:latin typeface="Calibri"/>
                <a:cs typeface="Calibri"/>
              </a:rPr>
              <a:t>of the ball </a:t>
            </a:r>
            <a:r>
              <a:rPr sz="750" spc="-3" dirty="0">
                <a:latin typeface="Calibri"/>
                <a:cs typeface="Calibri"/>
              </a:rPr>
              <a:t>often </a:t>
            </a:r>
            <a:r>
              <a:rPr sz="750" dirty="0">
                <a:latin typeface="Calibri"/>
                <a:cs typeface="Calibri"/>
              </a:rPr>
              <a:t>leaving a  </a:t>
            </a:r>
            <a:r>
              <a:rPr sz="750" spc="-3" dirty="0">
                <a:latin typeface="Calibri"/>
                <a:cs typeface="Calibri"/>
              </a:rPr>
              <a:t>player </a:t>
            </a:r>
            <a:r>
              <a:rPr sz="750" dirty="0">
                <a:latin typeface="Calibri"/>
                <a:cs typeface="Calibri"/>
              </a:rPr>
              <a:t>or </a:t>
            </a:r>
            <a:r>
              <a:rPr sz="750" spc="-3" dirty="0">
                <a:latin typeface="Calibri"/>
                <a:cs typeface="Calibri"/>
              </a:rPr>
              <a:t>vital space</a:t>
            </a:r>
            <a:r>
              <a:rPr sz="750" spc="-17" dirty="0">
                <a:latin typeface="Calibri"/>
                <a:cs typeface="Calibri"/>
              </a:rPr>
              <a:t> </a:t>
            </a:r>
            <a:r>
              <a:rPr sz="750" spc="-3" dirty="0">
                <a:latin typeface="Calibri"/>
                <a:cs typeface="Calibri"/>
              </a:rPr>
              <a:t>open.</a:t>
            </a:r>
            <a:endParaRPr sz="750" dirty="0">
              <a:latin typeface="Calibri"/>
              <a:cs typeface="Calibri"/>
            </a:endParaRPr>
          </a:p>
        </p:txBody>
      </p:sp>
      <p:sp>
        <p:nvSpPr>
          <p:cNvPr id="5" name="object 5"/>
          <p:cNvSpPr txBox="1"/>
          <p:nvPr/>
        </p:nvSpPr>
        <p:spPr>
          <a:xfrm>
            <a:off x="4061321" y="2112559"/>
            <a:ext cx="221673"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H</a:t>
            </a:r>
            <a:r>
              <a:rPr sz="750" spc="3" dirty="0">
                <a:latin typeface="Calibri"/>
                <a:cs typeface="Calibri"/>
              </a:rPr>
              <a:t>o</a:t>
            </a:r>
            <a:r>
              <a:rPr sz="750" dirty="0">
                <a:latin typeface="Calibri"/>
                <a:cs typeface="Calibri"/>
              </a:rPr>
              <a:t>w:</a:t>
            </a:r>
          </a:p>
        </p:txBody>
      </p:sp>
      <p:sp>
        <p:nvSpPr>
          <p:cNvPr id="6" name="object 6"/>
          <p:cNvSpPr txBox="1"/>
          <p:nvPr/>
        </p:nvSpPr>
        <p:spPr>
          <a:xfrm>
            <a:off x="4684741" y="2112559"/>
            <a:ext cx="1181966"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Step 1: Recognize open</a:t>
            </a:r>
            <a:r>
              <a:rPr sz="750" dirty="0">
                <a:latin typeface="Calibri"/>
                <a:cs typeface="Calibri"/>
              </a:rPr>
              <a:t> </a:t>
            </a:r>
            <a:r>
              <a:rPr sz="750" spc="-3" dirty="0">
                <a:latin typeface="Calibri"/>
                <a:cs typeface="Calibri"/>
              </a:rPr>
              <a:t>space</a:t>
            </a:r>
            <a:endParaRPr sz="750" dirty="0">
              <a:latin typeface="Calibri"/>
              <a:cs typeface="Calibri"/>
            </a:endParaRPr>
          </a:p>
        </p:txBody>
      </p:sp>
      <p:sp>
        <p:nvSpPr>
          <p:cNvPr id="7" name="object 7"/>
          <p:cNvSpPr txBox="1"/>
          <p:nvPr/>
        </p:nvSpPr>
        <p:spPr>
          <a:xfrm>
            <a:off x="4684742" y="2312480"/>
            <a:ext cx="3361892" cy="636824"/>
          </a:xfrm>
          <a:prstGeom prst="rect">
            <a:avLst/>
          </a:prstGeom>
        </p:spPr>
        <p:txBody>
          <a:bodyPr vert="horz" wrap="square" lIns="0" tIns="7793" rIns="0" bIns="0" rtlCol="0">
            <a:spAutoFit/>
          </a:bodyPr>
          <a:lstStyle/>
          <a:p>
            <a:pPr marL="8659" marR="3464">
              <a:lnSpc>
                <a:spcPct val="117700"/>
              </a:lnSpc>
              <a:spcBef>
                <a:spcPts val="61"/>
              </a:spcBef>
            </a:pPr>
            <a:r>
              <a:rPr sz="750" spc="-3" dirty="0">
                <a:latin typeface="Calibri"/>
                <a:cs typeface="Calibri"/>
              </a:rPr>
              <a:t>Step 2: </a:t>
            </a:r>
            <a:r>
              <a:rPr sz="750" spc="-7" dirty="0">
                <a:latin typeface="Calibri"/>
                <a:cs typeface="Calibri"/>
              </a:rPr>
              <a:t>Step </a:t>
            </a:r>
            <a:r>
              <a:rPr sz="750" spc="-3" dirty="0">
                <a:latin typeface="Calibri"/>
                <a:cs typeface="Calibri"/>
              </a:rPr>
              <a:t>through </a:t>
            </a:r>
            <a:r>
              <a:rPr sz="750" dirty="0">
                <a:latin typeface="Calibri"/>
                <a:cs typeface="Calibri"/>
              </a:rPr>
              <a:t>the ball </a:t>
            </a:r>
            <a:r>
              <a:rPr sz="750" spc="-3" dirty="0">
                <a:latin typeface="Calibri"/>
                <a:cs typeface="Calibri"/>
              </a:rPr>
              <a:t>with the instep </a:t>
            </a:r>
            <a:r>
              <a:rPr sz="750" dirty="0">
                <a:latin typeface="Calibri"/>
                <a:cs typeface="Calibri"/>
              </a:rPr>
              <a:t>of the </a:t>
            </a:r>
            <a:r>
              <a:rPr sz="750" spc="-3" dirty="0">
                <a:latin typeface="Calibri"/>
                <a:cs typeface="Calibri"/>
              </a:rPr>
              <a:t>foot. The toe should be pointed  down. The touch should be large enough to take two to </a:t>
            </a:r>
            <a:r>
              <a:rPr sz="750" dirty="0">
                <a:latin typeface="Calibri"/>
                <a:cs typeface="Calibri"/>
              </a:rPr>
              <a:t>three </a:t>
            </a:r>
            <a:r>
              <a:rPr sz="750" spc="-3" dirty="0">
                <a:latin typeface="Calibri"/>
                <a:cs typeface="Calibri"/>
              </a:rPr>
              <a:t>steps between touches.  Each touch should be made </a:t>
            </a:r>
            <a:r>
              <a:rPr sz="750" dirty="0">
                <a:latin typeface="Calibri"/>
                <a:cs typeface="Calibri"/>
              </a:rPr>
              <a:t>in </a:t>
            </a:r>
            <a:r>
              <a:rPr sz="750" spc="-3" dirty="0">
                <a:latin typeface="Calibri"/>
                <a:cs typeface="Calibri"/>
              </a:rPr>
              <a:t>natural running</a:t>
            </a:r>
            <a:r>
              <a:rPr sz="750" spc="3" dirty="0">
                <a:latin typeface="Calibri"/>
                <a:cs typeface="Calibri"/>
              </a:rPr>
              <a:t> </a:t>
            </a:r>
            <a:r>
              <a:rPr sz="750" spc="-3" dirty="0">
                <a:latin typeface="Calibri"/>
                <a:cs typeface="Calibri"/>
              </a:rPr>
              <a:t>motion.</a:t>
            </a:r>
            <a:endParaRPr sz="750" dirty="0">
              <a:latin typeface="Calibri"/>
              <a:cs typeface="Calibri"/>
            </a:endParaRPr>
          </a:p>
          <a:p>
            <a:pPr>
              <a:spcBef>
                <a:spcPts val="3"/>
              </a:spcBef>
            </a:pPr>
            <a:endParaRPr sz="682" dirty="0">
              <a:latin typeface="Calibri"/>
              <a:cs typeface="Calibri"/>
            </a:endParaRPr>
          </a:p>
          <a:p>
            <a:pPr marL="8659"/>
            <a:r>
              <a:rPr sz="750" spc="-3" dirty="0">
                <a:latin typeface="Calibri"/>
                <a:cs typeface="Calibri"/>
              </a:rPr>
              <a:t>Step 3: Keep the </a:t>
            </a:r>
            <a:r>
              <a:rPr sz="750" dirty="0">
                <a:latin typeface="Calibri"/>
                <a:cs typeface="Calibri"/>
              </a:rPr>
              <a:t>head up </a:t>
            </a:r>
            <a:r>
              <a:rPr sz="750" spc="-3" dirty="0">
                <a:latin typeface="Calibri"/>
                <a:cs typeface="Calibri"/>
              </a:rPr>
              <a:t>to see when space </a:t>
            </a:r>
            <a:r>
              <a:rPr sz="750" dirty="0">
                <a:latin typeface="Calibri"/>
                <a:cs typeface="Calibri"/>
              </a:rPr>
              <a:t>is </a:t>
            </a:r>
            <a:r>
              <a:rPr sz="750" spc="-3" dirty="0">
                <a:latin typeface="Calibri"/>
                <a:cs typeface="Calibri"/>
              </a:rPr>
              <a:t>closed </a:t>
            </a:r>
            <a:r>
              <a:rPr sz="750" dirty="0">
                <a:latin typeface="Calibri"/>
                <a:cs typeface="Calibri"/>
              </a:rPr>
              <a:t>and be </a:t>
            </a:r>
            <a:r>
              <a:rPr sz="750" spc="-3" dirty="0">
                <a:latin typeface="Calibri"/>
                <a:cs typeface="Calibri"/>
              </a:rPr>
              <a:t>aware </a:t>
            </a:r>
            <a:r>
              <a:rPr sz="750" dirty="0">
                <a:latin typeface="Calibri"/>
                <a:cs typeface="Calibri"/>
              </a:rPr>
              <a:t>of</a:t>
            </a:r>
            <a:r>
              <a:rPr sz="750" spc="17" dirty="0">
                <a:latin typeface="Calibri"/>
                <a:cs typeface="Calibri"/>
              </a:rPr>
              <a:t> </a:t>
            </a:r>
            <a:r>
              <a:rPr sz="750" spc="-3" dirty="0">
                <a:latin typeface="Calibri"/>
                <a:cs typeface="Calibri"/>
              </a:rPr>
              <a:t>options.</a:t>
            </a:r>
            <a:endParaRPr sz="750" dirty="0">
              <a:latin typeface="Calibri"/>
              <a:cs typeface="Calibri"/>
            </a:endParaRPr>
          </a:p>
        </p:txBody>
      </p:sp>
      <p:graphicFrame>
        <p:nvGraphicFramePr>
          <p:cNvPr id="8" name="object 8"/>
          <p:cNvGraphicFramePr>
            <a:graphicFrameLocks noGrp="1"/>
          </p:cNvGraphicFramePr>
          <p:nvPr/>
        </p:nvGraphicFramePr>
        <p:xfrm>
          <a:off x="4020936" y="3275821"/>
          <a:ext cx="4147271" cy="2799744"/>
        </p:xfrm>
        <a:graphic>
          <a:graphicData uri="http://schemas.openxmlformats.org/drawingml/2006/table">
            <a:tbl>
              <a:tblPr firstRow="1" bandRow="1">
                <a:tableStyleId>{2D5ABB26-0587-4C30-8999-92F81FD0307C}</a:tableStyleId>
              </a:tblPr>
              <a:tblGrid>
                <a:gridCol w="497032">
                  <a:extLst>
                    <a:ext uri="{9D8B030D-6E8A-4147-A177-3AD203B41FA5}">
                      <a16:colId xmlns:a16="http://schemas.microsoft.com/office/drawing/2014/main" val="20000"/>
                    </a:ext>
                  </a:extLst>
                </a:gridCol>
                <a:gridCol w="1595437">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1515254">
                <a:tc>
                  <a:txBody>
                    <a:bodyPr/>
                    <a:lstStyle/>
                    <a:p>
                      <a:pPr marL="68580">
                        <a:lnSpc>
                          <a:spcPts val="1275"/>
                        </a:lnSpc>
                      </a:pPr>
                      <a:r>
                        <a:rPr sz="700" spc="-5" dirty="0">
                          <a:latin typeface="Calibri"/>
                          <a:cs typeface="Calibri"/>
                        </a:rPr>
                        <a:t>Rapid</a:t>
                      </a:r>
                      <a:endParaRPr sz="700" dirty="0">
                        <a:latin typeface="Calibri"/>
                        <a:cs typeface="Calibri"/>
                      </a:endParaRPr>
                    </a:p>
                    <a:p>
                      <a:pPr marL="68580" marR="191770">
                        <a:lnSpc>
                          <a:spcPct val="101800"/>
                        </a:lnSpc>
                      </a:pPr>
                      <a:r>
                        <a:rPr sz="700" spc="-5" dirty="0">
                          <a:latin typeface="Calibri"/>
                          <a:cs typeface="Calibri"/>
                        </a:rPr>
                        <a:t>Tr</a:t>
                      </a:r>
                      <a:r>
                        <a:rPr sz="700" spc="10" dirty="0">
                          <a:latin typeface="Calibri"/>
                          <a:cs typeface="Calibri"/>
                        </a:rPr>
                        <a:t>a</a:t>
                      </a:r>
                      <a:r>
                        <a:rPr sz="700" spc="-15" dirty="0">
                          <a:latin typeface="Calibri"/>
                          <a:cs typeface="Calibri"/>
                        </a:rPr>
                        <a:t>i</a:t>
                      </a:r>
                      <a:r>
                        <a:rPr sz="700" spc="5" dirty="0">
                          <a:latin typeface="Calibri"/>
                          <a:cs typeface="Calibri"/>
                        </a:rPr>
                        <a:t>n</a:t>
                      </a:r>
                      <a:r>
                        <a:rPr sz="700" spc="-15" dirty="0">
                          <a:latin typeface="Calibri"/>
                          <a:cs typeface="Calibri"/>
                        </a:rPr>
                        <a:t>i</a:t>
                      </a:r>
                      <a:r>
                        <a:rPr sz="700" spc="-5" dirty="0">
                          <a:latin typeface="Calibri"/>
                          <a:cs typeface="Calibri"/>
                        </a:rPr>
                        <a:t>n</a:t>
                      </a:r>
                      <a:r>
                        <a:rPr sz="700" dirty="0">
                          <a:latin typeface="Calibri"/>
                          <a:cs typeface="Calibri"/>
                        </a:rPr>
                        <a:t>g  RWB</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275"/>
                        </a:lnSpc>
                      </a:pPr>
                      <a:r>
                        <a:rPr sz="700" dirty="0">
                          <a:latin typeface="Calibri"/>
                          <a:cs typeface="Calibri"/>
                        </a:rPr>
                        <a:t>Groups of four are </a:t>
                      </a:r>
                      <a:r>
                        <a:rPr sz="700" spc="-5" dirty="0">
                          <a:latin typeface="Calibri"/>
                          <a:cs typeface="Calibri"/>
                        </a:rPr>
                        <a:t>formed</a:t>
                      </a:r>
                      <a:r>
                        <a:rPr sz="700" spc="-75" dirty="0">
                          <a:latin typeface="Calibri"/>
                          <a:cs typeface="Calibri"/>
                        </a:rPr>
                        <a:t> </a:t>
                      </a:r>
                      <a:r>
                        <a:rPr sz="700" dirty="0">
                          <a:latin typeface="Calibri"/>
                          <a:cs typeface="Calibri"/>
                        </a:rPr>
                        <a:t>then</a:t>
                      </a:r>
                    </a:p>
                    <a:p>
                      <a:pPr marL="66675" marR="257810">
                        <a:lnSpc>
                          <a:spcPct val="101400"/>
                        </a:lnSpc>
                        <a:spcBef>
                          <a:spcPts val="5"/>
                        </a:spcBef>
                      </a:pPr>
                      <a:r>
                        <a:rPr sz="700" spc="-5" dirty="0">
                          <a:latin typeface="Calibri"/>
                          <a:cs typeface="Calibri"/>
                        </a:rPr>
                        <a:t>subdivided </a:t>
                      </a:r>
                      <a:r>
                        <a:rPr sz="700" dirty="0">
                          <a:latin typeface="Calibri"/>
                          <a:cs typeface="Calibri"/>
                        </a:rPr>
                        <a:t>into </a:t>
                      </a:r>
                      <a:r>
                        <a:rPr sz="700" spc="-5" dirty="0">
                          <a:latin typeface="Calibri"/>
                          <a:cs typeface="Calibri"/>
                        </a:rPr>
                        <a:t>groups </a:t>
                      </a:r>
                      <a:r>
                        <a:rPr sz="700" dirty="0">
                          <a:latin typeface="Calibri"/>
                          <a:cs typeface="Calibri"/>
                        </a:rPr>
                        <a:t>of </a:t>
                      </a:r>
                      <a:r>
                        <a:rPr sz="700" spc="-5" dirty="0">
                          <a:latin typeface="Calibri"/>
                          <a:cs typeface="Calibri"/>
                        </a:rPr>
                        <a:t>two.  </a:t>
                      </a:r>
                      <a:r>
                        <a:rPr sz="700" dirty="0">
                          <a:latin typeface="Calibri"/>
                          <a:cs typeface="Calibri"/>
                        </a:rPr>
                        <a:t>Groups of </a:t>
                      </a:r>
                      <a:r>
                        <a:rPr sz="700" spc="-5" dirty="0">
                          <a:latin typeface="Calibri"/>
                          <a:cs typeface="Calibri"/>
                        </a:rPr>
                        <a:t>two stand 20 yards </a:t>
                      </a:r>
                      <a:r>
                        <a:rPr sz="700" dirty="0">
                          <a:latin typeface="Calibri"/>
                          <a:cs typeface="Calibri"/>
                        </a:rPr>
                        <a:t>apart  </a:t>
                      </a:r>
                      <a:r>
                        <a:rPr sz="700" spc="-5" dirty="0">
                          <a:latin typeface="Calibri"/>
                          <a:cs typeface="Calibri"/>
                        </a:rPr>
                        <a:t>from each</a:t>
                      </a:r>
                      <a:r>
                        <a:rPr sz="700" spc="-15" dirty="0">
                          <a:latin typeface="Calibri"/>
                          <a:cs typeface="Calibri"/>
                        </a:rPr>
                        <a:t> </a:t>
                      </a:r>
                      <a:r>
                        <a:rPr sz="700" spc="-5" dirty="0">
                          <a:latin typeface="Calibri"/>
                          <a:cs typeface="Calibri"/>
                        </a:rPr>
                        <a:t>other.</a:t>
                      </a:r>
                      <a:endParaRPr sz="700" dirty="0">
                        <a:latin typeface="Calibri"/>
                        <a:cs typeface="Calibri"/>
                      </a:endParaRPr>
                    </a:p>
                    <a:p>
                      <a:pPr>
                        <a:lnSpc>
                          <a:spcPct val="100000"/>
                        </a:lnSpc>
                        <a:spcBef>
                          <a:spcPts val="20"/>
                        </a:spcBef>
                      </a:pPr>
                      <a:endParaRPr sz="800" dirty="0">
                        <a:latin typeface="Times New Roman"/>
                        <a:cs typeface="Times New Roman"/>
                      </a:endParaRPr>
                    </a:p>
                    <a:p>
                      <a:pPr marL="66675" marR="65405">
                        <a:lnSpc>
                          <a:spcPct val="101899"/>
                        </a:lnSpc>
                      </a:pPr>
                      <a:r>
                        <a:rPr sz="700" spc="-5" dirty="0">
                          <a:latin typeface="Calibri"/>
                          <a:cs typeface="Calibri"/>
                        </a:rPr>
                        <a:t>One player from each group </a:t>
                      </a:r>
                      <a:r>
                        <a:rPr sz="700" dirty="0">
                          <a:latin typeface="Calibri"/>
                          <a:cs typeface="Calibri"/>
                        </a:rPr>
                        <a:t>of </a:t>
                      </a:r>
                      <a:r>
                        <a:rPr sz="700" spc="-5" dirty="0">
                          <a:latin typeface="Calibri"/>
                          <a:cs typeface="Calibri"/>
                        </a:rPr>
                        <a:t>two  starts to </a:t>
                      </a:r>
                      <a:r>
                        <a:rPr sz="700" dirty="0">
                          <a:latin typeface="Calibri"/>
                          <a:cs typeface="Calibri"/>
                        </a:rPr>
                        <a:t>run </a:t>
                      </a:r>
                      <a:r>
                        <a:rPr sz="700" spc="-5" dirty="0">
                          <a:latin typeface="Calibri"/>
                          <a:cs typeface="Calibri"/>
                        </a:rPr>
                        <a:t>with the </a:t>
                      </a:r>
                      <a:r>
                        <a:rPr sz="700" dirty="0">
                          <a:latin typeface="Calibri"/>
                          <a:cs typeface="Calibri"/>
                        </a:rPr>
                        <a:t>ball across </a:t>
                      </a:r>
                      <a:r>
                        <a:rPr sz="700" spc="-5" dirty="0">
                          <a:latin typeface="Calibri"/>
                          <a:cs typeface="Calibri"/>
                        </a:rPr>
                        <a:t>the  space. They attempt to take just </a:t>
                      </a:r>
                      <a:r>
                        <a:rPr sz="700" dirty="0">
                          <a:latin typeface="Calibri"/>
                          <a:cs typeface="Calibri"/>
                        </a:rPr>
                        <a:t>three  even </a:t>
                      </a:r>
                      <a:r>
                        <a:rPr sz="700" spc="-5" dirty="0">
                          <a:latin typeface="Calibri"/>
                          <a:cs typeface="Calibri"/>
                        </a:rPr>
                        <a:t>length touches. When they  make </a:t>
                      </a:r>
                      <a:r>
                        <a:rPr sz="700" dirty="0">
                          <a:latin typeface="Calibri"/>
                          <a:cs typeface="Calibri"/>
                        </a:rPr>
                        <a:t>it </a:t>
                      </a:r>
                      <a:r>
                        <a:rPr sz="700" spc="-5" dirty="0">
                          <a:latin typeface="Calibri"/>
                          <a:cs typeface="Calibri"/>
                        </a:rPr>
                        <a:t>to </a:t>
                      </a:r>
                      <a:r>
                        <a:rPr sz="700" dirty="0">
                          <a:latin typeface="Calibri"/>
                          <a:cs typeface="Calibri"/>
                        </a:rPr>
                        <a:t>the </a:t>
                      </a:r>
                      <a:r>
                        <a:rPr sz="700" spc="-5" dirty="0">
                          <a:latin typeface="Calibri"/>
                          <a:cs typeface="Calibri"/>
                        </a:rPr>
                        <a:t>other side </a:t>
                      </a:r>
                      <a:r>
                        <a:rPr sz="700" spc="-10" dirty="0">
                          <a:latin typeface="Calibri"/>
                          <a:cs typeface="Calibri"/>
                        </a:rPr>
                        <a:t>the </a:t>
                      </a:r>
                      <a:r>
                        <a:rPr sz="700" dirty="0">
                          <a:latin typeface="Calibri"/>
                          <a:cs typeface="Calibri"/>
                        </a:rPr>
                        <a:t>next  </a:t>
                      </a:r>
                      <a:r>
                        <a:rPr sz="700" spc="-5" dirty="0">
                          <a:latin typeface="Calibri"/>
                          <a:cs typeface="Calibri"/>
                        </a:rPr>
                        <a:t>player takes </a:t>
                      </a:r>
                      <a:r>
                        <a:rPr sz="700" dirty="0">
                          <a:latin typeface="Calibri"/>
                          <a:cs typeface="Calibri"/>
                        </a:rPr>
                        <a:t>their </a:t>
                      </a:r>
                      <a:r>
                        <a:rPr sz="700" spc="-5" dirty="0">
                          <a:latin typeface="Calibri"/>
                          <a:cs typeface="Calibri"/>
                        </a:rPr>
                        <a:t>turn </a:t>
                      </a:r>
                      <a:r>
                        <a:rPr sz="700" dirty="0">
                          <a:latin typeface="Calibri"/>
                          <a:cs typeface="Calibri"/>
                        </a:rPr>
                        <a:t>and the activity  continues </a:t>
                      </a:r>
                      <a:r>
                        <a:rPr sz="700" spc="-5" dirty="0">
                          <a:latin typeface="Calibri"/>
                          <a:cs typeface="Calibri"/>
                        </a:rPr>
                        <a:t>to</a:t>
                      </a:r>
                      <a:r>
                        <a:rPr sz="700" spc="-10" dirty="0">
                          <a:latin typeface="Calibri"/>
                          <a:cs typeface="Calibri"/>
                        </a:rPr>
                        <a:t> </a:t>
                      </a:r>
                      <a:r>
                        <a:rPr sz="700" spc="-5" dirty="0">
                          <a:latin typeface="Calibri"/>
                          <a:cs typeface="Calibri"/>
                        </a:rPr>
                        <a:t>repeat.</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284490">
                <a:tc>
                  <a:txBody>
                    <a:bodyPr/>
                    <a:lstStyle/>
                    <a:p>
                      <a:pPr marL="68580" marR="263525">
                        <a:lnSpc>
                          <a:spcPts val="1330"/>
                        </a:lnSpc>
                      </a:pPr>
                      <a:r>
                        <a:rPr sz="700" dirty="0">
                          <a:latin typeface="Calibri"/>
                          <a:cs typeface="Calibri"/>
                        </a:rPr>
                        <a:t>Ball  </a:t>
                      </a:r>
                      <a:r>
                        <a:rPr sz="700" spc="-5" dirty="0">
                          <a:latin typeface="Calibri"/>
                          <a:cs typeface="Calibri"/>
                        </a:rPr>
                        <a:t>Ch</a:t>
                      </a:r>
                      <a:r>
                        <a:rPr sz="700" spc="5" dirty="0">
                          <a:latin typeface="Calibri"/>
                          <a:cs typeface="Calibri"/>
                        </a:rPr>
                        <a:t>a</a:t>
                      </a:r>
                      <a:r>
                        <a:rPr sz="700" spc="-15" dirty="0">
                          <a:latin typeface="Calibri"/>
                          <a:cs typeface="Calibri"/>
                        </a:rPr>
                        <a:t>s</a:t>
                      </a:r>
                      <a:r>
                        <a:rPr sz="700" dirty="0">
                          <a:latin typeface="Calibri"/>
                          <a:cs typeface="Calibri"/>
                        </a:rPr>
                        <a:t>er</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260350">
                        <a:lnSpc>
                          <a:spcPts val="1330"/>
                        </a:lnSpc>
                      </a:pPr>
                      <a:r>
                        <a:rPr sz="700" spc="-5" dirty="0">
                          <a:latin typeface="Calibri"/>
                          <a:cs typeface="Calibri"/>
                        </a:rPr>
                        <a:t>One player starts </a:t>
                      </a:r>
                      <a:r>
                        <a:rPr sz="700" dirty="0">
                          <a:latin typeface="Calibri"/>
                          <a:cs typeface="Calibri"/>
                        </a:rPr>
                        <a:t>and </a:t>
                      </a:r>
                      <a:r>
                        <a:rPr sz="700" spc="-5" dirty="0">
                          <a:latin typeface="Calibri"/>
                          <a:cs typeface="Calibri"/>
                        </a:rPr>
                        <a:t>runs with </a:t>
                      </a:r>
                      <a:r>
                        <a:rPr sz="700" dirty="0">
                          <a:latin typeface="Calibri"/>
                          <a:cs typeface="Calibri"/>
                        </a:rPr>
                        <a:t>the  ball across the </a:t>
                      </a:r>
                      <a:r>
                        <a:rPr sz="700" spc="-5" dirty="0">
                          <a:latin typeface="Calibri"/>
                          <a:cs typeface="Calibri"/>
                        </a:rPr>
                        <a:t>space. When</a:t>
                      </a:r>
                      <a:r>
                        <a:rPr sz="700" spc="-55" dirty="0">
                          <a:latin typeface="Calibri"/>
                          <a:cs typeface="Calibri"/>
                        </a:rPr>
                        <a:t> </a:t>
                      </a:r>
                      <a:r>
                        <a:rPr sz="700" spc="-5" dirty="0">
                          <a:latin typeface="Calibri"/>
                          <a:cs typeface="Calibri"/>
                        </a:rPr>
                        <a:t>the</a:t>
                      </a:r>
                      <a:endParaRPr sz="700" dirty="0">
                        <a:latin typeface="Calibri"/>
                        <a:cs typeface="Calibri"/>
                      </a:endParaRPr>
                    </a:p>
                    <a:p>
                      <a:pPr marL="66675" marR="162560">
                        <a:lnSpc>
                          <a:spcPts val="1340"/>
                        </a:lnSpc>
                        <a:spcBef>
                          <a:spcPts val="10"/>
                        </a:spcBef>
                      </a:pPr>
                      <a:r>
                        <a:rPr sz="700" spc="-5" dirty="0">
                          <a:latin typeface="Calibri"/>
                          <a:cs typeface="Calibri"/>
                        </a:rPr>
                        <a:t>turnover </a:t>
                      </a:r>
                      <a:r>
                        <a:rPr sz="700" dirty="0">
                          <a:latin typeface="Calibri"/>
                          <a:cs typeface="Calibri"/>
                        </a:rPr>
                        <a:t>of </a:t>
                      </a:r>
                      <a:r>
                        <a:rPr sz="700" spc="-5" dirty="0">
                          <a:latin typeface="Calibri"/>
                          <a:cs typeface="Calibri"/>
                        </a:rPr>
                        <a:t>possession </a:t>
                      </a:r>
                      <a:r>
                        <a:rPr sz="700" dirty="0">
                          <a:latin typeface="Calibri"/>
                          <a:cs typeface="Calibri"/>
                        </a:rPr>
                        <a:t>occurs </a:t>
                      </a:r>
                      <a:r>
                        <a:rPr sz="700" spc="-5" dirty="0">
                          <a:latin typeface="Calibri"/>
                          <a:cs typeface="Calibri"/>
                        </a:rPr>
                        <a:t>the  player </a:t>
                      </a:r>
                      <a:r>
                        <a:rPr sz="700" dirty="0">
                          <a:latin typeface="Calibri"/>
                          <a:cs typeface="Calibri"/>
                        </a:rPr>
                        <a:t>who </a:t>
                      </a:r>
                      <a:r>
                        <a:rPr sz="700" spc="-5" dirty="0">
                          <a:latin typeface="Calibri"/>
                          <a:cs typeface="Calibri"/>
                        </a:rPr>
                        <a:t>just </a:t>
                      </a:r>
                      <a:r>
                        <a:rPr sz="700" dirty="0">
                          <a:latin typeface="Calibri"/>
                          <a:cs typeface="Calibri"/>
                        </a:rPr>
                        <a:t>had the </a:t>
                      </a:r>
                      <a:r>
                        <a:rPr sz="700" spc="-5" dirty="0">
                          <a:latin typeface="Calibri"/>
                          <a:cs typeface="Calibri"/>
                        </a:rPr>
                        <a:t>ball </a:t>
                      </a:r>
                      <a:r>
                        <a:rPr sz="700" dirty="0">
                          <a:latin typeface="Calibri"/>
                          <a:cs typeface="Calibri"/>
                        </a:rPr>
                        <a:t>chases  the </a:t>
                      </a:r>
                      <a:r>
                        <a:rPr sz="700" spc="-5" dirty="0">
                          <a:latin typeface="Calibri"/>
                          <a:cs typeface="Calibri"/>
                        </a:rPr>
                        <a:t>player who just received the ball.</a:t>
                      </a:r>
                      <a:endParaRPr sz="700" dirty="0">
                        <a:latin typeface="Calibri"/>
                        <a:cs typeface="Calibri"/>
                      </a:endParaRPr>
                    </a:p>
                    <a:p>
                      <a:pPr>
                        <a:lnSpc>
                          <a:spcPct val="100000"/>
                        </a:lnSpc>
                        <a:spcBef>
                          <a:spcPts val="35"/>
                        </a:spcBef>
                      </a:pPr>
                      <a:endParaRPr sz="700" dirty="0">
                        <a:latin typeface="Times New Roman"/>
                        <a:cs typeface="Times New Roman"/>
                      </a:endParaRPr>
                    </a:p>
                    <a:p>
                      <a:pPr marL="66675" marR="251460">
                        <a:lnSpc>
                          <a:spcPct val="102000"/>
                        </a:lnSpc>
                      </a:pPr>
                      <a:r>
                        <a:rPr sz="700" spc="-5" dirty="0">
                          <a:latin typeface="Calibri"/>
                          <a:cs typeface="Calibri"/>
                        </a:rPr>
                        <a:t>Each </a:t>
                      </a:r>
                      <a:r>
                        <a:rPr sz="700" dirty="0">
                          <a:latin typeface="Calibri"/>
                          <a:cs typeface="Calibri"/>
                        </a:rPr>
                        <a:t>player has a </a:t>
                      </a:r>
                      <a:r>
                        <a:rPr sz="700" spc="-5" dirty="0">
                          <a:latin typeface="Calibri"/>
                          <a:cs typeface="Calibri"/>
                        </a:rPr>
                        <a:t>turn </a:t>
                      </a:r>
                      <a:r>
                        <a:rPr sz="700" dirty="0">
                          <a:latin typeface="Calibri"/>
                          <a:cs typeface="Calibri"/>
                        </a:rPr>
                        <a:t>as </a:t>
                      </a:r>
                      <a:r>
                        <a:rPr sz="700" spc="-5" dirty="0">
                          <a:latin typeface="Calibri"/>
                          <a:cs typeface="Calibri"/>
                        </a:rPr>
                        <a:t>the</a:t>
                      </a:r>
                      <a:r>
                        <a:rPr sz="700" spc="-85" dirty="0">
                          <a:latin typeface="Calibri"/>
                          <a:cs typeface="Calibri"/>
                        </a:rPr>
                        <a:t> </a:t>
                      </a:r>
                      <a:r>
                        <a:rPr sz="700" dirty="0">
                          <a:latin typeface="Calibri"/>
                          <a:cs typeface="Calibri"/>
                        </a:rPr>
                        <a:t>player  </a:t>
                      </a:r>
                      <a:r>
                        <a:rPr sz="700" spc="-5" dirty="0">
                          <a:latin typeface="Calibri"/>
                          <a:cs typeface="Calibri"/>
                        </a:rPr>
                        <a:t>with </a:t>
                      </a:r>
                      <a:r>
                        <a:rPr sz="700" dirty="0">
                          <a:latin typeface="Calibri"/>
                          <a:cs typeface="Calibri"/>
                        </a:rPr>
                        <a:t>the </a:t>
                      </a:r>
                      <a:r>
                        <a:rPr sz="700" spc="-5" dirty="0">
                          <a:latin typeface="Calibri"/>
                          <a:cs typeface="Calibri"/>
                        </a:rPr>
                        <a:t>ball </a:t>
                      </a:r>
                      <a:r>
                        <a:rPr sz="700" dirty="0">
                          <a:latin typeface="Calibri"/>
                          <a:cs typeface="Calibri"/>
                        </a:rPr>
                        <a:t>and the</a:t>
                      </a:r>
                      <a:r>
                        <a:rPr sz="700" spc="-35" dirty="0">
                          <a:latin typeface="Calibri"/>
                          <a:cs typeface="Calibri"/>
                        </a:rPr>
                        <a:t> </a:t>
                      </a:r>
                      <a:r>
                        <a:rPr sz="700" spc="-5" dirty="0">
                          <a:latin typeface="Calibri"/>
                          <a:cs typeface="Calibri"/>
                        </a:rPr>
                        <a:t>chaser.</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9" name="object 9"/>
          <p:cNvSpPr/>
          <p:nvPr/>
        </p:nvSpPr>
        <p:spPr>
          <a:xfrm>
            <a:off x="6160943" y="3279371"/>
            <a:ext cx="1948295" cy="493308"/>
          </a:xfrm>
          <a:prstGeom prst="rect">
            <a:avLst/>
          </a:prstGeom>
          <a:blipFill>
            <a:blip r:embed="rId2" cstate="print"/>
            <a:stretch>
              <a:fillRect/>
            </a:stretch>
          </a:blipFill>
        </p:spPr>
        <p:txBody>
          <a:bodyPr wrap="square" lIns="0" tIns="0" rIns="0" bIns="0" rtlCol="0"/>
          <a:lstStyle/>
          <a:p>
            <a:endParaRPr sz="1227" dirty="0"/>
          </a:p>
        </p:txBody>
      </p:sp>
      <p:sp>
        <p:nvSpPr>
          <p:cNvPr id="10" name="object 10"/>
          <p:cNvSpPr/>
          <p:nvPr/>
        </p:nvSpPr>
        <p:spPr>
          <a:xfrm>
            <a:off x="6173932" y="4795404"/>
            <a:ext cx="1947515" cy="1083685"/>
          </a:xfrm>
          <a:prstGeom prst="rect">
            <a:avLst/>
          </a:prstGeom>
          <a:blipFill>
            <a:blip r:embed="rId3" cstate="print"/>
            <a:stretch>
              <a:fillRect/>
            </a:stretch>
          </a:blipFill>
        </p:spPr>
        <p:txBody>
          <a:bodyPr wrap="square" lIns="0" tIns="0" rIns="0" bIns="0" rtlCol="0"/>
          <a:lstStyle/>
          <a:p>
            <a:endParaRPr sz="1227"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7271" cy="3746615"/>
        </p:xfrm>
        <a:graphic>
          <a:graphicData uri="http://schemas.openxmlformats.org/drawingml/2006/table">
            <a:tbl>
              <a:tblPr firstRow="1" bandRow="1">
                <a:tableStyleId>{2D5ABB26-0587-4C30-8999-92F81FD0307C}</a:tableStyleId>
              </a:tblPr>
              <a:tblGrid>
                <a:gridCol w="497032">
                  <a:extLst>
                    <a:ext uri="{9D8B030D-6E8A-4147-A177-3AD203B41FA5}">
                      <a16:colId xmlns:a16="http://schemas.microsoft.com/office/drawing/2014/main" val="20000"/>
                    </a:ext>
                  </a:extLst>
                </a:gridCol>
                <a:gridCol w="1595437">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1283641">
                <a:tc>
                  <a:txBody>
                    <a:bodyPr/>
                    <a:lstStyle/>
                    <a:p>
                      <a:pPr marL="68580">
                        <a:lnSpc>
                          <a:spcPts val="1275"/>
                        </a:lnSpc>
                      </a:pPr>
                      <a:r>
                        <a:rPr sz="700" spc="-5" dirty="0">
                          <a:latin typeface="Calibri"/>
                          <a:cs typeface="Calibri"/>
                        </a:rPr>
                        <a:t>2v2</a:t>
                      </a:r>
                      <a:endParaRPr sz="700" dirty="0">
                        <a:latin typeface="Calibri"/>
                        <a:cs typeface="Calibri"/>
                      </a:endParaRPr>
                    </a:p>
                    <a:p>
                      <a:pPr marL="68580">
                        <a:lnSpc>
                          <a:spcPct val="100000"/>
                        </a:lnSpc>
                        <a:spcBef>
                          <a:spcPts val="25"/>
                        </a:spcBef>
                      </a:pPr>
                      <a:r>
                        <a:rPr sz="700" dirty="0">
                          <a:latin typeface="Calibri"/>
                          <a:cs typeface="Calibri"/>
                        </a:rPr>
                        <a:t>Breakout</a:t>
                      </a: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66675">
                        <a:lnSpc>
                          <a:spcPts val="1275"/>
                        </a:lnSpc>
                      </a:pPr>
                      <a:r>
                        <a:rPr sz="700" dirty="0">
                          <a:latin typeface="Calibri"/>
                          <a:cs typeface="Calibri"/>
                        </a:rPr>
                        <a:t>Groups of </a:t>
                      </a:r>
                      <a:r>
                        <a:rPr sz="700" spc="-5" dirty="0">
                          <a:latin typeface="Calibri"/>
                          <a:cs typeface="Calibri"/>
                        </a:rPr>
                        <a:t>six start with four</a:t>
                      </a:r>
                      <a:r>
                        <a:rPr sz="700" spc="-35" dirty="0">
                          <a:latin typeface="Calibri"/>
                          <a:cs typeface="Calibri"/>
                        </a:rPr>
                        <a:t> </a:t>
                      </a:r>
                      <a:r>
                        <a:rPr sz="700" dirty="0">
                          <a:latin typeface="Calibri"/>
                          <a:cs typeface="Calibri"/>
                        </a:rPr>
                        <a:t>players</a:t>
                      </a:r>
                    </a:p>
                    <a:p>
                      <a:pPr marL="66675" marR="88265">
                        <a:lnSpc>
                          <a:spcPct val="101800"/>
                        </a:lnSpc>
                      </a:pPr>
                      <a:r>
                        <a:rPr sz="700" spc="-5" dirty="0">
                          <a:latin typeface="Calibri"/>
                          <a:cs typeface="Calibri"/>
                        </a:rPr>
                        <a:t>playing 2v2 </a:t>
                      </a:r>
                      <a:r>
                        <a:rPr sz="700" spc="-10" dirty="0">
                          <a:latin typeface="Calibri"/>
                          <a:cs typeface="Calibri"/>
                        </a:rPr>
                        <a:t>in </a:t>
                      </a:r>
                      <a:r>
                        <a:rPr sz="700" dirty="0">
                          <a:latin typeface="Calibri"/>
                          <a:cs typeface="Calibri"/>
                        </a:rPr>
                        <a:t>a </a:t>
                      </a:r>
                      <a:r>
                        <a:rPr sz="700" spc="-5" dirty="0">
                          <a:latin typeface="Calibri"/>
                          <a:cs typeface="Calibri"/>
                        </a:rPr>
                        <a:t>10 yard </a:t>
                      </a:r>
                      <a:r>
                        <a:rPr sz="700" dirty="0">
                          <a:latin typeface="Calibri"/>
                          <a:cs typeface="Calibri"/>
                        </a:rPr>
                        <a:t>by 5 yard </a:t>
                      </a:r>
                      <a:r>
                        <a:rPr sz="700" spc="-5" dirty="0">
                          <a:latin typeface="Calibri"/>
                          <a:cs typeface="Calibri"/>
                        </a:rPr>
                        <a:t>grid.  The other two players are </a:t>
                      </a:r>
                      <a:r>
                        <a:rPr sz="700" spc="-10" dirty="0">
                          <a:latin typeface="Calibri"/>
                          <a:cs typeface="Calibri"/>
                        </a:rPr>
                        <a:t>in </a:t>
                      </a:r>
                      <a:r>
                        <a:rPr sz="700" dirty="0">
                          <a:latin typeface="Calibri"/>
                          <a:cs typeface="Calibri"/>
                        </a:rPr>
                        <a:t>a </a:t>
                      </a:r>
                      <a:r>
                        <a:rPr sz="700" spc="-5" dirty="0">
                          <a:latin typeface="Calibri"/>
                          <a:cs typeface="Calibri"/>
                        </a:rPr>
                        <a:t>similar  grid 15 yards</a:t>
                      </a:r>
                      <a:r>
                        <a:rPr sz="700" spc="-10" dirty="0">
                          <a:latin typeface="Calibri"/>
                          <a:cs typeface="Calibri"/>
                        </a:rPr>
                        <a:t> </a:t>
                      </a:r>
                      <a:r>
                        <a:rPr sz="700" spc="-5" dirty="0">
                          <a:latin typeface="Calibri"/>
                          <a:cs typeface="Calibri"/>
                        </a:rPr>
                        <a:t>away.</a:t>
                      </a:r>
                      <a:endParaRPr sz="700" dirty="0">
                        <a:latin typeface="Calibri"/>
                        <a:cs typeface="Calibri"/>
                      </a:endParaRPr>
                    </a:p>
                    <a:p>
                      <a:pPr>
                        <a:lnSpc>
                          <a:spcPct val="100000"/>
                        </a:lnSpc>
                        <a:spcBef>
                          <a:spcPts val="25"/>
                        </a:spcBef>
                      </a:pPr>
                      <a:endParaRPr sz="800" dirty="0">
                        <a:latin typeface="Times New Roman"/>
                        <a:cs typeface="Times New Roman"/>
                      </a:endParaRPr>
                    </a:p>
                    <a:p>
                      <a:pPr marL="66675" marR="84455">
                        <a:lnSpc>
                          <a:spcPct val="101400"/>
                        </a:lnSpc>
                      </a:pPr>
                      <a:r>
                        <a:rPr sz="700" spc="-5" dirty="0">
                          <a:latin typeface="Calibri"/>
                          <a:cs typeface="Calibri"/>
                        </a:rPr>
                        <a:t>When possession </a:t>
                      </a:r>
                      <a:r>
                        <a:rPr sz="700" dirty="0">
                          <a:latin typeface="Calibri"/>
                          <a:cs typeface="Calibri"/>
                        </a:rPr>
                        <a:t>changes, the </a:t>
                      </a:r>
                      <a:r>
                        <a:rPr sz="700" spc="-5" dirty="0">
                          <a:latin typeface="Calibri"/>
                          <a:cs typeface="Calibri"/>
                        </a:rPr>
                        <a:t>player  </a:t>
                      </a:r>
                      <a:r>
                        <a:rPr sz="700" dirty="0">
                          <a:latin typeface="Calibri"/>
                          <a:cs typeface="Calibri"/>
                        </a:rPr>
                        <a:t>that </a:t>
                      </a:r>
                      <a:r>
                        <a:rPr sz="700" spc="-5" dirty="0">
                          <a:latin typeface="Calibri"/>
                          <a:cs typeface="Calibri"/>
                        </a:rPr>
                        <a:t>won the </a:t>
                      </a:r>
                      <a:r>
                        <a:rPr sz="700" dirty="0">
                          <a:latin typeface="Calibri"/>
                          <a:cs typeface="Calibri"/>
                        </a:rPr>
                        <a:t>ball </a:t>
                      </a:r>
                      <a:r>
                        <a:rPr sz="700" spc="-5" dirty="0">
                          <a:latin typeface="Calibri"/>
                          <a:cs typeface="Calibri"/>
                        </a:rPr>
                        <a:t>attempts to </a:t>
                      </a:r>
                      <a:r>
                        <a:rPr sz="700" dirty="0">
                          <a:latin typeface="Calibri"/>
                          <a:cs typeface="Calibri"/>
                        </a:rPr>
                        <a:t>run </a:t>
                      </a:r>
                      <a:r>
                        <a:rPr sz="700" spc="-5" dirty="0">
                          <a:latin typeface="Calibri"/>
                          <a:cs typeface="Calibri"/>
                        </a:rPr>
                        <a:t>with  </a:t>
                      </a:r>
                      <a:r>
                        <a:rPr sz="700" dirty="0">
                          <a:latin typeface="Calibri"/>
                          <a:cs typeface="Calibri"/>
                        </a:rPr>
                        <a:t>the ball across </a:t>
                      </a:r>
                      <a:r>
                        <a:rPr sz="700" spc="-5" dirty="0">
                          <a:latin typeface="Calibri"/>
                          <a:cs typeface="Calibri"/>
                        </a:rPr>
                        <a:t>to </a:t>
                      </a:r>
                      <a:r>
                        <a:rPr sz="700" dirty="0">
                          <a:latin typeface="Calibri"/>
                          <a:cs typeface="Calibri"/>
                        </a:rPr>
                        <a:t>the </a:t>
                      </a:r>
                      <a:r>
                        <a:rPr sz="700" spc="-5" dirty="0">
                          <a:latin typeface="Calibri"/>
                          <a:cs typeface="Calibri"/>
                        </a:rPr>
                        <a:t>other</a:t>
                      </a:r>
                      <a:r>
                        <a:rPr sz="700" spc="-65" dirty="0">
                          <a:latin typeface="Calibri"/>
                          <a:cs typeface="Calibri"/>
                        </a:rPr>
                        <a:t> </a:t>
                      </a:r>
                      <a:r>
                        <a:rPr sz="700" spc="-5" dirty="0">
                          <a:latin typeface="Calibri"/>
                          <a:cs typeface="Calibri"/>
                        </a:rPr>
                        <a:t>group.</a:t>
                      </a:r>
                      <a:endParaRPr sz="700" dirty="0">
                        <a:latin typeface="Calibri"/>
                        <a:cs typeface="Calibri"/>
                      </a:endParaRPr>
                    </a:p>
                    <a:p>
                      <a:pPr marL="66675" marR="139700">
                        <a:lnSpc>
                          <a:spcPct val="101800"/>
                        </a:lnSpc>
                      </a:pPr>
                      <a:r>
                        <a:rPr sz="700" spc="-5" dirty="0">
                          <a:latin typeface="Calibri"/>
                          <a:cs typeface="Calibri"/>
                        </a:rPr>
                        <a:t>One </a:t>
                      </a:r>
                      <a:r>
                        <a:rPr sz="700" dirty="0">
                          <a:latin typeface="Calibri"/>
                          <a:cs typeface="Calibri"/>
                        </a:rPr>
                        <a:t>defender </a:t>
                      </a:r>
                      <a:r>
                        <a:rPr sz="700" spc="-5" dirty="0">
                          <a:latin typeface="Calibri"/>
                          <a:cs typeface="Calibri"/>
                        </a:rPr>
                        <a:t>chases </a:t>
                      </a:r>
                      <a:r>
                        <a:rPr sz="700" dirty="0">
                          <a:latin typeface="Calibri"/>
                          <a:cs typeface="Calibri"/>
                        </a:rPr>
                        <a:t>this </a:t>
                      </a:r>
                      <a:r>
                        <a:rPr sz="700" spc="-5" dirty="0">
                          <a:latin typeface="Calibri"/>
                          <a:cs typeface="Calibri"/>
                        </a:rPr>
                        <a:t>player. 2v2  </a:t>
                      </a:r>
                      <a:r>
                        <a:rPr sz="700" dirty="0">
                          <a:latin typeface="Calibri"/>
                          <a:cs typeface="Calibri"/>
                        </a:rPr>
                        <a:t>continues </a:t>
                      </a:r>
                      <a:r>
                        <a:rPr sz="700" spc="-5" dirty="0">
                          <a:latin typeface="Calibri"/>
                          <a:cs typeface="Calibri"/>
                        </a:rPr>
                        <a:t>on </a:t>
                      </a:r>
                      <a:r>
                        <a:rPr sz="700" dirty="0">
                          <a:latin typeface="Calibri"/>
                          <a:cs typeface="Calibri"/>
                        </a:rPr>
                        <a:t>this </a:t>
                      </a:r>
                      <a:r>
                        <a:rPr sz="700" spc="-5" dirty="0">
                          <a:latin typeface="Calibri"/>
                          <a:cs typeface="Calibri"/>
                        </a:rPr>
                        <a:t>side </a:t>
                      </a:r>
                      <a:r>
                        <a:rPr sz="700" dirty="0">
                          <a:latin typeface="Calibri"/>
                          <a:cs typeface="Calibri"/>
                        </a:rPr>
                        <a:t>of </a:t>
                      </a:r>
                      <a:r>
                        <a:rPr sz="700" spc="-5" dirty="0">
                          <a:latin typeface="Calibri"/>
                          <a:cs typeface="Calibri"/>
                        </a:rPr>
                        <a:t>the</a:t>
                      </a:r>
                      <a:r>
                        <a:rPr sz="700" spc="-75" dirty="0">
                          <a:latin typeface="Calibri"/>
                          <a:cs typeface="Calibri"/>
                        </a:rPr>
                        <a:t> </a:t>
                      </a:r>
                      <a:r>
                        <a:rPr sz="700" dirty="0">
                          <a:latin typeface="Calibri"/>
                          <a:cs typeface="Calibri"/>
                        </a:rPr>
                        <a:t>activity.</a:t>
                      </a: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283450">
                <a:tc>
                  <a:txBody>
                    <a:bodyPr/>
                    <a:lstStyle/>
                    <a:p>
                      <a:pPr marL="68580">
                        <a:lnSpc>
                          <a:spcPts val="1275"/>
                        </a:lnSpc>
                      </a:pPr>
                      <a:r>
                        <a:rPr sz="700" spc="-5" dirty="0">
                          <a:latin typeface="Calibri"/>
                          <a:cs typeface="Calibri"/>
                        </a:rPr>
                        <a:t>4v4</a:t>
                      </a:r>
                      <a:r>
                        <a:rPr sz="700" spc="-100" dirty="0">
                          <a:latin typeface="Calibri"/>
                          <a:cs typeface="Calibri"/>
                        </a:rPr>
                        <a:t> </a:t>
                      </a:r>
                      <a:r>
                        <a:rPr sz="700" dirty="0">
                          <a:latin typeface="Calibri"/>
                          <a:cs typeface="Calibri"/>
                        </a:rPr>
                        <a:t>½</a:t>
                      </a:r>
                    </a:p>
                    <a:p>
                      <a:pPr marL="68580">
                        <a:lnSpc>
                          <a:spcPct val="100000"/>
                        </a:lnSpc>
                        <a:spcBef>
                          <a:spcPts val="25"/>
                        </a:spcBef>
                      </a:pPr>
                      <a:r>
                        <a:rPr sz="700" dirty="0">
                          <a:latin typeface="Calibri"/>
                          <a:cs typeface="Calibri"/>
                        </a:rPr>
                        <a:t>game</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275"/>
                        </a:lnSpc>
                      </a:pPr>
                      <a:r>
                        <a:rPr sz="700" spc="-5" dirty="0">
                          <a:latin typeface="Calibri"/>
                          <a:cs typeface="Calibri"/>
                        </a:rPr>
                        <a:t>Players </a:t>
                      </a:r>
                      <a:r>
                        <a:rPr sz="700" dirty="0">
                          <a:latin typeface="Calibri"/>
                          <a:cs typeface="Calibri"/>
                        </a:rPr>
                        <a:t>play </a:t>
                      </a:r>
                      <a:r>
                        <a:rPr sz="700" spc="-5" dirty="0">
                          <a:latin typeface="Calibri"/>
                          <a:cs typeface="Calibri"/>
                        </a:rPr>
                        <a:t>4v4 on </a:t>
                      </a:r>
                      <a:r>
                        <a:rPr sz="700" dirty="0">
                          <a:latin typeface="Calibri"/>
                          <a:cs typeface="Calibri"/>
                        </a:rPr>
                        <a:t>a </a:t>
                      </a:r>
                      <a:r>
                        <a:rPr sz="700" spc="-5" dirty="0">
                          <a:latin typeface="Calibri"/>
                          <a:cs typeface="Calibri"/>
                        </a:rPr>
                        <a:t>field that has</a:t>
                      </a:r>
                      <a:r>
                        <a:rPr sz="700" spc="-45" dirty="0">
                          <a:latin typeface="Calibri"/>
                          <a:cs typeface="Calibri"/>
                        </a:rPr>
                        <a:t> </a:t>
                      </a:r>
                      <a:r>
                        <a:rPr sz="700" dirty="0">
                          <a:latin typeface="Calibri"/>
                          <a:cs typeface="Calibri"/>
                        </a:rPr>
                        <a:t>a</a:t>
                      </a:r>
                    </a:p>
                    <a:p>
                      <a:pPr marL="66675">
                        <a:lnSpc>
                          <a:spcPct val="100000"/>
                        </a:lnSpc>
                        <a:spcBef>
                          <a:spcPts val="25"/>
                        </a:spcBef>
                      </a:pPr>
                      <a:r>
                        <a:rPr sz="700" spc="-5" dirty="0">
                          <a:latin typeface="Calibri"/>
                          <a:cs typeface="Calibri"/>
                        </a:rPr>
                        <a:t>designated midfield</a:t>
                      </a:r>
                      <a:r>
                        <a:rPr sz="700" dirty="0">
                          <a:latin typeface="Calibri"/>
                          <a:cs typeface="Calibri"/>
                        </a:rPr>
                        <a:t> </a:t>
                      </a:r>
                      <a:r>
                        <a:rPr sz="700" spc="-5" dirty="0">
                          <a:latin typeface="Calibri"/>
                          <a:cs typeface="Calibri"/>
                        </a:rPr>
                        <a:t>line.</a:t>
                      </a:r>
                      <a:endParaRPr sz="700" dirty="0">
                        <a:latin typeface="Calibri"/>
                        <a:cs typeface="Calibri"/>
                      </a:endParaRPr>
                    </a:p>
                    <a:p>
                      <a:pPr>
                        <a:lnSpc>
                          <a:spcPct val="100000"/>
                        </a:lnSpc>
                        <a:spcBef>
                          <a:spcPts val="20"/>
                        </a:spcBef>
                      </a:pPr>
                      <a:endParaRPr sz="800" dirty="0">
                        <a:latin typeface="Times New Roman"/>
                        <a:cs typeface="Times New Roman"/>
                      </a:endParaRPr>
                    </a:p>
                    <a:p>
                      <a:pPr marL="66675" marR="154940">
                        <a:lnSpc>
                          <a:spcPct val="101699"/>
                        </a:lnSpc>
                      </a:pPr>
                      <a:r>
                        <a:rPr sz="700" spc="-5" dirty="0">
                          <a:latin typeface="Calibri"/>
                          <a:cs typeface="Calibri"/>
                        </a:rPr>
                        <a:t>Each team plays 2v2 on the </a:t>
                      </a:r>
                      <a:r>
                        <a:rPr sz="700" dirty="0">
                          <a:latin typeface="Calibri"/>
                          <a:cs typeface="Calibri"/>
                        </a:rPr>
                        <a:t>attacking  and </a:t>
                      </a:r>
                      <a:r>
                        <a:rPr sz="700" spc="-5" dirty="0">
                          <a:latin typeface="Calibri"/>
                          <a:cs typeface="Calibri"/>
                        </a:rPr>
                        <a:t>defensive half. The ball </a:t>
                      </a:r>
                      <a:r>
                        <a:rPr sz="700" dirty="0">
                          <a:latin typeface="Calibri"/>
                          <a:cs typeface="Calibri"/>
                        </a:rPr>
                        <a:t>can </a:t>
                      </a:r>
                      <a:r>
                        <a:rPr sz="700" spc="-5" dirty="0">
                          <a:latin typeface="Calibri"/>
                          <a:cs typeface="Calibri"/>
                        </a:rPr>
                        <a:t>only  </a:t>
                      </a:r>
                      <a:r>
                        <a:rPr sz="700" dirty="0">
                          <a:latin typeface="Calibri"/>
                          <a:cs typeface="Calibri"/>
                        </a:rPr>
                        <a:t>be </a:t>
                      </a:r>
                      <a:r>
                        <a:rPr sz="700" spc="-5" dirty="0">
                          <a:latin typeface="Calibri"/>
                          <a:cs typeface="Calibri"/>
                        </a:rPr>
                        <a:t>moved into the attacking </a:t>
                      </a:r>
                      <a:r>
                        <a:rPr sz="700" dirty="0">
                          <a:latin typeface="Calibri"/>
                          <a:cs typeface="Calibri"/>
                        </a:rPr>
                        <a:t>half </a:t>
                      </a:r>
                      <a:r>
                        <a:rPr sz="700" spc="-5" dirty="0">
                          <a:latin typeface="Calibri"/>
                          <a:cs typeface="Calibri"/>
                        </a:rPr>
                        <a:t>by </a:t>
                      </a:r>
                      <a:r>
                        <a:rPr sz="700" dirty="0">
                          <a:latin typeface="Calibri"/>
                          <a:cs typeface="Calibri"/>
                        </a:rPr>
                        <a:t>a  </a:t>
                      </a:r>
                      <a:r>
                        <a:rPr sz="700" spc="-5" dirty="0">
                          <a:latin typeface="Calibri"/>
                          <a:cs typeface="Calibri"/>
                        </a:rPr>
                        <a:t>player running with the ball. This  player then </a:t>
                      </a:r>
                      <a:r>
                        <a:rPr sz="700" dirty="0">
                          <a:latin typeface="Calibri"/>
                          <a:cs typeface="Calibri"/>
                        </a:rPr>
                        <a:t>can </a:t>
                      </a:r>
                      <a:r>
                        <a:rPr sz="700" spc="-5" dirty="0">
                          <a:latin typeface="Calibri"/>
                          <a:cs typeface="Calibri"/>
                        </a:rPr>
                        <a:t>stay </a:t>
                      </a:r>
                      <a:r>
                        <a:rPr sz="700" spc="-10" dirty="0">
                          <a:latin typeface="Calibri"/>
                          <a:cs typeface="Calibri"/>
                        </a:rPr>
                        <a:t>in </a:t>
                      </a:r>
                      <a:r>
                        <a:rPr sz="700" dirty="0">
                          <a:latin typeface="Calibri"/>
                          <a:cs typeface="Calibri"/>
                        </a:rPr>
                        <a:t>the </a:t>
                      </a:r>
                      <a:r>
                        <a:rPr sz="700" spc="-5" dirty="0">
                          <a:latin typeface="Calibri"/>
                          <a:cs typeface="Calibri"/>
                        </a:rPr>
                        <a:t>attacking  </a:t>
                      </a:r>
                      <a:r>
                        <a:rPr sz="700" dirty="0">
                          <a:latin typeface="Calibri"/>
                          <a:cs typeface="Calibri"/>
                        </a:rPr>
                        <a:t>half </a:t>
                      </a:r>
                      <a:r>
                        <a:rPr sz="700" spc="-5" dirty="0">
                          <a:latin typeface="Calibri"/>
                          <a:cs typeface="Calibri"/>
                        </a:rPr>
                        <a:t>until </a:t>
                      </a:r>
                      <a:r>
                        <a:rPr sz="700" dirty="0">
                          <a:latin typeface="Calibri"/>
                          <a:cs typeface="Calibri"/>
                        </a:rPr>
                        <a:t>the ball is </a:t>
                      </a:r>
                      <a:r>
                        <a:rPr sz="700" spc="-5" dirty="0">
                          <a:latin typeface="Calibri"/>
                          <a:cs typeface="Calibri"/>
                        </a:rPr>
                        <a:t>lost, </a:t>
                      </a:r>
                      <a:r>
                        <a:rPr sz="700" dirty="0">
                          <a:latin typeface="Calibri"/>
                          <a:cs typeface="Calibri"/>
                        </a:rPr>
                        <a:t>or a </a:t>
                      </a:r>
                      <a:r>
                        <a:rPr sz="700" spc="-5" dirty="0">
                          <a:latin typeface="Calibri"/>
                          <a:cs typeface="Calibri"/>
                        </a:rPr>
                        <a:t>goal </a:t>
                      </a:r>
                      <a:r>
                        <a:rPr sz="700" dirty="0">
                          <a:latin typeface="Calibri"/>
                          <a:cs typeface="Calibri"/>
                        </a:rPr>
                        <a:t>is  </a:t>
                      </a:r>
                      <a:r>
                        <a:rPr sz="700" spc="-5" dirty="0">
                          <a:latin typeface="Calibri"/>
                          <a:cs typeface="Calibri"/>
                        </a:rPr>
                        <a:t>scored.</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179524">
                <a:tc>
                  <a:txBody>
                    <a:bodyPr/>
                    <a:lstStyle/>
                    <a:p>
                      <a:pPr marL="68580">
                        <a:lnSpc>
                          <a:spcPts val="1275"/>
                        </a:lnSpc>
                      </a:pPr>
                      <a:r>
                        <a:rPr sz="700" spc="-5" dirty="0">
                          <a:latin typeface="Calibri"/>
                          <a:cs typeface="Calibri"/>
                        </a:rPr>
                        <a:t>4v4</a:t>
                      </a:r>
                      <a:r>
                        <a:rPr sz="700" spc="-30" dirty="0">
                          <a:latin typeface="Calibri"/>
                          <a:cs typeface="Calibri"/>
                        </a:rPr>
                        <a:t> </a:t>
                      </a:r>
                      <a:r>
                        <a:rPr sz="700" dirty="0">
                          <a:latin typeface="Calibri"/>
                          <a:cs typeface="Calibri"/>
                        </a:rPr>
                        <a:t>game</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marL="66675">
                        <a:lnSpc>
                          <a:spcPts val="1275"/>
                        </a:lnSpc>
                      </a:pPr>
                      <a:r>
                        <a:rPr sz="700" dirty="0">
                          <a:latin typeface="Calibri"/>
                          <a:cs typeface="Calibri"/>
                        </a:rPr>
                        <a:t>It is all </a:t>
                      </a:r>
                      <a:r>
                        <a:rPr sz="700" spc="-5" dirty="0">
                          <a:latin typeface="Calibri"/>
                          <a:cs typeface="Calibri"/>
                        </a:rPr>
                        <a:t>about connection. Can</a:t>
                      </a:r>
                      <a:r>
                        <a:rPr sz="700" spc="-30" dirty="0">
                          <a:latin typeface="Calibri"/>
                          <a:cs typeface="Calibri"/>
                        </a:rPr>
                        <a:t> </a:t>
                      </a:r>
                      <a:r>
                        <a:rPr sz="700" spc="-5" dirty="0">
                          <a:latin typeface="Calibri"/>
                          <a:cs typeface="Calibri"/>
                        </a:rPr>
                        <a:t>the</a:t>
                      </a:r>
                      <a:endParaRPr sz="700" dirty="0">
                        <a:latin typeface="Calibri"/>
                        <a:cs typeface="Calibri"/>
                      </a:endParaRPr>
                    </a:p>
                    <a:p>
                      <a:pPr marL="66675" marR="223520">
                        <a:lnSpc>
                          <a:spcPct val="101800"/>
                        </a:lnSpc>
                      </a:pPr>
                      <a:r>
                        <a:rPr sz="700" spc="-5" dirty="0">
                          <a:latin typeface="Calibri"/>
                          <a:cs typeface="Calibri"/>
                        </a:rPr>
                        <a:t>players </a:t>
                      </a:r>
                      <a:r>
                        <a:rPr sz="700" dirty="0">
                          <a:latin typeface="Calibri"/>
                          <a:cs typeface="Calibri"/>
                        </a:rPr>
                        <a:t>connect </a:t>
                      </a:r>
                      <a:r>
                        <a:rPr sz="700" spc="-5" dirty="0">
                          <a:latin typeface="Calibri"/>
                          <a:cs typeface="Calibri"/>
                        </a:rPr>
                        <a:t>the lesson plan into  </a:t>
                      </a:r>
                      <a:r>
                        <a:rPr sz="700" dirty="0">
                          <a:latin typeface="Calibri"/>
                          <a:cs typeface="Calibri"/>
                        </a:rPr>
                        <a:t>the</a:t>
                      </a:r>
                      <a:r>
                        <a:rPr sz="700" spc="-15" dirty="0">
                          <a:latin typeface="Calibri"/>
                          <a:cs typeface="Calibri"/>
                        </a:rPr>
                        <a:t> </a:t>
                      </a:r>
                      <a:r>
                        <a:rPr sz="700" dirty="0">
                          <a:latin typeface="Calibri"/>
                          <a:cs typeface="Calibri"/>
                        </a:rPr>
                        <a:t>game?</a:t>
                      </a:r>
                    </a:p>
                    <a:p>
                      <a:pPr>
                        <a:lnSpc>
                          <a:spcPct val="100000"/>
                        </a:lnSpc>
                        <a:spcBef>
                          <a:spcPts val="20"/>
                        </a:spcBef>
                      </a:pPr>
                      <a:endParaRPr sz="800" dirty="0">
                        <a:latin typeface="Times New Roman"/>
                        <a:cs typeface="Times New Roman"/>
                      </a:endParaRPr>
                    </a:p>
                    <a:p>
                      <a:pPr marL="66675" marR="82550">
                        <a:lnSpc>
                          <a:spcPct val="101800"/>
                        </a:lnSpc>
                      </a:pPr>
                      <a:r>
                        <a:rPr sz="700" dirty="0">
                          <a:latin typeface="Calibri"/>
                          <a:cs typeface="Calibri"/>
                        </a:rPr>
                        <a:t>Has your </a:t>
                      </a:r>
                      <a:r>
                        <a:rPr sz="700" spc="-5" dirty="0">
                          <a:latin typeface="Calibri"/>
                          <a:cs typeface="Calibri"/>
                        </a:rPr>
                        <a:t>session </a:t>
                      </a:r>
                      <a:r>
                        <a:rPr sz="700" dirty="0">
                          <a:latin typeface="Calibri"/>
                          <a:cs typeface="Calibri"/>
                        </a:rPr>
                        <a:t>had an </a:t>
                      </a:r>
                      <a:r>
                        <a:rPr sz="700" spc="-5" dirty="0">
                          <a:latin typeface="Calibri"/>
                          <a:cs typeface="Calibri"/>
                        </a:rPr>
                        <a:t>impact on the  players?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bl>
          </a:graphicData>
        </a:graphic>
      </p:graphicFrame>
      <p:sp>
        <p:nvSpPr>
          <p:cNvPr id="3" name="object 3"/>
          <p:cNvSpPr/>
          <p:nvPr/>
        </p:nvSpPr>
        <p:spPr>
          <a:xfrm>
            <a:off x="6173932" y="627784"/>
            <a:ext cx="1947429" cy="947738"/>
          </a:xfrm>
          <a:prstGeom prst="rect">
            <a:avLst/>
          </a:prstGeom>
          <a:blipFill>
            <a:blip r:embed="rId2" cstate="print"/>
            <a:stretch>
              <a:fillRect/>
            </a:stretch>
          </a:blipFill>
        </p:spPr>
        <p:txBody>
          <a:bodyPr wrap="square" lIns="0" tIns="0" rIns="0" bIns="0" rtlCol="0"/>
          <a:lstStyle/>
          <a:p>
            <a:endParaRPr sz="1227" dirty="0"/>
          </a:p>
        </p:txBody>
      </p:sp>
      <p:sp>
        <p:nvSpPr>
          <p:cNvPr id="4" name="object 4"/>
          <p:cNvSpPr/>
          <p:nvPr/>
        </p:nvSpPr>
        <p:spPr>
          <a:xfrm>
            <a:off x="6173932" y="1911061"/>
            <a:ext cx="1947602" cy="1168544"/>
          </a:xfrm>
          <a:prstGeom prst="rect">
            <a:avLst/>
          </a:prstGeom>
          <a:blipFill>
            <a:blip r:embed="rId3" cstate="print"/>
            <a:stretch>
              <a:fillRect/>
            </a:stretch>
          </a:blipFill>
        </p:spPr>
        <p:txBody>
          <a:bodyPr wrap="square" lIns="0" tIns="0" rIns="0" bIns="0" rtlCol="0"/>
          <a:lstStyle/>
          <a:p>
            <a:endParaRPr sz="1227" dirty="0"/>
          </a:p>
        </p:txBody>
      </p:sp>
      <p:sp>
        <p:nvSpPr>
          <p:cNvPr id="5" name="object 5"/>
          <p:cNvSpPr/>
          <p:nvPr/>
        </p:nvSpPr>
        <p:spPr>
          <a:xfrm>
            <a:off x="6173932" y="3194426"/>
            <a:ext cx="1947602" cy="1174952"/>
          </a:xfrm>
          <a:prstGeom prst="rect">
            <a:avLst/>
          </a:prstGeom>
          <a:blipFill>
            <a:blip r:embed="rId4" cstate="print"/>
            <a:stretch>
              <a:fillRect/>
            </a:stretch>
          </a:blipFill>
        </p:spPr>
        <p:txBody>
          <a:bodyPr wrap="square" lIns="0" tIns="0" rIns="0" bIns="0" rtlCol="0"/>
          <a:lstStyle/>
          <a:p>
            <a:endParaRPr sz="122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87887" y="956830"/>
            <a:ext cx="9569003" cy="5715434"/>
          </a:xfrm>
          <a:prstGeom prst="rect">
            <a:avLst/>
          </a:prstGeom>
        </p:spPr>
        <p:txBody>
          <a:bodyPr vert="horz" wrap="square" lIns="0" tIns="8659" rIns="0" bIns="0" rtlCol="0">
            <a:spAutoFit/>
          </a:bodyPr>
          <a:lstStyle/>
          <a:p>
            <a:pPr marL="8659">
              <a:spcBef>
                <a:spcPts val="68"/>
              </a:spcBef>
            </a:pPr>
            <a:r>
              <a:rPr sz="1200" spc="-3" dirty="0">
                <a:latin typeface="Times New Roman"/>
                <a:cs typeface="Times New Roman"/>
              </a:rPr>
              <a:t>Games will </a:t>
            </a:r>
            <a:r>
              <a:rPr sz="1200" dirty="0">
                <a:latin typeface="Times New Roman"/>
                <a:cs typeface="Times New Roman"/>
              </a:rPr>
              <a:t>be </a:t>
            </a:r>
            <a:r>
              <a:rPr sz="1200" spc="-3" dirty="0">
                <a:latin typeface="Times New Roman"/>
                <a:cs typeface="Times New Roman"/>
              </a:rPr>
              <a:t>according to </a:t>
            </a:r>
            <a:r>
              <a:rPr sz="1200" spc="-17" dirty="0">
                <a:latin typeface="Times New Roman"/>
                <a:cs typeface="Times New Roman"/>
              </a:rPr>
              <a:t>FIFA </a:t>
            </a:r>
            <a:r>
              <a:rPr sz="1200" spc="-3" dirty="0">
                <a:latin typeface="Times New Roman"/>
                <a:cs typeface="Times New Roman"/>
              </a:rPr>
              <a:t>Laws </a:t>
            </a:r>
            <a:r>
              <a:rPr sz="1200" dirty="0">
                <a:latin typeface="Times New Roman"/>
                <a:cs typeface="Times New Roman"/>
              </a:rPr>
              <a:t>of </a:t>
            </a:r>
            <a:r>
              <a:rPr sz="1200" spc="-3" dirty="0">
                <a:latin typeface="Times New Roman"/>
                <a:cs typeface="Times New Roman"/>
              </a:rPr>
              <a:t>the Game with the following</a:t>
            </a:r>
            <a:r>
              <a:rPr sz="1200" spc="24" dirty="0">
                <a:latin typeface="Times New Roman"/>
                <a:cs typeface="Times New Roman"/>
              </a:rPr>
              <a:t> </a:t>
            </a:r>
            <a:r>
              <a:rPr sz="1200" spc="-3" dirty="0">
                <a:latin typeface="Times New Roman"/>
                <a:cs typeface="Times New Roman"/>
              </a:rPr>
              <a:t>modifications</a:t>
            </a:r>
            <a:endParaRPr sz="1200" dirty="0">
              <a:latin typeface="Times New Roman"/>
              <a:cs typeface="Times New Roman"/>
            </a:endParaRPr>
          </a:p>
          <a:p>
            <a:pPr>
              <a:spcBef>
                <a:spcPts val="37"/>
              </a:spcBef>
            </a:pPr>
            <a:endParaRPr sz="1200" dirty="0">
              <a:latin typeface="Times New Roman"/>
              <a:cs typeface="Times New Roman"/>
            </a:endParaRPr>
          </a:p>
          <a:p>
            <a:pPr marL="8659">
              <a:lnSpc>
                <a:spcPts val="961"/>
              </a:lnSpc>
            </a:pPr>
            <a:r>
              <a:rPr sz="1200" b="1" u="sng" spc="-3" dirty="0">
                <a:uFill>
                  <a:solidFill>
                    <a:srgbClr val="000000"/>
                  </a:solidFill>
                </a:uFill>
                <a:latin typeface="Times New Roman"/>
                <a:cs typeface="Times New Roman"/>
              </a:rPr>
              <a:t>Roster</a:t>
            </a:r>
            <a:r>
              <a:rPr sz="1200" b="1" u="sng" spc="-20" dirty="0">
                <a:uFill>
                  <a:solidFill>
                    <a:srgbClr val="000000"/>
                  </a:solidFill>
                </a:uFill>
                <a:latin typeface="Times New Roman"/>
                <a:cs typeface="Times New Roman"/>
              </a:rPr>
              <a:t> </a:t>
            </a:r>
            <a:r>
              <a:rPr sz="1200" b="1" u="sng" spc="-3" dirty="0">
                <a:uFill>
                  <a:solidFill>
                    <a:srgbClr val="000000"/>
                  </a:solidFill>
                </a:uFill>
                <a:latin typeface="Times New Roman"/>
                <a:cs typeface="Times New Roman"/>
              </a:rPr>
              <a:t>size:</a:t>
            </a:r>
            <a:endParaRPr sz="1200" dirty="0">
              <a:latin typeface="Times New Roman"/>
              <a:cs typeface="Times New Roman"/>
            </a:endParaRPr>
          </a:p>
          <a:p>
            <a:pPr marL="8659" marR="3464">
              <a:lnSpc>
                <a:spcPts val="941"/>
              </a:lnSpc>
              <a:spcBef>
                <a:spcPts val="44"/>
              </a:spcBef>
            </a:pPr>
            <a:r>
              <a:rPr sz="1200" spc="-3" dirty="0">
                <a:latin typeface="Times New Roman"/>
                <a:cs typeface="Times New Roman"/>
              </a:rPr>
              <a:t>No maximum, </a:t>
            </a:r>
            <a:r>
              <a:rPr sz="1200" spc="-7" dirty="0">
                <a:latin typeface="Times New Roman"/>
                <a:cs typeface="Times New Roman"/>
              </a:rPr>
              <a:t>however, </a:t>
            </a:r>
            <a:r>
              <a:rPr sz="1200" spc="-3" dirty="0">
                <a:latin typeface="Times New Roman"/>
                <a:cs typeface="Times New Roman"/>
              </a:rPr>
              <a:t>clubs should take fairness into consideration when fielding teams and the  amount </a:t>
            </a:r>
            <a:r>
              <a:rPr sz="1200" dirty="0">
                <a:latin typeface="Times New Roman"/>
                <a:cs typeface="Times New Roman"/>
              </a:rPr>
              <a:t>of </a:t>
            </a:r>
            <a:r>
              <a:rPr sz="1200" spc="-3" dirty="0">
                <a:latin typeface="Times New Roman"/>
                <a:cs typeface="Times New Roman"/>
              </a:rPr>
              <a:t>playing time that can </a:t>
            </a:r>
            <a:r>
              <a:rPr sz="1200" dirty="0">
                <a:latin typeface="Times New Roman"/>
                <a:cs typeface="Times New Roman"/>
              </a:rPr>
              <a:t>be </a:t>
            </a:r>
            <a:r>
              <a:rPr sz="1200" spc="-3" dirty="0">
                <a:latin typeface="Times New Roman"/>
                <a:cs typeface="Times New Roman"/>
              </a:rPr>
              <a:t>afforded to players </a:t>
            </a:r>
            <a:r>
              <a:rPr sz="1200" dirty="0">
                <a:latin typeface="Times New Roman"/>
                <a:cs typeface="Times New Roman"/>
              </a:rPr>
              <a:t>on </a:t>
            </a:r>
            <a:r>
              <a:rPr sz="1200" spc="-3" dirty="0">
                <a:latin typeface="Times New Roman"/>
                <a:cs typeface="Times New Roman"/>
              </a:rPr>
              <a:t>teams with very </a:t>
            </a:r>
            <a:r>
              <a:rPr sz="1200" spc="-7" dirty="0">
                <a:latin typeface="Times New Roman"/>
                <a:cs typeface="Times New Roman"/>
              </a:rPr>
              <a:t>large </a:t>
            </a:r>
            <a:r>
              <a:rPr sz="1200" spc="-3" dirty="0">
                <a:latin typeface="Times New Roman"/>
                <a:cs typeface="Times New Roman"/>
              </a:rPr>
              <a:t>rosters. </a:t>
            </a:r>
            <a:r>
              <a:rPr sz="1200" dirty="0">
                <a:latin typeface="Times New Roman"/>
                <a:cs typeface="Times New Roman"/>
              </a:rPr>
              <a:t>It </a:t>
            </a:r>
            <a:r>
              <a:rPr sz="1200" spc="-3" dirty="0">
                <a:latin typeface="Times New Roman"/>
                <a:cs typeface="Times New Roman"/>
              </a:rPr>
              <a:t>is the aim </a:t>
            </a:r>
            <a:r>
              <a:rPr sz="1200" dirty="0">
                <a:latin typeface="Times New Roman"/>
                <a:cs typeface="Times New Roman"/>
              </a:rPr>
              <a:t>of  </a:t>
            </a:r>
            <a:r>
              <a:rPr sz="1200" spc="-3" dirty="0">
                <a:latin typeface="Times New Roman"/>
                <a:cs typeface="Times New Roman"/>
              </a:rPr>
              <a:t>the league that </a:t>
            </a:r>
            <a:r>
              <a:rPr sz="1200" dirty="0">
                <a:latin typeface="Times New Roman"/>
                <a:cs typeface="Times New Roman"/>
              </a:rPr>
              <a:t>all </a:t>
            </a:r>
            <a:r>
              <a:rPr sz="1200" spc="-3" dirty="0">
                <a:latin typeface="Times New Roman"/>
                <a:cs typeface="Times New Roman"/>
              </a:rPr>
              <a:t>players play at least half the</a:t>
            </a:r>
            <a:r>
              <a:rPr sz="1200" spc="24" dirty="0">
                <a:latin typeface="Times New Roman"/>
                <a:cs typeface="Times New Roman"/>
              </a:rPr>
              <a:t> </a:t>
            </a:r>
            <a:r>
              <a:rPr sz="1200" spc="-3" dirty="0">
                <a:latin typeface="Times New Roman"/>
                <a:cs typeface="Times New Roman"/>
              </a:rPr>
              <a:t>game.</a:t>
            </a:r>
            <a:endParaRPr sz="1200" dirty="0">
              <a:latin typeface="Times New Roman"/>
              <a:cs typeface="Times New Roman"/>
            </a:endParaRPr>
          </a:p>
          <a:p>
            <a:pPr marL="8659">
              <a:lnSpc>
                <a:spcPts val="961"/>
              </a:lnSpc>
              <a:spcBef>
                <a:spcPts val="406"/>
              </a:spcBef>
            </a:pPr>
            <a:r>
              <a:rPr sz="1200" b="1" u="sng" spc="-3" dirty="0">
                <a:uFill>
                  <a:solidFill>
                    <a:srgbClr val="000000"/>
                  </a:solidFill>
                </a:uFill>
                <a:latin typeface="Times New Roman"/>
                <a:cs typeface="Times New Roman"/>
              </a:rPr>
              <a:t>Game</a:t>
            </a:r>
            <a:r>
              <a:rPr sz="1200" b="1" u="sng" spc="-7" dirty="0">
                <a:uFill>
                  <a:solidFill>
                    <a:srgbClr val="000000"/>
                  </a:solidFill>
                </a:uFill>
                <a:latin typeface="Times New Roman"/>
                <a:cs typeface="Times New Roman"/>
              </a:rPr>
              <a:t> </a:t>
            </a:r>
            <a:r>
              <a:rPr sz="1200" b="1" u="sng" spc="-3" dirty="0">
                <a:uFill>
                  <a:solidFill>
                    <a:srgbClr val="000000"/>
                  </a:solidFill>
                </a:uFill>
                <a:latin typeface="Times New Roman"/>
                <a:cs typeface="Times New Roman"/>
              </a:rPr>
              <a:t>Format:</a:t>
            </a:r>
            <a:endParaRPr sz="1200" dirty="0">
              <a:latin typeface="Times New Roman"/>
              <a:cs typeface="Times New Roman"/>
            </a:endParaRPr>
          </a:p>
          <a:p>
            <a:pPr marL="8659" marR="1837843">
              <a:lnSpc>
                <a:spcPts val="941"/>
              </a:lnSpc>
              <a:spcBef>
                <a:spcPts val="44"/>
              </a:spcBef>
            </a:pPr>
            <a:r>
              <a:rPr sz="1200" u="sng" dirty="0">
                <a:uFill>
                  <a:solidFill>
                    <a:srgbClr val="000000"/>
                  </a:solidFill>
                </a:uFill>
                <a:latin typeface="Times New Roman"/>
                <a:cs typeface="Times New Roman"/>
              </a:rPr>
              <a:t>3rd </a:t>
            </a:r>
            <a:r>
              <a:rPr sz="1200" u="sng" spc="-3" dirty="0">
                <a:uFill>
                  <a:solidFill>
                    <a:srgbClr val="000000"/>
                  </a:solidFill>
                </a:uFill>
                <a:latin typeface="Times New Roman"/>
                <a:cs typeface="Times New Roman"/>
              </a:rPr>
              <a:t>and </a:t>
            </a:r>
            <a:r>
              <a:rPr sz="1200" u="sng" dirty="0">
                <a:uFill>
                  <a:solidFill>
                    <a:srgbClr val="000000"/>
                  </a:solidFill>
                </a:uFill>
                <a:latin typeface="Times New Roman"/>
                <a:cs typeface="Times New Roman"/>
              </a:rPr>
              <a:t>4th </a:t>
            </a:r>
            <a:r>
              <a:rPr sz="1200" u="sng" spc="-3" dirty="0">
                <a:uFill>
                  <a:solidFill>
                    <a:srgbClr val="000000"/>
                  </a:solidFill>
                </a:uFill>
                <a:latin typeface="Times New Roman"/>
                <a:cs typeface="Times New Roman"/>
              </a:rPr>
              <a:t>grade</a:t>
            </a:r>
            <a:r>
              <a:rPr sz="1200" spc="-3" dirty="0">
                <a:latin typeface="Times New Roman"/>
                <a:cs typeface="Times New Roman"/>
              </a:rPr>
              <a:t> </a:t>
            </a:r>
            <a:r>
              <a:rPr sz="1200" dirty="0">
                <a:latin typeface="Times New Roman"/>
                <a:cs typeface="Times New Roman"/>
              </a:rPr>
              <a:t>- 7 v 7, 6 </a:t>
            </a:r>
            <a:r>
              <a:rPr sz="1200" spc="-3" dirty="0">
                <a:latin typeface="Times New Roman"/>
                <a:cs typeface="Times New Roman"/>
              </a:rPr>
              <a:t>field players and </a:t>
            </a:r>
            <a:r>
              <a:rPr sz="1200" dirty="0">
                <a:latin typeface="Times New Roman"/>
                <a:cs typeface="Times New Roman"/>
              </a:rPr>
              <a:t>a </a:t>
            </a:r>
            <a:r>
              <a:rPr sz="1200" spc="-7" dirty="0">
                <a:latin typeface="Times New Roman"/>
                <a:cs typeface="Times New Roman"/>
              </a:rPr>
              <a:t>goalkeeper.  </a:t>
            </a:r>
            <a:r>
              <a:rPr sz="1200" spc="-3" dirty="0">
                <a:latin typeface="Times New Roman"/>
                <a:cs typeface="Times New Roman"/>
              </a:rPr>
              <a:t>Minimum number </a:t>
            </a:r>
            <a:r>
              <a:rPr sz="1200" dirty="0">
                <a:latin typeface="Times New Roman"/>
                <a:cs typeface="Times New Roman"/>
              </a:rPr>
              <a:t>of </a:t>
            </a:r>
            <a:r>
              <a:rPr sz="1200" spc="-3" dirty="0">
                <a:latin typeface="Times New Roman"/>
                <a:cs typeface="Times New Roman"/>
              </a:rPr>
              <a:t>players </a:t>
            </a:r>
            <a:r>
              <a:rPr sz="1200" dirty="0">
                <a:latin typeface="Times New Roman"/>
                <a:cs typeface="Times New Roman"/>
              </a:rPr>
              <a:t>on a </a:t>
            </a:r>
            <a:r>
              <a:rPr sz="1200" spc="-3" dirty="0">
                <a:latin typeface="Times New Roman"/>
                <a:cs typeface="Times New Roman"/>
              </a:rPr>
              <a:t>team to start </a:t>
            </a:r>
            <a:r>
              <a:rPr sz="1200" dirty="0">
                <a:latin typeface="Times New Roman"/>
                <a:cs typeface="Times New Roman"/>
              </a:rPr>
              <a:t>a game </a:t>
            </a:r>
            <a:r>
              <a:rPr sz="1200" spc="-3" dirty="0">
                <a:latin typeface="Times New Roman"/>
                <a:cs typeface="Times New Roman"/>
              </a:rPr>
              <a:t>is</a:t>
            </a:r>
            <a:r>
              <a:rPr sz="1200" spc="14" dirty="0">
                <a:latin typeface="Times New Roman"/>
                <a:cs typeface="Times New Roman"/>
              </a:rPr>
              <a:t> </a:t>
            </a:r>
            <a:r>
              <a:rPr sz="1200" dirty="0">
                <a:latin typeface="Times New Roman"/>
                <a:cs typeface="Times New Roman"/>
              </a:rPr>
              <a:t>5</a:t>
            </a:r>
          </a:p>
          <a:p>
            <a:pPr marL="8659" marR="1837843">
              <a:lnSpc>
                <a:spcPts val="941"/>
              </a:lnSpc>
              <a:spcBef>
                <a:spcPts val="470"/>
              </a:spcBef>
            </a:pPr>
            <a:r>
              <a:rPr sz="1200" u="sng" spc="-3" dirty="0">
                <a:uFill>
                  <a:solidFill>
                    <a:srgbClr val="000000"/>
                  </a:solidFill>
                </a:uFill>
                <a:latin typeface="Times New Roman"/>
                <a:cs typeface="Times New Roman"/>
              </a:rPr>
              <a:t>5th and 6th grade</a:t>
            </a:r>
            <a:r>
              <a:rPr sz="1200" spc="-3" dirty="0">
                <a:latin typeface="Times New Roman"/>
                <a:cs typeface="Times New Roman"/>
              </a:rPr>
              <a:t> </a:t>
            </a:r>
            <a:r>
              <a:rPr sz="1200" dirty="0">
                <a:latin typeface="Times New Roman"/>
                <a:cs typeface="Times New Roman"/>
              </a:rPr>
              <a:t>- 9 v 9, 8 </a:t>
            </a:r>
            <a:r>
              <a:rPr sz="1200" spc="-3" dirty="0">
                <a:latin typeface="Times New Roman"/>
                <a:cs typeface="Times New Roman"/>
              </a:rPr>
              <a:t>field players and </a:t>
            </a:r>
            <a:r>
              <a:rPr sz="1200" dirty="0">
                <a:latin typeface="Times New Roman"/>
                <a:cs typeface="Times New Roman"/>
              </a:rPr>
              <a:t>a </a:t>
            </a:r>
            <a:r>
              <a:rPr sz="1200" spc="-3" dirty="0">
                <a:latin typeface="Times New Roman"/>
                <a:cs typeface="Times New Roman"/>
              </a:rPr>
              <a:t>goalkeeper  Minimum number </a:t>
            </a:r>
            <a:r>
              <a:rPr sz="1200" dirty="0">
                <a:latin typeface="Times New Roman"/>
                <a:cs typeface="Times New Roman"/>
              </a:rPr>
              <a:t>of </a:t>
            </a:r>
            <a:r>
              <a:rPr sz="1200" spc="-3" dirty="0">
                <a:latin typeface="Times New Roman"/>
                <a:cs typeface="Times New Roman"/>
              </a:rPr>
              <a:t>players </a:t>
            </a:r>
            <a:r>
              <a:rPr sz="1200" dirty="0">
                <a:latin typeface="Times New Roman"/>
                <a:cs typeface="Times New Roman"/>
              </a:rPr>
              <a:t>on a </a:t>
            </a:r>
            <a:r>
              <a:rPr sz="1200" spc="-3" dirty="0">
                <a:latin typeface="Times New Roman"/>
                <a:cs typeface="Times New Roman"/>
              </a:rPr>
              <a:t>team to start </a:t>
            </a:r>
            <a:r>
              <a:rPr sz="1200" dirty="0">
                <a:latin typeface="Times New Roman"/>
                <a:cs typeface="Times New Roman"/>
              </a:rPr>
              <a:t>a game </a:t>
            </a:r>
            <a:r>
              <a:rPr sz="1200" spc="-3" dirty="0">
                <a:latin typeface="Times New Roman"/>
                <a:cs typeface="Times New Roman"/>
              </a:rPr>
              <a:t>is</a:t>
            </a:r>
            <a:r>
              <a:rPr sz="1200" spc="14" dirty="0">
                <a:latin typeface="Times New Roman"/>
                <a:cs typeface="Times New Roman"/>
              </a:rPr>
              <a:t> </a:t>
            </a:r>
            <a:r>
              <a:rPr sz="1200" dirty="0">
                <a:latin typeface="Times New Roman"/>
                <a:cs typeface="Times New Roman"/>
              </a:rPr>
              <a:t>6</a:t>
            </a:r>
          </a:p>
          <a:p>
            <a:pPr marL="8659" marR="1729174">
              <a:lnSpc>
                <a:spcPts val="941"/>
              </a:lnSpc>
              <a:spcBef>
                <a:spcPts val="470"/>
              </a:spcBef>
            </a:pPr>
            <a:r>
              <a:rPr sz="1200" u="sng" spc="-3" dirty="0">
                <a:uFill>
                  <a:solidFill>
                    <a:srgbClr val="000000"/>
                  </a:solidFill>
                </a:uFill>
                <a:latin typeface="Times New Roman"/>
                <a:cs typeface="Times New Roman"/>
              </a:rPr>
              <a:t>7th and 8th grade</a:t>
            </a:r>
            <a:r>
              <a:rPr sz="1200" spc="-3" dirty="0">
                <a:latin typeface="Times New Roman"/>
                <a:cs typeface="Times New Roman"/>
              </a:rPr>
              <a:t> </a:t>
            </a:r>
            <a:r>
              <a:rPr sz="1200" dirty="0">
                <a:latin typeface="Times New Roman"/>
                <a:cs typeface="Times New Roman"/>
              </a:rPr>
              <a:t>- </a:t>
            </a:r>
            <a:r>
              <a:rPr sz="1200" spc="-20" dirty="0">
                <a:latin typeface="Times New Roman"/>
                <a:cs typeface="Times New Roman"/>
              </a:rPr>
              <a:t>11 </a:t>
            </a:r>
            <a:r>
              <a:rPr sz="1200" dirty="0">
                <a:latin typeface="Times New Roman"/>
                <a:cs typeface="Times New Roman"/>
              </a:rPr>
              <a:t>v </a:t>
            </a:r>
            <a:r>
              <a:rPr sz="1200" spc="-10" dirty="0">
                <a:latin typeface="Times New Roman"/>
                <a:cs typeface="Times New Roman"/>
              </a:rPr>
              <a:t>11, </a:t>
            </a:r>
            <a:r>
              <a:rPr sz="1200" dirty="0">
                <a:latin typeface="Times New Roman"/>
                <a:cs typeface="Times New Roman"/>
              </a:rPr>
              <a:t>10 </a:t>
            </a:r>
            <a:r>
              <a:rPr sz="1200" spc="-3" dirty="0">
                <a:latin typeface="Times New Roman"/>
                <a:cs typeface="Times New Roman"/>
              </a:rPr>
              <a:t>field players and </a:t>
            </a:r>
            <a:r>
              <a:rPr sz="1200" dirty="0">
                <a:latin typeface="Times New Roman"/>
                <a:cs typeface="Times New Roman"/>
              </a:rPr>
              <a:t>a </a:t>
            </a:r>
            <a:r>
              <a:rPr sz="1200" spc="-3" dirty="0">
                <a:latin typeface="Times New Roman"/>
                <a:cs typeface="Times New Roman"/>
              </a:rPr>
              <a:t>goalkeeper  Minimum number </a:t>
            </a:r>
            <a:r>
              <a:rPr sz="1200" dirty="0">
                <a:latin typeface="Times New Roman"/>
                <a:cs typeface="Times New Roman"/>
              </a:rPr>
              <a:t>of </a:t>
            </a:r>
            <a:r>
              <a:rPr sz="1200" spc="-3" dirty="0">
                <a:latin typeface="Times New Roman"/>
                <a:cs typeface="Times New Roman"/>
              </a:rPr>
              <a:t>players </a:t>
            </a:r>
            <a:r>
              <a:rPr sz="1200" dirty="0">
                <a:latin typeface="Times New Roman"/>
                <a:cs typeface="Times New Roman"/>
              </a:rPr>
              <a:t>on a </a:t>
            </a:r>
            <a:r>
              <a:rPr sz="1200" spc="-3" dirty="0">
                <a:latin typeface="Times New Roman"/>
                <a:cs typeface="Times New Roman"/>
              </a:rPr>
              <a:t>team to start </a:t>
            </a:r>
            <a:r>
              <a:rPr sz="1200" dirty="0">
                <a:latin typeface="Times New Roman"/>
                <a:cs typeface="Times New Roman"/>
              </a:rPr>
              <a:t>a game </a:t>
            </a:r>
            <a:r>
              <a:rPr sz="1200" spc="-3" dirty="0">
                <a:latin typeface="Times New Roman"/>
                <a:cs typeface="Times New Roman"/>
              </a:rPr>
              <a:t>is</a:t>
            </a:r>
            <a:r>
              <a:rPr sz="1200" spc="10" dirty="0">
                <a:latin typeface="Times New Roman"/>
                <a:cs typeface="Times New Roman"/>
              </a:rPr>
              <a:t> </a:t>
            </a:r>
            <a:r>
              <a:rPr sz="1200" dirty="0">
                <a:latin typeface="Times New Roman"/>
                <a:cs typeface="Times New Roman"/>
              </a:rPr>
              <a:t>7</a:t>
            </a:r>
          </a:p>
          <a:p>
            <a:pPr marL="8659" marR="1837843">
              <a:lnSpc>
                <a:spcPts val="941"/>
              </a:lnSpc>
              <a:spcBef>
                <a:spcPts val="470"/>
              </a:spcBef>
            </a:pPr>
            <a:r>
              <a:rPr sz="1200" u="sng" spc="-3" dirty="0">
                <a:uFill>
                  <a:solidFill>
                    <a:srgbClr val="000000"/>
                  </a:solidFill>
                </a:uFill>
                <a:latin typeface="Times New Roman"/>
                <a:cs typeface="Times New Roman"/>
              </a:rPr>
              <a:t>7th and 8th grade</a:t>
            </a:r>
            <a:r>
              <a:rPr sz="1200" spc="-3" dirty="0">
                <a:latin typeface="Times New Roman"/>
                <a:cs typeface="Times New Roman"/>
              </a:rPr>
              <a:t> </a:t>
            </a:r>
            <a:r>
              <a:rPr sz="1200" dirty="0">
                <a:latin typeface="Times New Roman"/>
                <a:cs typeface="Times New Roman"/>
              </a:rPr>
              <a:t>- 7 v 7, 6 </a:t>
            </a:r>
            <a:r>
              <a:rPr sz="1200" spc="-3" dirty="0">
                <a:latin typeface="Times New Roman"/>
                <a:cs typeface="Times New Roman"/>
              </a:rPr>
              <a:t>field players and </a:t>
            </a:r>
            <a:r>
              <a:rPr sz="1200" dirty="0">
                <a:latin typeface="Times New Roman"/>
                <a:cs typeface="Times New Roman"/>
              </a:rPr>
              <a:t>a </a:t>
            </a:r>
            <a:r>
              <a:rPr sz="1200" spc="-7" dirty="0">
                <a:latin typeface="Times New Roman"/>
                <a:cs typeface="Times New Roman"/>
              </a:rPr>
              <a:t>goalkeeper.  </a:t>
            </a:r>
            <a:r>
              <a:rPr sz="1200" spc="-3" dirty="0">
                <a:latin typeface="Times New Roman"/>
                <a:cs typeface="Times New Roman"/>
              </a:rPr>
              <a:t>Minimum number </a:t>
            </a:r>
            <a:r>
              <a:rPr sz="1200" dirty="0">
                <a:latin typeface="Times New Roman"/>
                <a:cs typeface="Times New Roman"/>
              </a:rPr>
              <a:t>of </a:t>
            </a:r>
            <a:r>
              <a:rPr sz="1200" spc="-3" dirty="0">
                <a:latin typeface="Times New Roman"/>
                <a:cs typeface="Times New Roman"/>
              </a:rPr>
              <a:t>players </a:t>
            </a:r>
            <a:r>
              <a:rPr sz="1200" dirty="0">
                <a:latin typeface="Times New Roman"/>
                <a:cs typeface="Times New Roman"/>
              </a:rPr>
              <a:t>on a </a:t>
            </a:r>
            <a:r>
              <a:rPr sz="1200" spc="-3" dirty="0">
                <a:latin typeface="Times New Roman"/>
                <a:cs typeface="Times New Roman"/>
              </a:rPr>
              <a:t>team to start </a:t>
            </a:r>
            <a:r>
              <a:rPr sz="1200" dirty="0">
                <a:latin typeface="Times New Roman"/>
                <a:cs typeface="Times New Roman"/>
              </a:rPr>
              <a:t>a game </a:t>
            </a:r>
            <a:r>
              <a:rPr sz="1200" spc="-3" dirty="0">
                <a:latin typeface="Times New Roman"/>
                <a:cs typeface="Times New Roman"/>
              </a:rPr>
              <a:t>is</a:t>
            </a:r>
            <a:r>
              <a:rPr sz="1200" spc="14" dirty="0">
                <a:latin typeface="Times New Roman"/>
                <a:cs typeface="Times New Roman"/>
              </a:rPr>
              <a:t> </a:t>
            </a:r>
            <a:r>
              <a:rPr sz="1200" dirty="0">
                <a:latin typeface="Times New Roman"/>
                <a:cs typeface="Times New Roman"/>
              </a:rPr>
              <a:t>5</a:t>
            </a:r>
          </a:p>
          <a:p>
            <a:pPr marL="8659" marR="1658172">
              <a:lnSpc>
                <a:spcPts val="941"/>
              </a:lnSpc>
              <a:spcBef>
                <a:spcPts val="470"/>
              </a:spcBef>
            </a:pPr>
            <a:r>
              <a:rPr sz="1200" u="sng" spc="-3" dirty="0">
                <a:uFill>
                  <a:solidFill>
                    <a:srgbClr val="000000"/>
                  </a:solidFill>
                </a:uFill>
                <a:latin typeface="Times New Roman"/>
                <a:cs typeface="Times New Roman"/>
              </a:rPr>
              <a:t>High School divisions</a:t>
            </a:r>
            <a:r>
              <a:rPr sz="1200" spc="-3" dirty="0">
                <a:latin typeface="Times New Roman"/>
                <a:cs typeface="Times New Roman"/>
              </a:rPr>
              <a:t> </a:t>
            </a:r>
            <a:r>
              <a:rPr sz="1200" dirty="0">
                <a:latin typeface="Times New Roman"/>
                <a:cs typeface="Times New Roman"/>
              </a:rPr>
              <a:t>- 7 v 7, 6 </a:t>
            </a:r>
            <a:r>
              <a:rPr sz="1200" spc="-3" dirty="0">
                <a:latin typeface="Times New Roman"/>
                <a:cs typeface="Times New Roman"/>
              </a:rPr>
              <a:t>field players and </a:t>
            </a:r>
            <a:r>
              <a:rPr sz="1200" dirty="0">
                <a:latin typeface="Times New Roman"/>
                <a:cs typeface="Times New Roman"/>
              </a:rPr>
              <a:t>a </a:t>
            </a:r>
            <a:r>
              <a:rPr sz="1200" spc="-7" dirty="0">
                <a:latin typeface="Times New Roman"/>
                <a:cs typeface="Times New Roman"/>
              </a:rPr>
              <a:t>goalkeeper.  </a:t>
            </a:r>
            <a:r>
              <a:rPr sz="1200" spc="-3" dirty="0">
                <a:latin typeface="Times New Roman"/>
                <a:cs typeface="Times New Roman"/>
              </a:rPr>
              <a:t>Minimum number </a:t>
            </a:r>
            <a:r>
              <a:rPr sz="1200" dirty="0">
                <a:latin typeface="Times New Roman"/>
                <a:cs typeface="Times New Roman"/>
              </a:rPr>
              <a:t>of </a:t>
            </a:r>
            <a:r>
              <a:rPr sz="1200" spc="-3" dirty="0">
                <a:latin typeface="Times New Roman"/>
                <a:cs typeface="Times New Roman"/>
              </a:rPr>
              <a:t>players </a:t>
            </a:r>
            <a:r>
              <a:rPr sz="1200" dirty="0">
                <a:latin typeface="Times New Roman"/>
                <a:cs typeface="Times New Roman"/>
              </a:rPr>
              <a:t>on a </a:t>
            </a:r>
            <a:r>
              <a:rPr sz="1200" spc="-3" dirty="0">
                <a:latin typeface="Times New Roman"/>
                <a:cs typeface="Times New Roman"/>
              </a:rPr>
              <a:t>team to start </a:t>
            </a:r>
            <a:r>
              <a:rPr sz="1200" dirty="0">
                <a:latin typeface="Times New Roman"/>
                <a:cs typeface="Times New Roman"/>
              </a:rPr>
              <a:t>a game </a:t>
            </a:r>
            <a:r>
              <a:rPr sz="1200" spc="-3" dirty="0">
                <a:latin typeface="Times New Roman"/>
                <a:cs typeface="Times New Roman"/>
              </a:rPr>
              <a:t>is</a:t>
            </a:r>
            <a:r>
              <a:rPr sz="1200" spc="10" dirty="0">
                <a:latin typeface="Times New Roman"/>
                <a:cs typeface="Times New Roman"/>
              </a:rPr>
              <a:t> </a:t>
            </a:r>
            <a:r>
              <a:rPr sz="1200" dirty="0">
                <a:latin typeface="Times New Roman"/>
                <a:cs typeface="Times New Roman"/>
              </a:rPr>
              <a:t>5</a:t>
            </a:r>
          </a:p>
          <a:p>
            <a:pPr marL="8659">
              <a:lnSpc>
                <a:spcPts val="961"/>
              </a:lnSpc>
              <a:spcBef>
                <a:spcPts val="406"/>
              </a:spcBef>
            </a:pPr>
            <a:r>
              <a:rPr sz="1200" b="1" u="sng" spc="-3" dirty="0">
                <a:uFill>
                  <a:solidFill>
                    <a:srgbClr val="000000"/>
                  </a:solidFill>
                </a:uFill>
                <a:latin typeface="Times New Roman"/>
                <a:cs typeface="Times New Roman"/>
              </a:rPr>
              <a:t>The</a:t>
            </a:r>
            <a:r>
              <a:rPr sz="1200" b="1" u="sng" spc="-7" dirty="0">
                <a:uFill>
                  <a:solidFill>
                    <a:srgbClr val="000000"/>
                  </a:solidFill>
                </a:uFill>
                <a:latin typeface="Times New Roman"/>
                <a:cs typeface="Times New Roman"/>
              </a:rPr>
              <a:t> </a:t>
            </a:r>
            <a:r>
              <a:rPr sz="1200" b="1" u="sng" spc="-3" dirty="0">
                <a:uFill>
                  <a:solidFill>
                    <a:srgbClr val="000000"/>
                  </a:solidFill>
                </a:uFill>
                <a:latin typeface="Times New Roman"/>
                <a:cs typeface="Times New Roman"/>
              </a:rPr>
              <a:t>Ball:</a:t>
            </a:r>
            <a:endParaRPr sz="1200" dirty="0">
              <a:latin typeface="Times New Roman"/>
              <a:cs typeface="Times New Roman"/>
            </a:endParaRPr>
          </a:p>
          <a:p>
            <a:pPr marL="8659" marR="2650044">
              <a:lnSpc>
                <a:spcPts val="941"/>
              </a:lnSpc>
              <a:spcBef>
                <a:spcPts val="44"/>
              </a:spcBef>
            </a:pPr>
            <a:r>
              <a:rPr sz="1200" u="sng" dirty="0">
                <a:uFill>
                  <a:solidFill>
                    <a:srgbClr val="000000"/>
                  </a:solidFill>
                </a:uFill>
                <a:latin typeface="Times New Roman"/>
                <a:cs typeface="Times New Roman"/>
              </a:rPr>
              <a:t>3rd </a:t>
            </a:r>
            <a:r>
              <a:rPr sz="1200" u="sng" spc="-3" dirty="0">
                <a:uFill>
                  <a:solidFill>
                    <a:srgbClr val="000000"/>
                  </a:solidFill>
                </a:uFill>
                <a:latin typeface="Times New Roman"/>
                <a:cs typeface="Times New Roman"/>
              </a:rPr>
              <a:t>and 4th/5th and 6th grade</a:t>
            </a:r>
            <a:r>
              <a:rPr sz="1200" spc="-3" dirty="0">
                <a:latin typeface="Times New Roman"/>
                <a:cs typeface="Times New Roman"/>
              </a:rPr>
              <a:t> </a:t>
            </a:r>
            <a:r>
              <a:rPr sz="1200" dirty="0">
                <a:latin typeface="Times New Roman"/>
                <a:cs typeface="Times New Roman"/>
              </a:rPr>
              <a:t>- </a:t>
            </a:r>
            <a:r>
              <a:rPr sz="1200" spc="-3" dirty="0">
                <a:latin typeface="Times New Roman"/>
                <a:cs typeface="Times New Roman"/>
              </a:rPr>
              <a:t>Size </a:t>
            </a:r>
            <a:r>
              <a:rPr sz="1200" dirty="0">
                <a:latin typeface="Times New Roman"/>
                <a:cs typeface="Times New Roman"/>
              </a:rPr>
              <a:t>#4  </a:t>
            </a:r>
            <a:r>
              <a:rPr sz="1200" u="sng" spc="-3" dirty="0">
                <a:uFill>
                  <a:solidFill>
                    <a:srgbClr val="000000"/>
                  </a:solidFill>
                </a:uFill>
                <a:latin typeface="Times New Roman"/>
                <a:cs typeface="Times New Roman"/>
              </a:rPr>
              <a:t>7th and 8th grade and older</a:t>
            </a:r>
            <a:r>
              <a:rPr sz="1200" spc="-3" dirty="0">
                <a:latin typeface="Times New Roman"/>
                <a:cs typeface="Times New Roman"/>
              </a:rPr>
              <a:t> </a:t>
            </a:r>
            <a:r>
              <a:rPr sz="1200" dirty="0">
                <a:latin typeface="Times New Roman"/>
                <a:cs typeface="Times New Roman"/>
              </a:rPr>
              <a:t>- </a:t>
            </a:r>
            <a:r>
              <a:rPr sz="1200" spc="-3" dirty="0">
                <a:latin typeface="Times New Roman"/>
                <a:cs typeface="Times New Roman"/>
              </a:rPr>
              <a:t>Size</a:t>
            </a:r>
            <a:r>
              <a:rPr sz="1200" spc="20" dirty="0">
                <a:latin typeface="Times New Roman"/>
                <a:cs typeface="Times New Roman"/>
              </a:rPr>
              <a:t> </a:t>
            </a:r>
            <a:r>
              <a:rPr sz="1200" dirty="0">
                <a:latin typeface="Times New Roman"/>
                <a:cs typeface="Times New Roman"/>
              </a:rPr>
              <a:t>#5</a:t>
            </a:r>
          </a:p>
          <a:p>
            <a:pPr marL="8659">
              <a:lnSpc>
                <a:spcPts val="961"/>
              </a:lnSpc>
              <a:spcBef>
                <a:spcPts val="406"/>
              </a:spcBef>
            </a:pPr>
            <a:endParaRPr lang="en-US" sz="1200" b="1" u="sng" spc="-3" dirty="0">
              <a:uFill>
                <a:solidFill>
                  <a:srgbClr val="000000"/>
                </a:solidFill>
              </a:uFill>
              <a:latin typeface="Times New Roman"/>
              <a:cs typeface="Times New Roman"/>
            </a:endParaRPr>
          </a:p>
          <a:p>
            <a:pPr marL="8659">
              <a:lnSpc>
                <a:spcPts val="961"/>
              </a:lnSpc>
              <a:spcBef>
                <a:spcPts val="406"/>
              </a:spcBef>
            </a:pPr>
            <a:r>
              <a:rPr sz="1200" b="1" u="sng" spc="-3" dirty="0">
                <a:uFill>
                  <a:solidFill>
                    <a:srgbClr val="000000"/>
                  </a:solidFill>
                </a:uFill>
                <a:latin typeface="Times New Roman"/>
                <a:cs typeface="Times New Roman"/>
              </a:rPr>
              <a:t>Duration </a:t>
            </a:r>
            <a:r>
              <a:rPr sz="1200" b="1" u="sng" dirty="0">
                <a:uFill>
                  <a:solidFill>
                    <a:srgbClr val="000000"/>
                  </a:solidFill>
                </a:uFill>
                <a:latin typeface="Times New Roman"/>
                <a:cs typeface="Times New Roman"/>
              </a:rPr>
              <a:t>of</a:t>
            </a:r>
            <a:r>
              <a:rPr sz="1200" b="1" u="sng" spc="7" dirty="0">
                <a:uFill>
                  <a:solidFill>
                    <a:srgbClr val="000000"/>
                  </a:solidFill>
                </a:uFill>
                <a:latin typeface="Times New Roman"/>
                <a:cs typeface="Times New Roman"/>
              </a:rPr>
              <a:t> </a:t>
            </a:r>
            <a:r>
              <a:rPr sz="1200" b="1" u="sng" spc="-3" dirty="0">
                <a:uFill>
                  <a:solidFill>
                    <a:srgbClr val="000000"/>
                  </a:solidFill>
                </a:uFill>
                <a:latin typeface="Times New Roman"/>
                <a:cs typeface="Times New Roman"/>
              </a:rPr>
              <a:t>play:</a:t>
            </a:r>
            <a:endParaRPr sz="1200" dirty="0">
              <a:latin typeface="Times New Roman"/>
              <a:cs typeface="Times New Roman"/>
            </a:endParaRPr>
          </a:p>
          <a:p>
            <a:pPr marL="8659" marR="1902784" algn="just">
              <a:lnSpc>
                <a:spcPts val="941"/>
              </a:lnSpc>
              <a:spcBef>
                <a:spcPts val="44"/>
              </a:spcBef>
            </a:pPr>
            <a:r>
              <a:rPr sz="1200" u="sng" dirty="0">
                <a:uFill>
                  <a:solidFill>
                    <a:srgbClr val="000000"/>
                  </a:solidFill>
                </a:uFill>
                <a:latin typeface="Times New Roman"/>
                <a:cs typeface="Times New Roman"/>
              </a:rPr>
              <a:t>3rd </a:t>
            </a:r>
            <a:r>
              <a:rPr sz="1200" u="sng" spc="-3" dirty="0">
                <a:uFill>
                  <a:solidFill>
                    <a:srgbClr val="000000"/>
                  </a:solidFill>
                </a:uFill>
                <a:latin typeface="Times New Roman"/>
                <a:cs typeface="Times New Roman"/>
              </a:rPr>
              <a:t>and </a:t>
            </a:r>
            <a:r>
              <a:rPr sz="1200" u="sng" dirty="0">
                <a:uFill>
                  <a:solidFill>
                    <a:srgbClr val="000000"/>
                  </a:solidFill>
                </a:uFill>
                <a:latin typeface="Times New Roman"/>
                <a:cs typeface="Times New Roman"/>
              </a:rPr>
              <a:t>4th </a:t>
            </a:r>
            <a:r>
              <a:rPr sz="1200" u="sng" spc="-3" dirty="0">
                <a:uFill>
                  <a:solidFill>
                    <a:srgbClr val="000000"/>
                  </a:solidFill>
                </a:uFill>
                <a:latin typeface="Times New Roman"/>
                <a:cs typeface="Times New Roman"/>
              </a:rPr>
              <a:t>grade</a:t>
            </a:r>
            <a:r>
              <a:rPr sz="1200" spc="-3" dirty="0">
                <a:latin typeface="Times New Roman"/>
                <a:cs typeface="Times New Roman"/>
              </a:rPr>
              <a:t> </a:t>
            </a:r>
            <a:r>
              <a:rPr sz="1200" dirty="0">
                <a:latin typeface="Times New Roman"/>
                <a:cs typeface="Times New Roman"/>
              </a:rPr>
              <a:t>- 2 x 25 </a:t>
            </a:r>
            <a:r>
              <a:rPr sz="1200" spc="-3" dirty="0">
                <a:latin typeface="Times New Roman"/>
                <a:cs typeface="Times New Roman"/>
              </a:rPr>
              <a:t>minute half, </a:t>
            </a:r>
            <a:r>
              <a:rPr sz="1200" dirty="0">
                <a:latin typeface="Times New Roman"/>
                <a:cs typeface="Times New Roman"/>
              </a:rPr>
              <a:t>5 </a:t>
            </a:r>
            <a:r>
              <a:rPr sz="1200" spc="-3" dirty="0">
                <a:latin typeface="Times New Roman"/>
                <a:cs typeface="Times New Roman"/>
              </a:rPr>
              <a:t>minute halftime  </a:t>
            </a:r>
            <a:r>
              <a:rPr sz="1200" u="sng" spc="-3" dirty="0">
                <a:uFill>
                  <a:solidFill>
                    <a:srgbClr val="000000"/>
                  </a:solidFill>
                </a:uFill>
                <a:latin typeface="Times New Roman"/>
                <a:cs typeface="Times New Roman"/>
              </a:rPr>
              <a:t>5th and 6th grade</a:t>
            </a:r>
            <a:r>
              <a:rPr sz="1200" spc="-3" dirty="0">
                <a:latin typeface="Times New Roman"/>
                <a:cs typeface="Times New Roman"/>
              </a:rPr>
              <a:t> </a:t>
            </a:r>
            <a:r>
              <a:rPr sz="1200" dirty="0">
                <a:latin typeface="Times New Roman"/>
                <a:cs typeface="Times New Roman"/>
              </a:rPr>
              <a:t>- 2 x 30 </a:t>
            </a:r>
            <a:r>
              <a:rPr sz="1200" spc="-3" dirty="0">
                <a:latin typeface="Times New Roman"/>
                <a:cs typeface="Times New Roman"/>
              </a:rPr>
              <a:t>minute half, </a:t>
            </a:r>
            <a:r>
              <a:rPr sz="1200" dirty="0">
                <a:latin typeface="Times New Roman"/>
                <a:cs typeface="Times New Roman"/>
              </a:rPr>
              <a:t>5 </a:t>
            </a:r>
            <a:r>
              <a:rPr sz="1200" spc="-3" dirty="0">
                <a:latin typeface="Times New Roman"/>
                <a:cs typeface="Times New Roman"/>
              </a:rPr>
              <a:t>minute halftime  </a:t>
            </a:r>
            <a:r>
              <a:rPr sz="1200" u="sng" spc="-3" dirty="0">
                <a:uFill>
                  <a:solidFill>
                    <a:srgbClr val="000000"/>
                  </a:solidFill>
                </a:uFill>
                <a:latin typeface="Times New Roman"/>
                <a:cs typeface="Times New Roman"/>
              </a:rPr>
              <a:t>7th and 8th grade</a:t>
            </a:r>
            <a:r>
              <a:rPr sz="1200" spc="-3" dirty="0">
                <a:latin typeface="Times New Roman"/>
                <a:cs typeface="Times New Roman"/>
              </a:rPr>
              <a:t> </a:t>
            </a:r>
            <a:r>
              <a:rPr sz="1200" dirty="0">
                <a:latin typeface="Times New Roman"/>
                <a:cs typeface="Times New Roman"/>
              </a:rPr>
              <a:t>- 2 x 35 </a:t>
            </a:r>
            <a:r>
              <a:rPr sz="1200" spc="-3" dirty="0">
                <a:latin typeface="Times New Roman"/>
                <a:cs typeface="Times New Roman"/>
              </a:rPr>
              <a:t>minute half, </a:t>
            </a:r>
            <a:r>
              <a:rPr sz="1200" dirty="0">
                <a:latin typeface="Times New Roman"/>
                <a:cs typeface="Times New Roman"/>
              </a:rPr>
              <a:t>5 </a:t>
            </a:r>
            <a:r>
              <a:rPr sz="1200" spc="-3" dirty="0">
                <a:latin typeface="Times New Roman"/>
                <a:cs typeface="Times New Roman"/>
              </a:rPr>
              <a:t>minute</a:t>
            </a:r>
            <a:r>
              <a:rPr sz="1200" spc="48" dirty="0">
                <a:latin typeface="Times New Roman"/>
                <a:cs typeface="Times New Roman"/>
              </a:rPr>
              <a:t> </a:t>
            </a:r>
            <a:r>
              <a:rPr sz="1200" spc="-3" dirty="0">
                <a:latin typeface="Times New Roman"/>
                <a:cs typeface="Times New Roman"/>
              </a:rPr>
              <a:t>halftime</a:t>
            </a:r>
            <a:endParaRPr sz="1200" dirty="0">
              <a:latin typeface="Times New Roman"/>
              <a:cs typeface="Times New Roman"/>
            </a:endParaRPr>
          </a:p>
          <a:p>
            <a:pPr marL="8659">
              <a:lnSpc>
                <a:spcPts val="917"/>
              </a:lnSpc>
            </a:pPr>
            <a:r>
              <a:rPr sz="1200" u="sng" spc="-3" dirty="0">
                <a:uFill>
                  <a:solidFill>
                    <a:srgbClr val="000000"/>
                  </a:solidFill>
                </a:uFill>
                <a:latin typeface="Times New Roman"/>
                <a:cs typeface="Times New Roman"/>
              </a:rPr>
              <a:t>High School divisions</a:t>
            </a:r>
            <a:r>
              <a:rPr sz="1200" spc="-3" dirty="0">
                <a:latin typeface="Times New Roman"/>
                <a:cs typeface="Times New Roman"/>
              </a:rPr>
              <a:t> </a:t>
            </a:r>
            <a:r>
              <a:rPr sz="1200" dirty="0">
                <a:latin typeface="Times New Roman"/>
                <a:cs typeface="Times New Roman"/>
              </a:rPr>
              <a:t>- 2 x 35 </a:t>
            </a:r>
            <a:r>
              <a:rPr sz="1200" spc="-3" dirty="0">
                <a:latin typeface="Times New Roman"/>
                <a:cs typeface="Times New Roman"/>
              </a:rPr>
              <a:t>minute half, </a:t>
            </a:r>
            <a:r>
              <a:rPr sz="1200" dirty="0">
                <a:latin typeface="Times New Roman"/>
                <a:cs typeface="Times New Roman"/>
              </a:rPr>
              <a:t>5 </a:t>
            </a:r>
            <a:r>
              <a:rPr sz="1200" spc="-3" dirty="0">
                <a:latin typeface="Times New Roman"/>
                <a:cs typeface="Times New Roman"/>
              </a:rPr>
              <a:t>minute</a:t>
            </a:r>
            <a:r>
              <a:rPr sz="1200" spc="24" dirty="0">
                <a:latin typeface="Times New Roman"/>
                <a:cs typeface="Times New Roman"/>
              </a:rPr>
              <a:t> </a:t>
            </a:r>
            <a:r>
              <a:rPr sz="1200" spc="-3" dirty="0">
                <a:latin typeface="Times New Roman"/>
                <a:cs typeface="Times New Roman"/>
              </a:rPr>
              <a:t>halftime</a:t>
            </a:r>
            <a:endParaRPr sz="1200" dirty="0">
              <a:latin typeface="Times New Roman"/>
              <a:cs typeface="Times New Roman"/>
            </a:endParaRPr>
          </a:p>
          <a:p>
            <a:pPr marL="8659">
              <a:lnSpc>
                <a:spcPts val="961"/>
              </a:lnSpc>
              <a:spcBef>
                <a:spcPts val="430"/>
              </a:spcBef>
            </a:pPr>
            <a:endParaRPr lang="en-US" sz="1200" b="1" u="sng" spc="-3" dirty="0">
              <a:uFill>
                <a:solidFill>
                  <a:srgbClr val="000000"/>
                </a:solidFill>
              </a:uFill>
              <a:latin typeface="Times New Roman"/>
              <a:cs typeface="Times New Roman"/>
            </a:endParaRPr>
          </a:p>
          <a:p>
            <a:pPr marL="8659">
              <a:lnSpc>
                <a:spcPts val="961"/>
              </a:lnSpc>
              <a:spcBef>
                <a:spcPts val="430"/>
              </a:spcBef>
            </a:pPr>
            <a:r>
              <a:rPr sz="1200" b="1" u="sng" spc="-3" dirty="0">
                <a:uFill>
                  <a:solidFill>
                    <a:srgbClr val="000000"/>
                  </a:solidFill>
                </a:uFill>
                <a:latin typeface="Times New Roman"/>
                <a:cs typeface="Times New Roman"/>
              </a:rPr>
              <a:t>Field </a:t>
            </a:r>
            <a:r>
              <a:rPr sz="1200" b="1" u="sng" dirty="0">
                <a:uFill>
                  <a:solidFill>
                    <a:srgbClr val="000000"/>
                  </a:solidFill>
                </a:uFill>
                <a:latin typeface="Times New Roman"/>
                <a:cs typeface="Times New Roman"/>
              </a:rPr>
              <a:t>of </a:t>
            </a:r>
            <a:r>
              <a:rPr sz="1200" b="1" u="sng" spc="-3" dirty="0">
                <a:uFill>
                  <a:solidFill>
                    <a:srgbClr val="000000"/>
                  </a:solidFill>
                </a:uFill>
                <a:latin typeface="Times New Roman"/>
                <a:cs typeface="Times New Roman"/>
              </a:rPr>
              <a:t>play:</a:t>
            </a:r>
            <a:endParaRPr sz="1200" dirty="0">
              <a:latin typeface="Times New Roman"/>
              <a:cs typeface="Times New Roman"/>
            </a:endParaRPr>
          </a:p>
          <a:p>
            <a:pPr marL="8659" marR="1507508">
              <a:lnSpc>
                <a:spcPts val="941"/>
              </a:lnSpc>
              <a:spcBef>
                <a:spcPts val="44"/>
              </a:spcBef>
            </a:pPr>
            <a:endParaRPr lang="en-US" sz="1200" u="sng" dirty="0">
              <a:uFill>
                <a:solidFill>
                  <a:srgbClr val="000000"/>
                </a:solidFill>
              </a:uFill>
              <a:latin typeface="Times New Roman"/>
              <a:cs typeface="Times New Roman"/>
            </a:endParaRPr>
          </a:p>
          <a:p>
            <a:pPr marL="8659" marR="1507508">
              <a:lnSpc>
                <a:spcPts val="941"/>
              </a:lnSpc>
              <a:spcBef>
                <a:spcPts val="44"/>
              </a:spcBef>
            </a:pPr>
            <a:r>
              <a:rPr sz="1200" u="sng" dirty="0">
                <a:uFill>
                  <a:solidFill>
                    <a:srgbClr val="000000"/>
                  </a:solidFill>
                </a:uFill>
                <a:latin typeface="Times New Roman"/>
                <a:cs typeface="Times New Roman"/>
              </a:rPr>
              <a:t>3rd </a:t>
            </a:r>
            <a:r>
              <a:rPr sz="1200" u="sng" spc="-3" dirty="0">
                <a:uFill>
                  <a:solidFill>
                    <a:srgbClr val="000000"/>
                  </a:solidFill>
                </a:uFill>
                <a:latin typeface="Times New Roman"/>
                <a:cs typeface="Times New Roman"/>
              </a:rPr>
              <a:t>and </a:t>
            </a:r>
            <a:r>
              <a:rPr sz="1200" u="sng" dirty="0">
                <a:uFill>
                  <a:solidFill>
                    <a:srgbClr val="000000"/>
                  </a:solidFill>
                </a:uFill>
                <a:latin typeface="Times New Roman"/>
                <a:cs typeface="Times New Roman"/>
              </a:rPr>
              <a:t>4th </a:t>
            </a:r>
            <a:r>
              <a:rPr sz="1200" u="sng" spc="-3" dirty="0">
                <a:uFill>
                  <a:solidFill>
                    <a:srgbClr val="000000"/>
                  </a:solidFill>
                </a:uFill>
                <a:latin typeface="Times New Roman"/>
                <a:cs typeface="Times New Roman"/>
              </a:rPr>
              <a:t>grade </a:t>
            </a:r>
            <a:r>
              <a:rPr sz="1200" dirty="0">
                <a:latin typeface="Times New Roman"/>
                <a:cs typeface="Times New Roman"/>
              </a:rPr>
              <a:t>- </a:t>
            </a:r>
            <a:r>
              <a:rPr sz="1200" spc="-7" dirty="0">
                <a:latin typeface="Times New Roman"/>
                <a:cs typeface="Times New Roman"/>
              </a:rPr>
              <a:t>Width: </a:t>
            </a:r>
            <a:r>
              <a:rPr sz="1200" spc="-3" dirty="0">
                <a:latin typeface="Times New Roman"/>
                <a:cs typeface="Times New Roman"/>
              </a:rPr>
              <a:t>minimum </a:t>
            </a:r>
            <a:r>
              <a:rPr sz="1200" dirty="0">
                <a:latin typeface="Times New Roman"/>
                <a:cs typeface="Times New Roman"/>
              </a:rPr>
              <a:t>30 </a:t>
            </a:r>
            <a:r>
              <a:rPr sz="1200" spc="-3" dirty="0">
                <a:latin typeface="Times New Roman"/>
                <a:cs typeface="Times New Roman"/>
              </a:rPr>
              <a:t>yards, maximum </a:t>
            </a:r>
            <a:r>
              <a:rPr sz="1200" dirty="0">
                <a:latin typeface="Times New Roman"/>
                <a:cs typeface="Times New Roman"/>
              </a:rPr>
              <a:t>45 </a:t>
            </a:r>
            <a:r>
              <a:rPr sz="1200" spc="-3" dirty="0">
                <a:latin typeface="Times New Roman"/>
                <a:cs typeface="Times New Roman"/>
              </a:rPr>
              <a:t>yards  Length: minimum </a:t>
            </a:r>
            <a:r>
              <a:rPr sz="1200" dirty="0">
                <a:latin typeface="Times New Roman"/>
                <a:cs typeface="Times New Roman"/>
              </a:rPr>
              <a:t>45 </a:t>
            </a:r>
            <a:r>
              <a:rPr sz="1200" spc="-3" dirty="0">
                <a:latin typeface="Times New Roman"/>
                <a:cs typeface="Times New Roman"/>
              </a:rPr>
              <a:t>yards, maximum </a:t>
            </a:r>
            <a:r>
              <a:rPr sz="1200" dirty="0">
                <a:latin typeface="Times New Roman"/>
                <a:cs typeface="Times New Roman"/>
              </a:rPr>
              <a:t>75</a:t>
            </a:r>
            <a:r>
              <a:rPr sz="1200" spc="10" dirty="0">
                <a:latin typeface="Times New Roman"/>
                <a:cs typeface="Times New Roman"/>
              </a:rPr>
              <a:t> </a:t>
            </a:r>
            <a:r>
              <a:rPr sz="1200" spc="-3" dirty="0">
                <a:latin typeface="Times New Roman"/>
                <a:cs typeface="Times New Roman"/>
              </a:rPr>
              <a:t>yards</a:t>
            </a:r>
            <a:endParaRPr sz="1200" dirty="0">
              <a:latin typeface="Times New Roman"/>
              <a:cs typeface="Times New Roman"/>
            </a:endParaRPr>
          </a:p>
          <a:p>
            <a:pPr marL="8659" marR="1514435">
              <a:lnSpc>
                <a:spcPts val="941"/>
              </a:lnSpc>
              <a:spcBef>
                <a:spcPts val="470"/>
              </a:spcBef>
            </a:pPr>
            <a:r>
              <a:rPr sz="1200" u="sng" spc="-3" dirty="0">
                <a:uFill>
                  <a:solidFill>
                    <a:srgbClr val="000000"/>
                  </a:solidFill>
                </a:uFill>
                <a:latin typeface="Times New Roman"/>
                <a:cs typeface="Times New Roman"/>
              </a:rPr>
              <a:t>5th and 6th grade </a:t>
            </a:r>
            <a:r>
              <a:rPr sz="1200" dirty="0">
                <a:latin typeface="Times New Roman"/>
                <a:cs typeface="Times New Roman"/>
              </a:rPr>
              <a:t>- </a:t>
            </a:r>
            <a:r>
              <a:rPr sz="1200" spc="-7" dirty="0">
                <a:latin typeface="Times New Roman"/>
                <a:cs typeface="Times New Roman"/>
              </a:rPr>
              <a:t>Width: </a:t>
            </a:r>
            <a:r>
              <a:rPr sz="1200" spc="-3" dirty="0">
                <a:latin typeface="Times New Roman"/>
                <a:cs typeface="Times New Roman"/>
              </a:rPr>
              <a:t>minimum </a:t>
            </a:r>
            <a:r>
              <a:rPr sz="1200" dirty="0">
                <a:latin typeface="Times New Roman"/>
                <a:cs typeface="Times New Roman"/>
              </a:rPr>
              <a:t>40 </a:t>
            </a:r>
            <a:r>
              <a:rPr sz="1200" spc="-3" dirty="0">
                <a:latin typeface="Times New Roman"/>
                <a:cs typeface="Times New Roman"/>
              </a:rPr>
              <a:t>yards, maximum </a:t>
            </a:r>
            <a:r>
              <a:rPr sz="1200" dirty="0">
                <a:latin typeface="Times New Roman"/>
                <a:cs typeface="Times New Roman"/>
              </a:rPr>
              <a:t>55 </a:t>
            </a:r>
            <a:r>
              <a:rPr sz="1200" spc="-3" dirty="0">
                <a:latin typeface="Times New Roman"/>
                <a:cs typeface="Times New Roman"/>
              </a:rPr>
              <a:t>yards  Length: minimum </a:t>
            </a:r>
            <a:r>
              <a:rPr sz="1200" dirty="0">
                <a:latin typeface="Times New Roman"/>
                <a:cs typeface="Times New Roman"/>
              </a:rPr>
              <a:t>60 </a:t>
            </a:r>
            <a:r>
              <a:rPr sz="1200" spc="-3" dirty="0">
                <a:latin typeface="Times New Roman"/>
                <a:cs typeface="Times New Roman"/>
              </a:rPr>
              <a:t>yards, maximum </a:t>
            </a:r>
            <a:r>
              <a:rPr sz="1200" dirty="0">
                <a:latin typeface="Times New Roman"/>
                <a:cs typeface="Times New Roman"/>
              </a:rPr>
              <a:t>85</a:t>
            </a:r>
            <a:r>
              <a:rPr sz="1200" spc="10" dirty="0">
                <a:latin typeface="Times New Roman"/>
                <a:cs typeface="Times New Roman"/>
              </a:rPr>
              <a:t> </a:t>
            </a:r>
            <a:r>
              <a:rPr sz="1200" spc="-3" dirty="0">
                <a:latin typeface="Times New Roman"/>
                <a:cs typeface="Times New Roman"/>
              </a:rPr>
              <a:t>yards</a:t>
            </a:r>
            <a:endParaRPr sz="1200" dirty="0">
              <a:latin typeface="Times New Roman"/>
              <a:cs typeface="Times New Roman"/>
            </a:endParaRPr>
          </a:p>
          <a:p>
            <a:pPr marL="8659" marR="833848">
              <a:lnSpc>
                <a:spcPts val="941"/>
              </a:lnSpc>
              <a:spcBef>
                <a:spcPts val="470"/>
              </a:spcBef>
            </a:pPr>
            <a:r>
              <a:rPr sz="1200" u="sng" spc="-3" dirty="0">
                <a:uFill>
                  <a:solidFill>
                    <a:srgbClr val="000000"/>
                  </a:solidFill>
                </a:uFill>
                <a:latin typeface="Times New Roman"/>
                <a:cs typeface="Times New Roman"/>
              </a:rPr>
              <a:t>7th and 8th grade </a:t>
            </a:r>
            <a:r>
              <a:rPr sz="1200" u="sng" spc="-14" dirty="0">
                <a:uFill>
                  <a:solidFill>
                    <a:srgbClr val="000000"/>
                  </a:solidFill>
                </a:uFill>
                <a:latin typeface="Times New Roman"/>
                <a:cs typeface="Times New Roman"/>
              </a:rPr>
              <a:t>11v11 </a:t>
            </a:r>
            <a:r>
              <a:rPr sz="1200" u="sng" spc="-3" dirty="0">
                <a:uFill>
                  <a:solidFill>
                    <a:srgbClr val="000000"/>
                  </a:solidFill>
                </a:uFill>
                <a:latin typeface="Times New Roman"/>
                <a:cs typeface="Times New Roman"/>
              </a:rPr>
              <a:t>divisions</a:t>
            </a:r>
            <a:r>
              <a:rPr sz="1200" spc="-3" dirty="0">
                <a:latin typeface="Times New Roman"/>
                <a:cs typeface="Times New Roman"/>
              </a:rPr>
              <a:t> </a:t>
            </a:r>
            <a:r>
              <a:rPr sz="1200" dirty="0">
                <a:latin typeface="Times New Roman"/>
                <a:cs typeface="Times New Roman"/>
              </a:rPr>
              <a:t>- </a:t>
            </a:r>
            <a:r>
              <a:rPr sz="1200" spc="-7" dirty="0">
                <a:latin typeface="Times New Roman"/>
                <a:cs typeface="Times New Roman"/>
              </a:rPr>
              <a:t>Width: </a:t>
            </a:r>
            <a:r>
              <a:rPr sz="1200" spc="-3" dirty="0">
                <a:latin typeface="Times New Roman"/>
                <a:cs typeface="Times New Roman"/>
              </a:rPr>
              <a:t>minimum </a:t>
            </a:r>
            <a:r>
              <a:rPr sz="1200" dirty="0">
                <a:latin typeface="Times New Roman"/>
                <a:cs typeface="Times New Roman"/>
              </a:rPr>
              <a:t>50 </a:t>
            </a:r>
            <a:r>
              <a:rPr sz="1200" spc="-3" dirty="0">
                <a:latin typeface="Times New Roman"/>
                <a:cs typeface="Times New Roman"/>
              </a:rPr>
              <a:t>yards, maximum </a:t>
            </a:r>
            <a:r>
              <a:rPr sz="1200" dirty="0">
                <a:latin typeface="Times New Roman"/>
                <a:cs typeface="Times New Roman"/>
              </a:rPr>
              <a:t>80 </a:t>
            </a:r>
            <a:r>
              <a:rPr sz="1200" spc="-3" dirty="0">
                <a:latin typeface="Times New Roman"/>
                <a:cs typeface="Times New Roman"/>
              </a:rPr>
              <a:t>yards  Length: minimum </a:t>
            </a:r>
            <a:r>
              <a:rPr sz="1200" dirty="0">
                <a:latin typeface="Times New Roman"/>
                <a:cs typeface="Times New Roman"/>
              </a:rPr>
              <a:t>100 </a:t>
            </a:r>
            <a:r>
              <a:rPr sz="1200" spc="-3" dirty="0">
                <a:latin typeface="Times New Roman"/>
                <a:cs typeface="Times New Roman"/>
              </a:rPr>
              <a:t>yards, maximum </a:t>
            </a:r>
            <a:r>
              <a:rPr sz="1200" dirty="0">
                <a:latin typeface="Times New Roman"/>
                <a:cs typeface="Times New Roman"/>
              </a:rPr>
              <a:t>130</a:t>
            </a:r>
            <a:r>
              <a:rPr sz="1200" spc="10" dirty="0">
                <a:latin typeface="Times New Roman"/>
                <a:cs typeface="Times New Roman"/>
              </a:rPr>
              <a:t> </a:t>
            </a:r>
            <a:r>
              <a:rPr sz="1200" spc="-3" dirty="0">
                <a:latin typeface="Times New Roman"/>
                <a:cs typeface="Times New Roman"/>
              </a:rPr>
              <a:t>yards</a:t>
            </a:r>
            <a:endParaRPr sz="1200" dirty="0">
              <a:latin typeface="Times New Roman"/>
              <a:cs typeface="Times New Roman"/>
            </a:endParaRPr>
          </a:p>
          <a:p>
            <a:pPr marL="8659">
              <a:spcBef>
                <a:spcPts val="406"/>
              </a:spcBef>
            </a:pPr>
            <a:r>
              <a:rPr sz="1200" u="sng" spc="-3" dirty="0">
                <a:uFill>
                  <a:solidFill>
                    <a:srgbClr val="000000"/>
                  </a:solidFill>
                </a:uFill>
                <a:latin typeface="Times New Roman"/>
                <a:cs typeface="Times New Roman"/>
              </a:rPr>
              <a:t>7th and 8th grade divisions and older playing </a:t>
            </a:r>
            <a:r>
              <a:rPr sz="1200" u="sng" dirty="0">
                <a:uFill>
                  <a:solidFill>
                    <a:srgbClr val="000000"/>
                  </a:solidFill>
                </a:uFill>
                <a:latin typeface="Times New Roman"/>
                <a:cs typeface="Times New Roman"/>
              </a:rPr>
              <a:t>7 v 7</a:t>
            </a:r>
            <a:r>
              <a:rPr sz="1200" dirty="0">
                <a:latin typeface="Times New Roman"/>
                <a:cs typeface="Times New Roman"/>
              </a:rPr>
              <a:t> – </a:t>
            </a:r>
            <a:r>
              <a:rPr sz="1200" spc="-3" dirty="0">
                <a:latin typeface="Times New Roman"/>
                <a:cs typeface="Times New Roman"/>
              </a:rPr>
              <a:t>See 5th and </a:t>
            </a:r>
            <a:r>
              <a:rPr sz="1200" dirty="0">
                <a:latin typeface="Times New Roman"/>
                <a:cs typeface="Times New Roman"/>
              </a:rPr>
              <a:t>6th </a:t>
            </a:r>
            <a:r>
              <a:rPr sz="1200" spc="-3" dirty="0">
                <a:latin typeface="Times New Roman"/>
                <a:cs typeface="Times New Roman"/>
              </a:rPr>
              <a:t>grade field</a:t>
            </a:r>
            <a:r>
              <a:rPr sz="1200" spc="123" dirty="0">
                <a:latin typeface="Times New Roman"/>
                <a:cs typeface="Times New Roman"/>
              </a:rPr>
              <a:t> </a:t>
            </a:r>
            <a:r>
              <a:rPr sz="1200" spc="-3" dirty="0">
                <a:latin typeface="Times New Roman"/>
                <a:cs typeface="Times New Roman"/>
              </a:rPr>
              <a:t>recommendations</a:t>
            </a:r>
            <a:endParaRPr sz="1200" dirty="0">
              <a:latin typeface="Times New Roman"/>
              <a:cs typeface="Times New Roman"/>
            </a:endParaRPr>
          </a:p>
          <a:p>
            <a:pPr marL="8659">
              <a:spcBef>
                <a:spcPts val="430"/>
              </a:spcBef>
            </a:pPr>
            <a:r>
              <a:rPr sz="1200" b="1" u="sng" spc="-3" dirty="0">
                <a:uFill>
                  <a:solidFill>
                    <a:srgbClr val="000000"/>
                  </a:solidFill>
                </a:uFill>
                <a:latin typeface="Times New Roman"/>
                <a:cs typeface="Times New Roman"/>
              </a:rPr>
              <a:t>For all fields, </a:t>
            </a:r>
            <a:r>
              <a:rPr sz="1200" b="1" u="sng" dirty="0">
                <a:uFill>
                  <a:solidFill>
                    <a:srgbClr val="000000"/>
                  </a:solidFill>
                </a:uFill>
                <a:latin typeface="Times New Roman"/>
                <a:cs typeface="Times New Roman"/>
              </a:rPr>
              <a:t>the </a:t>
            </a:r>
            <a:r>
              <a:rPr sz="1200" b="1" u="sng" spc="-3" dirty="0">
                <a:uFill>
                  <a:solidFill>
                    <a:srgbClr val="000000"/>
                  </a:solidFill>
                </a:uFill>
                <a:latin typeface="Times New Roman"/>
                <a:cs typeface="Times New Roman"/>
              </a:rPr>
              <a:t>length MUST </a:t>
            </a:r>
            <a:r>
              <a:rPr sz="1200" b="1" u="sng" dirty="0">
                <a:uFill>
                  <a:solidFill>
                    <a:srgbClr val="000000"/>
                  </a:solidFill>
                </a:uFill>
                <a:latin typeface="Times New Roman"/>
                <a:cs typeface="Times New Roman"/>
              </a:rPr>
              <a:t>be </a:t>
            </a:r>
            <a:r>
              <a:rPr sz="1200" b="1" u="sng" spc="-3" dirty="0">
                <a:uFill>
                  <a:solidFill>
                    <a:srgbClr val="000000"/>
                  </a:solidFill>
                </a:uFill>
                <a:latin typeface="Times New Roman"/>
                <a:cs typeface="Times New Roman"/>
              </a:rPr>
              <a:t>greater </a:t>
            </a:r>
            <a:r>
              <a:rPr sz="1200" b="1" u="sng" dirty="0">
                <a:uFill>
                  <a:solidFill>
                    <a:srgbClr val="000000"/>
                  </a:solidFill>
                </a:uFill>
                <a:latin typeface="Times New Roman"/>
                <a:cs typeface="Times New Roman"/>
              </a:rPr>
              <a:t>than the</a:t>
            </a:r>
            <a:r>
              <a:rPr sz="1200" b="1" u="sng" spc="-41" dirty="0">
                <a:uFill>
                  <a:solidFill>
                    <a:srgbClr val="000000"/>
                  </a:solidFill>
                </a:uFill>
                <a:latin typeface="Times New Roman"/>
                <a:cs typeface="Times New Roman"/>
              </a:rPr>
              <a:t> </a:t>
            </a:r>
            <a:r>
              <a:rPr sz="1200" b="1" u="sng" spc="-3" dirty="0">
                <a:uFill>
                  <a:solidFill>
                    <a:srgbClr val="000000"/>
                  </a:solidFill>
                </a:uFill>
                <a:latin typeface="Times New Roman"/>
                <a:cs typeface="Times New Roman"/>
              </a:rPr>
              <a:t>width</a:t>
            </a:r>
            <a:endParaRPr lang="en-US" sz="1200" b="1" u="sng" spc="-3" dirty="0">
              <a:uFill>
                <a:solidFill>
                  <a:srgbClr val="000000"/>
                </a:solidFill>
              </a:uFill>
              <a:latin typeface="Times New Roman"/>
              <a:cs typeface="Times New Roman"/>
            </a:endParaRPr>
          </a:p>
          <a:p>
            <a:pPr marL="8659">
              <a:spcBef>
                <a:spcPts val="430"/>
              </a:spcBef>
            </a:pPr>
            <a:endParaRPr lang="en-US" sz="1100" b="1" u="sng" spc="-3" dirty="0">
              <a:uFill>
                <a:solidFill>
                  <a:srgbClr val="000000"/>
                </a:solidFill>
              </a:uFill>
              <a:latin typeface="Times New Roman"/>
              <a:cs typeface="Times New Roman"/>
            </a:endParaRPr>
          </a:p>
          <a:p>
            <a:pPr marL="8659">
              <a:spcBef>
                <a:spcPts val="430"/>
              </a:spcBef>
            </a:pPr>
            <a:endParaRPr lang="en-US" sz="1100" b="1" u="sng" spc="-3" dirty="0">
              <a:uFill>
                <a:solidFill>
                  <a:srgbClr val="000000"/>
                </a:solidFill>
              </a:uFill>
              <a:latin typeface="Times New Roman"/>
              <a:cs typeface="Times New Roman"/>
            </a:endParaRPr>
          </a:p>
          <a:p>
            <a:pPr marL="8659">
              <a:spcBef>
                <a:spcPts val="430"/>
              </a:spcBef>
            </a:pPr>
            <a:endParaRPr lang="en-US" sz="1100" b="1" u="sng" spc="-3" dirty="0">
              <a:uFill>
                <a:solidFill>
                  <a:srgbClr val="000000"/>
                </a:solidFill>
              </a:uFill>
              <a:latin typeface="Times New Roman"/>
              <a:cs typeface="Times New Roman"/>
            </a:endParaRPr>
          </a:p>
          <a:p>
            <a:pPr marL="8659">
              <a:spcBef>
                <a:spcPts val="430"/>
              </a:spcBef>
            </a:pPr>
            <a:endParaRPr lang="en-US" sz="1100" b="1" u="sng" spc="-3" dirty="0">
              <a:uFill>
                <a:solidFill>
                  <a:srgbClr val="000000"/>
                </a:solidFill>
              </a:uFill>
              <a:latin typeface="Times New Roman"/>
              <a:cs typeface="Times New Roman"/>
            </a:endParaRPr>
          </a:p>
          <a:p>
            <a:pPr marL="8659">
              <a:spcBef>
                <a:spcPts val="430"/>
              </a:spcBef>
            </a:pPr>
            <a:endParaRPr lang="en-US" sz="1100" b="1" u="sng" spc="-3" dirty="0">
              <a:uFill>
                <a:solidFill>
                  <a:srgbClr val="000000"/>
                </a:solidFill>
              </a:uFill>
              <a:latin typeface="Times New Roman"/>
              <a:cs typeface="Times New Roman"/>
            </a:endParaRPr>
          </a:p>
          <a:p>
            <a:pPr marL="8659">
              <a:spcBef>
                <a:spcPts val="430"/>
              </a:spcBef>
            </a:pPr>
            <a:endParaRPr lang="en-US" sz="1100" b="1" u="sng" spc="-3" dirty="0">
              <a:uFill>
                <a:solidFill>
                  <a:srgbClr val="000000"/>
                </a:solidFill>
              </a:uFill>
              <a:latin typeface="Times New Roman"/>
              <a:cs typeface="Times New Roman"/>
            </a:endParaRPr>
          </a:p>
          <a:p>
            <a:pPr marL="8659">
              <a:spcBef>
                <a:spcPts val="430"/>
              </a:spcBef>
            </a:pPr>
            <a:endParaRPr sz="1100" dirty="0">
              <a:latin typeface="Times New Roman"/>
              <a:cs typeface="Times New Roman"/>
            </a:endParaRPr>
          </a:p>
        </p:txBody>
      </p:sp>
      <p:sp>
        <p:nvSpPr>
          <p:cNvPr id="3" name="object 3"/>
          <p:cNvSpPr/>
          <p:nvPr/>
        </p:nvSpPr>
        <p:spPr>
          <a:xfrm>
            <a:off x="4395346" y="105020"/>
            <a:ext cx="3307943" cy="621910"/>
          </a:xfrm>
          <a:prstGeom prst="rect">
            <a:avLst/>
          </a:prstGeom>
          <a:blipFill>
            <a:blip r:embed="rId2" cstate="print"/>
            <a:stretch>
              <a:fillRect/>
            </a:stretch>
          </a:blipFill>
        </p:spPr>
        <p:txBody>
          <a:bodyPr wrap="square" lIns="0" tIns="0" rIns="0" bIns="0" rtlCol="0"/>
          <a:lstStyle/>
          <a:p>
            <a:endParaRPr sz="1227"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1321" y="609773"/>
            <a:ext cx="926956" cy="124160"/>
          </a:xfrm>
          <a:prstGeom prst="rect">
            <a:avLst/>
          </a:prstGeom>
        </p:spPr>
        <p:txBody>
          <a:bodyPr vert="horz" wrap="square" lIns="0" tIns="8659" rIns="0" bIns="0" rtlCol="0">
            <a:spAutoFit/>
          </a:bodyPr>
          <a:lstStyle/>
          <a:p>
            <a:pPr marL="8659">
              <a:spcBef>
                <a:spcPts val="68"/>
              </a:spcBef>
            </a:pPr>
            <a:r>
              <a:rPr sz="750" b="1" dirty="0">
                <a:latin typeface="Calibri"/>
                <a:cs typeface="Calibri"/>
              </a:rPr>
              <a:t>U10 </a:t>
            </a:r>
            <a:r>
              <a:rPr sz="750" b="1" spc="-3" dirty="0">
                <a:latin typeface="Calibri"/>
                <a:cs typeface="Calibri"/>
              </a:rPr>
              <a:t>Front Foot</a:t>
            </a:r>
            <a:r>
              <a:rPr sz="750" b="1" spc="-31" dirty="0">
                <a:latin typeface="Calibri"/>
                <a:cs typeface="Calibri"/>
              </a:rPr>
              <a:t> </a:t>
            </a:r>
            <a:r>
              <a:rPr sz="750" b="1" spc="-3" dirty="0">
                <a:latin typeface="Calibri"/>
                <a:cs typeface="Calibri"/>
              </a:rPr>
              <a:t>Passing</a:t>
            </a:r>
            <a:endParaRPr sz="750" dirty="0">
              <a:latin typeface="Calibri"/>
              <a:cs typeface="Calibri"/>
            </a:endParaRPr>
          </a:p>
        </p:txBody>
      </p:sp>
      <p:sp>
        <p:nvSpPr>
          <p:cNvPr id="3" name="object 3"/>
          <p:cNvSpPr txBox="1"/>
          <p:nvPr/>
        </p:nvSpPr>
        <p:spPr>
          <a:xfrm>
            <a:off x="4061321" y="829022"/>
            <a:ext cx="25630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3" dirty="0">
                <a:latin typeface="Calibri"/>
                <a:cs typeface="Calibri"/>
              </a:rPr>
              <a:t>a</a:t>
            </a:r>
            <a:r>
              <a:rPr sz="750" spc="-7" dirty="0">
                <a:latin typeface="Calibri"/>
                <a:cs typeface="Calibri"/>
              </a:rPr>
              <a:t>t</a:t>
            </a:r>
            <a:r>
              <a:rPr sz="750" dirty="0">
                <a:latin typeface="Calibri"/>
                <a:cs typeface="Calibri"/>
              </a:rPr>
              <a:t>:</a:t>
            </a:r>
          </a:p>
        </p:txBody>
      </p:sp>
      <p:sp>
        <p:nvSpPr>
          <p:cNvPr id="4" name="object 4"/>
          <p:cNvSpPr txBox="1"/>
          <p:nvPr/>
        </p:nvSpPr>
        <p:spPr>
          <a:xfrm>
            <a:off x="4684742" y="808656"/>
            <a:ext cx="3393931" cy="272033"/>
          </a:xfrm>
          <a:prstGeom prst="rect">
            <a:avLst/>
          </a:prstGeom>
        </p:spPr>
        <p:txBody>
          <a:bodyPr vert="horz" wrap="square" lIns="0" tIns="8226" rIns="0" bIns="0" rtlCol="0">
            <a:spAutoFit/>
          </a:bodyPr>
          <a:lstStyle/>
          <a:p>
            <a:pPr marL="8659" marR="3464">
              <a:lnSpc>
                <a:spcPct val="118200"/>
              </a:lnSpc>
              <a:spcBef>
                <a:spcPts val="65"/>
              </a:spcBef>
            </a:pPr>
            <a:r>
              <a:rPr sz="750" spc="-3" dirty="0">
                <a:latin typeface="Calibri"/>
                <a:cs typeface="Calibri"/>
              </a:rPr>
              <a:t>The player passes </a:t>
            </a:r>
            <a:r>
              <a:rPr sz="750" dirty="0">
                <a:latin typeface="Calibri"/>
                <a:cs typeface="Calibri"/>
              </a:rPr>
              <a:t>the ball </a:t>
            </a:r>
            <a:r>
              <a:rPr sz="750" spc="-7" dirty="0">
                <a:latin typeface="Calibri"/>
                <a:cs typeface="Calibri"/>
              </a:rPr>
              <a:t>in </a:t>
            </a:r>
            <a:r>
              <a:rPr sz="750" spc="-3" dirty="0">
                <a:latin typeface="Calibri"/>
                <a:cs typeface="Calibri"/>
              </a:rPr>
              <a:t>natural running motion with </a:t>
            </a:r>
            <a:r>
              <a:rPr sz="750" dirty="0">
                <a:latin typeface="Calibri"/>
                <a:cs typeface="Calibri"/>
              </a:rPr>
              <a:t>either the </a:t>
            </a:r>
            <a:r>
              <a:rPr sz="750" spc="-3" dirty="0">
                <a:latin typeface="Calibri"/>
                <a:cs typeface="Calibri"/>
              </a:rPr>
              <a:t>outside </a:t>
            </a:r>
            <a:r>
              <a:rPr sz="750" dirty="0">
                <a:latin typeface="Calibri"/>
                <a:cs typeface="Calibri"/>
              </a:rPr>
              <a:t>of </a:t>
            </a:r>
            <a:r>
              <a:rPr sz="750" spc="-3" dirty="0">
                <a:latin typeface="Calibri"/>
                <a:cs typeface="Calibri"/>
              </a:rPr>
              <a:t>the foot,  </a:t>
            </a:r>
            <a:r>
              <a:rPr sz="750" dirty="0">
                <a:latin typeface="Calibri"/>
                <a:cs typeface="Calibri"/>
              </a:rPr>
              <a:t>the </a:t>
            </a:r>
            <a:r>
              <a:rPr sz="750" spc="-3" dirty="0">
                <a:latin typeface="Calibri"/>
                <a:cs typeface="Calibri"/>
              </a:rPr>
              <a:t>instep, </a:t>
            </a:r>
            <a:r>
              <a:rPr sz="750" dirty="0">
                <a:latin typeface="Calibri"/>
                <a:cs typeface="Calibri"/>
              </a:rPr>
              <a:t>or the </a:t>
            </a:r>
            <a:r>
              <a:rPr sz="750" spc="-3" dirty="0">
                <a:latin typeface="Calibri"/>
                <a:cs typeface="Calibri"/>
              </a:rPr>
              <a:t>top </a:t>
            </a:r>
            <a:r>
              <a:rPr sz="750" dirty="0">
                <a:latin typeface="Calibri"/>
                <a:cs typeface="Calibri"/>
              </a:rPr>
              <a:t>of </a:t>
            </a:r>
            <a:r>
              <a:rPr sz="750" spc="-7" dirty="0">
                <a:latin typeface="Calibri"/>
                <a:cs typeface="Calibri"/>
              </a:rPr>
              <a:t>the </a:t>
            </a:r>
            <a:r>
              <a:rPr sz="750" spc="-3" dirty="0">
                <a:latin typeface="Calibri"/>
                <a:cs typeface="Calibri"/>
              </a:rPr>
              <a:t>inside </a:t>
            </a:r>
            <a:r>
              <a:rPr sz="750" dirty="0">
                <a:latin typeface="Calibri"/>
                <a:cs typeface="Calibri"/>
              </a:rPr>
              <a:t>of </a:t>
            </a:r>
            <a:r>
              <a:rPr sz="750" spc="-3" dirty="0">
                <a:latin typeface="Calibri"/>
                <a:cs typeface="Calibri"/>
              </a:rPr>
              <a:t>the</a:t>
            </a:r>
            <a:r>
              <a:rPr sz="750" dirty="0">
                <a:latin typeface="Calibri"/>
                <a:cs typeface="Calibri"/>
              </a:rPr>
              <a:t> </a:t>
            </a:r>
            <a:r>
              <a:rPr sz="750" spc="-3" dirty="0">
                <a:latin typeface="Calibri"/>
                <a:cs typeface="Calibri"/>
              </a:rPr>
              <a:t>foot.</a:t>
            </a:r>
            <a:endParaRPr sz="750" dirty="0">
              <a:latin typeface="Calibri"/>
              <a:cs typeface="Calibri"/>
            </a:endParaRPr>
          </a:p>
        </p:txBody>
      </p:sp>
      <p:sp>
        <p:nvSpPr>
          <p:cNvPr id="5" name="object 5"/>
          <p:cNvSpPr txBox="1"/>
          <p:nvPr/>
        </p:nvSpPr>
        <p:spPr>
          <a:xfrm>
            <a:off x="4061321" y="1184391"/>
            <a:ext cx="30609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Wher</a:t>
            </a:r>
            <a:r>
              <a:rPr sz="750" spc="-10" dirty="0">
                <a:latin typeface="Calibri"/>
                <a:cs typeface="Calibri"/>
              </a:rPr>
              <a:t>e</a:t>
            </a:r>
            <a:r>
              <a:rPr sz="750" dirty="0">
                <a:latin typeface="Calibri"/>
                <a:cs typeface="Calibri"/>
              </a:rPr>
              <a:t>:</a:t>
            </a:r>
          </a:p>
        </p:txBody>
      </p:sp>
      <p:sp>
        <p:nvSpPr>
          <p:cNvPr id="6" name="object 6"/>
          <p:cNvSpPr txBox="1"/>
          <p:nvPr/>
        </p:nvSpPr>
        <p:spPr>
          <a:xfrm>
            <a:off x="4684741" y="1184391"/>
            <a:ext cx="2190750"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Opportunities present themselves </a:t>
            </a:r>
            <a:r>
              <a:rPr sz="750" dirty="0">
                <a:latin typeface="Calibri"/>
                <a:cs typeface="Calibri"/>
              </a:rPr>
              <a:t>in all part of the</a:t>
            </a:r>
            <a:r>
              <a:rPr sz="750" spc="-17" dirty="0">
                <a:latin typeface="Calibri"/>
                <a:cs typeface="Calibri"/>
              </a:rPr>
              <a:t> </a:t>
            </a:r>
            <a:r>
              <a:rPr sz="750" spc="-3" dirty="0">
                <a:latin typeface="Calibri"/>
                <a:cs typeface="Calibri"/>
              </a:rPr>
              <a:t>field.</a:t>
            </a:r>
            <a:endParaRPr sz="750" dirty="0">
              <a:latin typeface="Calibri"/>
              <a:cs typeface="Calibri"/>
            </a:endParaRPr>
          </a:p>
        </p:txBody>
      </p:sp>
      <p:sp>
        <p:nvSpPr>
          <p:cNvPr id="7" name="object 7"/>
          <p:cNvSpPr txBox="1"/>
          <p:nvPr/>
        </p:nvSpPr>
        <p:spPr>
          <a:xfrm>
            <a:off x="4061321" y="1404678"/>
            <a:ext cx="275792"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10" dirty="0">
                <a:latin typeface="Calibri"/>
                <a:cs typeface="Calibri"/>
              </a:rPr>
              <a:t>e</a:t>
            </a:r>
            <a:r>
              <a:rPr sz="750" spc="3" dirty="0">
                <a:latin typeface="Calibri"/>
                <a:cs typeface="Calibri"/>
              </a:rPr>
              <a:t>n</a:t>
            </a:r>
            <a:r>
              <a:rPr sz="750" dirty="0">
                <a:latin typeface="Calibri"/>
                <a:cs typeface="Calibri"/>
              </a:rPr>
              <a:t>:</a:t>
            </a:r>
          </a:p>
        </p:txBody>
      </p:sp>
      <p:sp>
        <p:nvSpPr>
          <p:cNvPr id="8" name="object 8"/>
          <p:cNvSpPr txBox="1"/>
          <p:nvPr/>
        </p:nvSpPr>
        <p:spPr>
          <a:xfrm>
            <a:off x="4684742" y="1404678"/>
            <a:ext cx="1510145"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When </a:t>
            </a:r>
            <a:r>
              <a:rPr sz="750" dirty="0">
                <a:latin typeface="Calibri"/>
                <a:cs typeface="Calibri"/>
              </a:rPr>
              <a:t>the </a:t>
            </a:r>
            <a:r>
              <a:rPr sz="750" spc="-3" dirty="0">
                <a:latin typeface="Calibri"/>
                <a:cs typeface="Calibri"/>
              </a:rPr>
              <a:t>players </a:t>
            </a:r>
            <a:r>
              <a:rPr sz="750" dirty="0">
                <a:latin typeface="Calibri"/>
                <a:cs typeface="Calibri"/>
              </a:rPr>
              <a:t>are </a:t>
            </a:r>
            <a:r>
              <a:rPr sz="750" spc="-3" dirty="0">
                <a:latin typeface="Calibri"/>
                <a:cs typeface="Calibri"/>
              </a:rPr>
              <a:t>moving</a:t>
            </a:r>
            <a:r>
              <a:rPr sz="750" spc="-27" dirty="0">
                <a:latin typeface="Calibri"/>
                <a:cs typeface="Calibri"/>
              </a:rPr>
              <a:t> </a:t>
            </a:r>
            <a:r>
              <a:rPr sz="750" spc="-3" dirty="0">
                <a:latin typeface="Calibri"/>
                <a:cs typeface="Calibri"/>
              </a:rPr>
              <a:t>forward.</a:t>
            </a:r>
            <a:endParaRPr sz="750" dirty="0">
              <a:latin typeface="Calibri"/>
              <a:cs typeface="Calibri"/>
            </a:endParaRPr>
          </a:p>
        </p:txBody>
      </p:sp>
      <p:sp>
        <p:nvSpPr>
          <p:cNvPr id="9" name="object 9"/>
          <p:cNvSpPr txBox="1"/>
          <p:nvPr/>
        </p:nvSpPr>
        <p:spPr>
          <a:xfrm>
            <a:off x="4061321" y="1624965"/>
            <a:ext cx="221673"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Why:</a:t>
            </a:r>
          </a:p>
        </p:txBody>
      </p:sp>
      <p:sp>
        <p:nvSpPr>
          <p:cNvPr id="10" name="object 10"/>
          <p:cNvSpPr txBox="1"/>
          <p:nvPr/>
        </p:nvSpPr>
        <p:spPr>
          <a:xfrm>
            <a:off x="4684742" y="1624965"/>
            <a:ext cx="2756622"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By </a:t>
            </a:r>
            <a:r>
              <a:rPr sz="750" spc="-3" dirty="0">
                <a:latin typeface="Calibri"/>
                <a:cs typeface="Calibri"/>
              </a:rPr>
              <a:t>passing the </a:t>
            </a:r>
            <a:r>
              <a:rPr sz="750" dirty="0">
                <a:latin typeface="Calibri"/>
                <a:cs typeface="Calibri"/>
              </a:rPr>
              <a:t>ball </a:t>
            </a:r>
            <a:r>
              <a:rPr sz="750" spc="-7" dirty="0">
                <a:latin typeface="Calibri"/>
                <a:cs typeface="Calibri"/>
              </a:rPr>
              <a:t>in </a:t>
            </a:r>
            <a:r>
              <a:rPr sz="750" spc="-3" dirty="0">
                <a:latin typeface="Calibri"/>
                <a:cs typeface="Calibri"/>
              </a:rPr>
              <a:t>natural running motion the </a:t>
            </a:r>
            <a:r>
              <a:rPr sz="750" dirty="0">
                <a:latin typeface="Calibri"/>
                <a:cs typeface="Calibri"/>
              </a:rPr>
              <a:t>pass is</a:t>
            </a:r>
            <a:r>
              <a:rPr sz="750" spc="17" dirty="0">
                <a:latin typeface="Calibri"/>
                <a:cs typeface="Calibri"/>
              </a:rPr>
              <a:t> </a:t>
            </a:r>
            <a:r>
              <a:rPr sz="750" spc="-3" dirty="0">
                <a:latin typeface="Calibri"/>
                <a:cs typeface="Calibri"/>
              </a:rPr>
              <a:t>unpredictable.</a:t>
            </a:r>
            <a:endParaRPr sz="750" dirty="0">
              <a:latin typeface="Calibri"/>
              <a:cs typeface="Calibri"/>
            </a:endParaRPr>
          </a:p>
        </p:txBody>
      </p:sp>
      <p:sp>
        <p:nvSpPr>
          <p:cNvPr id="11" name="object 11"/>
          <p:cNvSpPr txBox="1"/>
          <p:nvPr/>
        </p:nvSpPr>
        <p:spPr>
          <a:xfrm>
            <a:off x="4061321" y="1844472"/>
            <a:ext cx="221673"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H</a:t>
            </a:r>
            <a:r>
              <a:rPr sz="750" spc="3" dirty="0">
                <a:latin typeface="Calibri"/>
                <a:cs typeface="Calibri"/>
              </a:rPr>
              <a:t>o</a:t>
            </a:r>
            <a:r>
              <a:rPr sz="750" dirty="0">
                <a:latin typeface="Calibri"/>
                <a:cs typeface="Calibri"/>
              </a:rPr>
              <a:t>w:</a:t>
            </a:r>
          </a:p>
        </p:txBody>
      </p:sp>
      <p:sp>
        <p:nvSpPr>
          <p:cNvPr id="12" name="object 12"/>
          <p:cNvSpPr txBox="1"/>
          <p:nvPr/>
        </p:nvSpPr>
        <p:spPr>
          <a:xfrm>
            <a:off x="4684742" y="1825145"/>
            <a:ext cx="3361026" cy="270045"/>
          </a:xfrm>
          <a:prstGeom prst="rect">
            <a:avLst/>
          </a:prstGeom>
        </p:spPr>
        <p:txBody>
          <a:bodyPr vert="horz" wrap="square" lIns="0" tIns="8226" rIns="0" bIns="0" rtlCol="0">
            <a:spAutoFit/>
          </a:bodyPr>
          <a:lstStyle/>
          <a:p>
            <a:pPr marL="8659" marR="3464">
              <a:lnSpc>
                <a:spcPct val="117300"/>
              </a:lnSpc>
              <a:spcBef>
                <a:spcPts val="65"/>
              </a:spcBef>
            </a:pPr>
            <a:r>
              <a:rPr sz="750" spc="-3" dirty="0">
                <a:latin typeface="Calibri"/>
                <a:cs typeface="Calibri"/>
              </a:rPr>
              <a:t>Step 1: </a:t>
            </a:r>
            <a:r>
              <a:rPr sz="750" dirty="0">
                <a:latin typeface="Calibri"/>
                <a:cs typeface="Calibri"/>
              </a:rPr>
              <a:t>As player is </a:t>
            </a:r>
            <a:r>
              <a:rPr sz="750" spc="-3" dirty="0">
                <a:latin typeface="Calibri"/>
                <a:cs typeface="Calibri"/>
              </a:rPr>
              <a:t>moving forward </a:t>
            </a:r>
            <a:r>
              <a:rPr sz="750" dirty="0">
                <a:latin typeface="Calibri"/>
                <a:cs typeface="Calibri"/>
              </a:rPr>
              <a:t>and has support at </a:t>
            </a:r>
            <a:r>
              <a:rPr sz="750" spc="3" dirty="0">
                <a:latin typeface="Calibri"/>
                <a:cs typeface="Calibri"/>
              </a:rPr>
              <a:t>an </a:t>
            </a:r>
            <a:r>
              <a:rPr sz="750" dirty="0">
                <a:latin typeface="Calibri"/>
                <a:cs typeface="Calibri"/>
              </a:rPr>
              <a:t>angle </a:t>
            </a:r>
            <a:r>
              <a:rPr sz="750" spc="-3" dirty="0">
                <a:latin typeface="Calibri"/>
                <a:cs typeface="Calibri"/>
              </a:rPr>
              <a:t>they step through the  </a:t>
            </a:r>
            <a:r>
              <a:rPr sz="750" dirty="0">
                <a:latin typeface="Calibri"/>
                <a:cs typeface="Calibri"/>
              </a:rPr>
              <a:t>side of the ball </a:t>
            </a:r>
            <a:r>
              <a:rPr sz="750" spc="-7" dirty="0">
                <a:latin typeface="Calibri"/>
                <a:cs typeface="Calibri"/>
              </a:rPr>
              <a:t>in </a:t>
            </a:r>
            <a:r>
              <a:rPr sz="750" spc="-3" dirty="0">
                <a:latin typeface="Calibri"/>
                <a:cs typeface="Calibri"/>
              </a:rPr>
              <a:t>natural running</a:t>
            </a:r>
            <a:r>
              <a:rPr sz="750" spc="-27" dirty="0">
                <a:latin typeface="Calibri"/>
                <a:cs typeface="Calibri"/>
              </a:rPr>
              <a:t> </a:t>
            </a:r>
            <a:r>
              <a:rPr sz="750" spc="-3" dirty="0">
                <a:latin typeface="Calibri"/>
                <a:cs typeface="Calibri"/>
              </a:rPr>
              <a:t>motion.</a:t>
            </a:r>
            <a:endParaRPr sz="750" dirty="0">
              <a:latin typeface="Calibri"/>
              <a:cs typeface="Calibri"/>
            </a:endParaRPr>
          </a:p>
        </p:txBody>
      </p:sp>
      <p:sp>
        <p:nvSpPr>
          <p:cNvPr id="13" name="object 13"/>
          <p:cNvSpPr txBox="1"/>
          <p:nvPr/>
        </p:nvSpPr>
        <p:spPr>
          <a:xfrm>
            <a:off x="4684742" y="2198802"/>
            <a:ext cx="1599767"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Step 2: Continue run to </a:t>
            </a:r>
            <a:r>
              <a:rPr sz="750" dirty="0">
                <a:latin typeface="Calibri"/>
                <a:cs typeface="Calibri"/>
              </a:rPr>
              <a:t>support the</a:t>
            </a:r>
            <a:r>
              <a:rPr sz="750" spc="-27" dirty="0">
                <a:latin typeface="Calibri"/>
                <a:cs typeface="Calibri"/>
              </a:rPr>
              <a:t> </a:t>
            </a:r>
            <a:r>
              <a:rPr sz="750" dirty="0">
                <a:latin typeface="Calibri"/>
                <a:cs typeface="Calibri"/>
              </a:rPr>
              <a:t>ball.</a:t>
            </a:r>
          </a:p>
        </p:txBody>
      </p:sp>
      <p:graphicFrame>
        <p:nvGraphicFramePr>
          <p:cNvPr id="14" name="object 14"/>
          <p:cNvGraphicFramePr>
            <a:graphicFrameLocks noGrp="1"/>
          </p:cNvGraphicFramePr>
          <p:nvPr/>
        </p:nvGraphicFramePr>
        <p:xfrm>
          <a:off x="4020936" y="2432945"/>
          <a:ext cx="4147271" cy="3182197"/>
        </p:xfrm>
        <a:graphic>
          <a:graphicData uri="http://schemas.openxmlformats.org/drawingml/2006/table">
            <a:tbl>
              <a:tblPr firstRow="1" bandRow="1">
                <a:tableStyleId>{2D5ABB26-0587-4C30-8999-92F81FD0307C}</a:tableStyleId>
              </a:tblPr>
              <a:tblGrid>
                <a:gridCol w="557212">
                  <a:extLst>
                    <a:ext uri="{9D8B030D-6E8A-4147-A177-3AD203B41FA5}">
                      <a16:colId xmlns:a16="http://schemas.microsoft.com/office/drawing/2014/main" val="20000"/>
                    </a:ext>
                  </a:extLst>
                </a:gridCol>
                <a:gridCol w="1535257">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1748962">
                <a:tc>
                  <a:txBody>
                    <a:bodyPr/>
                    <a:lstStyle/>
                    <a:p>
                      <a:pPr marL="68580">
                        <a:lnSpc>
                          <a:spcPts val="1290"/>
                        </a:lnSpc>
                      </a:pPr>
                      <a:r>
                        <a:rPr sz="700" spc="-5" dirty="0">
                          <a:latin typeface="Calibri"/>
                          <a:cs typeface="Calibri"/>
                        </a:rPr>
                        <a:t>Frost</a:t>
                      </a:r>
                      <a:r>
                        <a:rPr sz="700" spc="-20" dirty="0">
                          <a:latin typeface="Calibri"/>
                          <a:cs typeface="Calibri"/>
                        </a:rPr>
                        <a:t> </a:t>
                      </a:r>
                      <a:r>
                        <a:rPr sz="700" spc="-5" dirty="0">
                          <a:latin typeface="Calibri"/>
                          <a:cs typeface="Calibri"/>
                        </a:rPr>
                        <a:t>Tag</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0"/>
                        </a:lnSpc>
                      </a:pPr>
                      <a:r>
                        <a:rPr sz="700" dirty="0">
                          <a:latin typeface="Calibri"/>
                          <a:cs typeface="Calibri"/>
                        </a:rPr>
                        <a:t>Divide the </a:t>
                      </a:r>
                      <a:r>
                        <a:rPr sz="700" spc="-5" dirty="0">
                          <a:latin typeface="Calibri"/>
                          <a:cs typeface="Calibri"/>
                        </a:rPr>
                        <a:t>team into two</a:t>
                      </a:r>
                      <a:r>
                        <a:rPr sz="700" spc="-10" dirty="0">
                          <a:latin typeface="Calibri"/>
                          <a:cs typeface="Calibri"/>
                        </a:rPr>
                        <a:t> </a:t>
                      </a:r>
                      <a:r>
                        <a:rPr sz="700" spc="-5" dirty="0">
                          <a:latin typeface="Calibri"/>
                          <a:cs typeface="Calibri"/>
                        </a:rPr>
                        <a:t>groups.</a:t>
                      </a:r>
                      <a:endParaRPr sz="700" dirty="0">
                        <a:latin typeface="Calibri"/>
                        <a:cs typeface="Calibri"/>
                      </a:endParaRPr>
                    </a:p>
                    <a:p>
                      <a:pPr>
                        <a:lnSpc>
                          <a:spcPct val="100000"/>
                        </a:lnSpc>
                        <a:spcBef>
                          <a:spcPts val="5"/>
                        </a:spcBef>
                      </a:pPr>
                      <a:endParaRPr sz="800" dirty="0">
                        <a:latin typeface="Times New Roman"/>
                        <a:cs typeface="Times New Roman"/>
                      </a:endParaRPr>
                    </a:p>
                    <a:p>
                      <a:pPr marL="67945" marR="83185">
                        <a:lnSpc>
                          <a:spcPct val="101899"/>
                        </a:lnSpc>
                      </a:pPr>
                      <a:r>
                        <a:rPr sz="700" spc="-5" dirty="0">
                          <a:latin typeface="Calibri"/>
                          <a:cs typeface="Calibri"/>
                        </a:rPr>
                        <a:t>One group </a:t>
                      </a:r>
                      <a:r>
                        <a:rPr sz="700" dirty="0">
                          <a:latin typeface="Calibri"/>
                          <a:cs typeface="Calibri"/>
                        </a:rPr>
                        <a:t>has </a:t>
                      </a:r>
                      <a:r>
                        <a:rPr sz="700" spc="-5" dirty="0">
                          <a:latin typeface="Calibri"/>
                          <a:cs typeface="Calibri"/>
                        </a:rPr>
                        <a:t>each </a:t>
                      </a:r>
                      <a:r>
                        <a:rPr sz="700" dirty="0">
                          <a:latin typeface="Calibri"/>
                          <a:cs typeface="Calibri"/>
                        </a:rPr>
                        <a:t>player </a:t>
                      </a:r>
                      <a:r>
                        <a:rPr sz="700" spc="-5" dirty="0">
                          <a:latin typeface="Calibri"/>
                          <a:cs typeface="Calibri"/>
                        </a:rPr>
                        <a:t>start with  </a:t>
                      </a:r>
                      <a:r>
                        <a:rPr sz="700" dirty="0">
                          <a:latin typeface="Calibri"/>
                          <a:cs typeface="Calibri"/>
                        </a:rPr>
                        <a:t>a </a:t>
                      </a:r>
                      <a:r>
                        <a:rPr sz="700" spc="-5" dirty="0">
                          <a:latin typeface="Calibri"/>
                          <a:cs typeface="Calibri"/>
                        </a:rPr>
                        <a:t>ball. They attempt to </a:t>
                      </a:r>
                      <a:r>
                        <a:rPr sz="700" dirty="0">
                          <a:latin typeface="Calibri"/>
                          <a:cs typeface="Calibri"/>
                        </a:rPr>
                        <a:t>hit </a:t>
                      </a:r>
                      <a:r>
                        <a:rPr sz="700" spc="-5" dirty="0">
                          <a:latin typeface="Calibri"/>
                          <a:cs typeface="Calibri"/>
                        </a:rPr>
                        <a:t>players  </a:t>
                      </a:r>
                      <a:r>
                        <a:rPr sz="700" dirty="0">
                          <a:latin typeface="Calibri"/>
                          <a:cs typeface="Calibri"/>
                        </a:rPr>
                        <a:t>on the </a:t>
                      </a:r>
                      <a:r>
                        <a:rPr sz="700" spc="-5" dirty="0">
                          <a:latin typeface="Calibri"/>
                          <a:cs typeface="Calibri"/>
                        </a:rPr>
                        <a:t>other team, </a:t>
                      </a:r>
                      <a:r>
                        <a:rPr sz="700" dirty="0">
                          <a:latin typeface="Calibri"/>
                          <a:cs typeface="Calibri"/>
                        </a:rPr>
                        <a:t>who </a:t>
                      </a:r>
                      <a:r>
                        <a:rPr sz="700" spc="-5" dirty="0">
                          <a:latin typeface="Calibri"/>
                          <a:cs typeface="Calibri"/>
                        </a:rPr>
                        <a:t>are running  through </a:t>
                      </a:r>
                      <a:r>
                        <a:rPr sz="700" dirty="0">
                          <a:latin typeface="Calibri"/>
                          <a:cs typeface="Calibri"/>
                        </a:rPr>
                        <a:t>the </a:t>
                      </a:r>
                      <a:r>
                        <a:rPr sz="700" spc="-5" dirty="0">
                          <a:latin typeface="Calibri"/>
                          <a:cs typeface="Calibri"/>
                        </a:rPr>
                        <a:t>grid, below the knee  with </a:t>
                      </a:r>
                      <a:r>
                        <a:rPr sz="700" dirty="0">
                          <a:latin typeface="Calibri"/>
                          <a:cs typeface="Calibri"/>
                        </a:rPr>
                        <a:t>a </a:t>
                      </a:r>
                      <a:r>
                        <a:rPr sz="700" spc="-5" dirty="0">
                          <a:latin typeface="Calibri"/>
                          <a:cs typeface="Calibri"/>
                        </a:rPr>
                        <a:t>outside </a:t>
                      </a:r>
                      <a:r>
                        <a:rPr sz="700" dirty="0">
                          <a:latin typeface="Calibri"/>
                          <a:cs typeface="Calibri"/>
                        </a:rPr>
                        <a:t>of the </a:t>
                      </a:r>
                      <a:r>
                        <a:rPr sz="700" spc="-5" dirty="0">
                          <a:latin typeface="Calibri"/>
                          <a:cs typeface="Calibri"/>
                        </a:rPr>
                        <a:t>foot</a:t>
                      </a:r>
                      <a:r>
                        <a:rPr sz="700" spc="-35" dirty="0">
                          <a:latin typeface="Calibri"/>
                          <a:cs typeface="Calibri"/>
                        </a:rPr>
                        <a:t> </a:t>
                      </a:r>
                      <a:r>
                        <a:rPr sz="700" spc="-5" dirty="0">
                          <a:latin typeface="Calibri"/>
                          <a:cs typeface="Calibri"/>
                        </a:rPr>
                        <a:t>pass.</a:t>
                      </a:r>
                      <a:endParaRPr sz="700" dirty="0">
                        <a:latin typeface="Calibri"/>
                        <a:cs typeface="Calibri"/>
                      </a:endParaRPr>
                    </a:p>
                    <a:p>
                      <a:pPr marL="67945" marR="102235">
                        <a:lnSpc>
                          <a:spcPct val="101699"/>
                        </a:lnSpc>
                        <a:spcBef>
                          <a:spcPts val="5"/>
                        </a:spcBef>
                      </a:pPr>
                      <a:r>
                        <a:rPr sz="700" spc="-5" dirty="0">
                          <a:latin typeface="Calibri"/>
                          <a:cs typeface="Calibri"/>
                        </a:rPr>
                        <a:t>When </a:t>
                      </a:r>
                      <a:r>
                        <a:rPr sz="700" dirty="0">
                          <a:latin typeface="Calibri"/>
                          <a:cs typeface="Calibri"/>
                        </a:rPr>
                        <a:t>a player is hit </a:t>
                      </a:r>
                      <a:r>
                        <a:rPr sz="700" spc="-5" dirty="0">
                          <a:latin typeface="Calibri"/>
                          <a:cs typeface="Calibri"/>
                        </a:rPr>
                        <a:t>they are frozen.  Frozen players stand with their legs  apart. They </a:t>
                      </a:r>
                      <a:r>
                        <a:rPr sz="700" dirty="0">
                          <a:latin typeface="Calibri"/>
                          <a:cs typeface="Calibri"/>
                        </a:rPr>
                        <a:t>can </a:t>
                      </a:r>
                      <a:r>
                        <a:rPr sz="700" spc="-5" dirty="0">
                          <a:latin typeface="Calibri"/>
                          <a:cs typeface="Calibri"/>
                        </a:rPr>
                        <a:t>be unfrozen </a:t>
                      </a:r>
                      <a:r>
                        <a:rPr sz="700" dirty="0">
                          <a:latin typeface="Calibri"/>
                          <a:cs typeface="Calibri"/>
                        </a:rPr>
                        <a:t>by  having a </a:t>
                      </a:r>
                      <a:r>
                        <a:rPr sz="700" spc="-5" dirty="0">
                          <a:latin typeface="Calibri"/>
                          <a:cs typeface="Calibri"/>
                        </a:rPr>
                        <a:t>team mate </a:t>
                      </a:r>
                      <a:r>
                        <a:rPr sz="700" dirty="0">
                          <a:latin typeface="Calibri"/>
                          <a:cs typeface="Calibri"/>
                        </a:rPr>
                        <a:t>crawl </a:t>
                      </a:r>
                      <a:r>
                        <a:rPr sz="700" spc="-5" dirty="0">
                          <a:latin typeface="Calibri"/>
                          <a:cs typeface="Calibri"/>
                        </a:rPr>
                        <a:t>through  </a:t>
                      </a:r>
                      <a:r>
                        <a:rPr sz="700" dirty="0">
                          <a:latin typeface="Calibri"/>
                          <a:cs typeface="Calibri"/>
                        </a:rPr>
                        <a:t>their </a:t>
                      </a:r>
                      <a:r>
                        <a:rPr sz="700" spc="-5" dirty="0">
                          <a:latin typeface="Calibri"/>
                          <a:cs typeface="Calibri"/>
                        </a:rPr>
                        <a:t>legs. </a:t>
                      </a:r>
                      <a:r>
                        <a:rPr sz="700" dirty="0">
                          <a:latin typeface="Calibri"/>
                          <a:cs typeface="Calibri"/>
                        </a:rPr>
                        <a:t>A </a:t>
                      </a:r>
                      <a:r>
                        <a:rPr sz="700" spc="-5" dirty="0">
                          <a:latin typeface="Calibri"/>
                          <a:cs typeface="Calibri"/>
                        </a:rPr>
                        <a:t>player </a:t>
                      </a:r>
                      <a:r>
                        <a:rPr sz="700" dirty="0">
                          <a:latin typeface="Calibri"/>
                          <a:cs typeface="Calibri"/>
                        </a:rPr>
                        <a:t>can not be hit  </a:t>
                      </a:r>
                      <a:r>
                        <a:rPr sz="700" spc="-5" dirty="0">
                          <a:latin typeface="Calibri"/>
                          <a:cs typeface="Calibri"/>
                        </a:rPr>
                        <a:t>with </a:t>
                      </a:r>
                      <a:r>
                        <a:rPr sz="700" dirty="0">
                          <a:latin typeface="Calibri"/>
                          <a:cs typeface="Calibri"/>
                        </a:rPr>
                        <a:t>a pass </a:t>
                      </a:r>
                      <a:r>
                        <a:rPr sz="700" spc="-5" dirty="0">
                          <a:latin typeface="Calibri"/>
                          <a:cs typeface="Calibri"/>
                        </a:rPr>
                        <a:t>when they have </a:t>
                      </a:r>
                      <a:r>
                        <a:rPr sz="700" dirty="0">
                          <a:latin typeface="Calibri"/>
                          <a:cs typeface="Calibri"/>
                        </a:rPr>
                        <a:t>any part  of their </a:t>
                      </a:r>
                      <a:r>
                        <a:rPr sz="700" spc="-5" dirty="0">
                          <a:latin typeface="Calibri"/>
                          <a:cs typeface="Calibri"/>
                        </a:rPr>
                        <a:t>body between </a:t>
                      </a:r>
                      <a:r>
                        <a:rPr sz="700" dirty="0">
                          <a:latin typeface="Calibri"/>
                          <a:cs typeface="Calibri"/>
                        </a:rPr>
                        <a:t>a</a:t>
                      </a:r>
                      <a:r>
                        <a:rPr sz="700" spc="-50" dirty="0">
                          <a:latin typeface="Calibri"/>
                          <a:cs typeface="Calibri"/>
                        </a:rPr>
                        <a:t> </a:t>
                      </a:r>
                      <a:r>
                        <a:rPr sz="700" dirty="0">
                          <a:latin typeface="Calibri"/>
                          <a:cs typeface="Calibri"/>
                        </a:rPr>
                        <a:t>player</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433235">
                <a:tc>
                  <a:txBody>
                    <a:bodyPr/>
                    <a:lstStyle/>
                    <a:p>
                      <a:pPr marL="68580">
                        <a:lnSpc>
                          <a:spcPts val="1275"/>
                        </a:lnSpc>
                      </a:pPr>
                      <a:r>
                        <a:rPr sz="700" spc="-5" dirty="0">
                          <a:latin typeface="Calibri"/>
                          <a:cs typeface="Calibri"/>
                        </a:rPr>
                        <a:t>Pass</a:t>
                      </a:r>
                      <a:r>
                        <a:rPr sz="700" spc="-20" dirty="0">
                          <a:latin typeface="Calibri"/>
                          <a:cs typeface="Calibri"/>
                        </a:rPr>
                        <a:t> </a:t>
                      </a:r>
                      <a:r>
                        <a:rPr sz="700" dirty="0">
                          <a:latin typeface="Calibri"/>
                          <a:cs typeface="Calibri"/>
                        </a:rPr>
                        <a:t>and</a:t>
                      </a:r>
                    </a:p>
                    <a:p>
                      <a:pPr marL="68580" marR="141605">
                        <a:lnSpc>
                          <a:spcPct val="101800"/>
                        </a:lnSpc>
                      </a:pPr>
                      <a:r>
                        <a:rPr sz="700" spc="-5" dirty="0">
                          <a:latin typeface="Calibri"/>
                          <a:cs typeface="Calibri"/>
                        </a:rPr>
                        <a:t>move to  open</a:t>
                      </a:r>
                      <a:r>
                        <a:rPr sz="700" spc="-75" dirty="0">
                          <a:latin typeface="Calibri"/>
                          <a:cs typeface="Calibri"/>
                        </a:rPr>
                        <a:t> </a:t>
                      </a:r>
                      <a:r>
                        <a:rPr sz="700" dirty="0">
                          <a:latin typeface="Calibri"/>
                          <a:cs typeface="Calibri"/>
                        </a:rPr>
                        <a:t>cone</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marL="67945">
                        <a:lnSpc>
                          <a:spcPts val="1275"/>
                        </a:lnSpc>
                      </a:pPr>
                      <a:r>
                        <a:rPr sz="700" dirty="0">
                          <a:latin typeface="Calibri"/>
                          <a:cs typeface="Calibri"/>
                        </a:rPr>
                        <a:t>Groups of </a:t>
                      </a:r>
                      <a:r>
                        <a:rPr sz="700" spc="-5" dirty="0">
                          <a:latin typeface="Calibri"/>
                          <a:cs typeface="Calibri"/>
                        </a:rPr>
                        <a:t>three are formed</a:t>
                      </a:r>
                      <a:r>
                        <a:rPr sz="700" spc="-30" dirty="0">
                          <a:latin typeface="Calibri"/>
                          <a:cs typeface="Calibri"/>
                        </a:rPr>
                        <a:t> </a:t>
                      </a:r>
                      <a:r>
                        <a:rPr sz="700" dirty="0">
                          <a:latin typeface="Calibri"/>
                          <a:cs typeface="Calibri"/>
                        </a:rPr>
                        <a:t>and</a:t>
                      </a:r>
                    </a:p>
                    <a:p>
                      <a:pPr marL="67945" marR="90805">
                        <a:lnSpc>
                          <a:spcPct val="101800"/>
                        </a:lnSpc>
                      </a:pPr>
                      <a:r>
                        <a:rPr sz="700" dirty="0">
                          <a:latin typeface="Calibri"/>
                          <a:cs typeface="Calibri"/>
                        </a:rPr>
                        <a:t>placed in a 5 </a:t>
                      </a:r>
                      <a:r>
                        <a:rPr sz="700" spc="-5" dirty="0">
                          <a:latin typeface="Calibri"/>
                          <a:cs typeface="Calibri"/>
                        </a:rPr>
                        <a:t>yard by </a:t>
                      </a:r>
                      <a:r>
                        <a:rPr sz="700" dirty="0">
                          <a:latin typeface="Calibri"/>
                          <a:cs typeface="Calibri"/>
                        </a:rPr>
                        <a:t>5 </a:t>
                      </a:r>
                      <a:r>
                        <a:rPr sz="700" spc="-5" dirty="0">
                          <a:latin typeface="Calibri"/>
                          <a:cs typeface="Calibri"/>
                        </a:rPr>
                        <a:t>yard grid with  </a:t>
                      </a:r>
                      <a:r>
                        <a:rPr sz="700" dirty="0">
                          <a:latin typeface="Calibri"/>
                          <a:cs typeface="Calibri"/>
                        </a:rPr>
                        <a:t>each </a:t>
                      </a:r>
                      <a:r>
                        <a:rPr sz="700" spc="-5" dirty="0">
                          <a:latin typeface="Calibri"/>
                          <a:cs typeface="Calibri"/>
                        </a:rPr>
                        <a:t>player standing </a:t>
                      </a:r>
                      <a:r>
                        <a:rPr sz="700" dirty="0">
                          <a:latin typeface="Calibri"/>
                          <a:cs typeface="Calibri"/>
                        </a:rPr>
                        <a:t>at </a:t>
                      </a:r>
                      <a:r>
                        <a:rPr sz="700" spc="-5" dirty="0">
                          <a:latin typeface="Calibri"/>
                          <a:cs typeface="Calibri"/>
                        </a:rPr>
                        <a:t>one </a:t>
                      </a:r>
                      <a:r>
                        <a:rPr sz="700" dirty="0">
                          <a:latin typeface="Calibri"/>
                          <a:cs typeface="Calibri"/>
                        </a:rPr>
                        <a:t>of the  </a:t>
                      </a:r>
                      <a:r>
                        <a:rPr sz="700" spc="-5" dirty="0">
                          <a:latin typeface="Calibri"/>
                          <a:cs typeface="Calibri"/>
                        </a:rPr>
                        <a:t>cones.</a:t>
                      </a:r>
                      <a:endParaRPr sz="700" dirty="0">
                        <a:latin typeface="Calibri"/>
                        <a:cs typeface="Calibri"/>
                      </a:endParaRPr>
                    </a:p>
                    <a:p>
                      <a:pPr>
                        <a:lnSpc>
                          <a:spcPct val="100000"/>
                        </a:lnSpc>
                        <a:spcBef>
                          <a:spcPts val="25"/>
                        </a:spcBef>
                      </a:pPr>
                      <a:endParaRPr sz="800" dirty="0">
                        <a:latin typeface="Times New Roman"/>
                        <a:cs typeface="Times New Roman"/>
                      </a:endParaRPr>
                    </a:p>
                    <a:p>
                      <a:pPr marL="67945" marR="73025">
                        <a:lnSpc>
                          <a:spcPct val="101499"/>
                        </a:lnSpc>
                        <a:spcBef>
                          <a:spcPts val="5"/>
                        </a:spcBef>
                      </a:pPr>
                      <a:r>
                        <a:rPr sz="700" spc="-5" dirty="0">
                          <a:latin typeface="Calibri"/>
                          <a:cs typeface="Calibri"/>
                        </a:rPr>
                        <a:t>Each </a:t>
                      </a:r>
                      <a:r>
                        <a:rPr sz="700" dirty="0">
                          <a:latin typeface="Calibri"/>
                          <a:cs typeface="Calibri"/>
                        </a:rPr>
                        <a:t>player </a:t>
                      </a:r>
                      <a:r>
                        <a:rPr sz="700" spc="-5" dirty="0">
                          <a:latin typeface="Calibri"/>
                          <a:cs typeface="Calibri"/>
                        </a:rPr>
                        <a:t>passes </a:t>
                      </a:r>
                      <a:r>
                        <a:rPr sz="700" dirty="0">
                          <a:latin typeface="Calibri"/>
                          <a:cs typeface="Calibri"/>
                        </a:rPr>
                        <a:t>the ball </a:t>
                      </a:r>
                      <a:r>
                        <a:rPr sz="700" spc="-5" dirty="0">
                          <a:latin typeface="Calibri"/>
                          <a:cs typeface="Calibri"/>
                        </a:rPr>
                        <a:t>with</a:t>
                      </a:r>
                      <a:r>
                        <a:rPr sz="700" spc="-90" dirty="0">
                          <a:latin typeface="Calibri"/>
                          <a:cs typeface="Calibri"/>
                        </a:rPr>
                        <a:t> </a:t>
                      </a:r>
                      <a:r>
                        <a:rPr sz="700" dirty="0">
                          <a:latin typeface="Calibri"/>
                          <a:cs typeface="Calibri"/>
                        </a:rPr>
                        <a:t>their  </a:t>
                      </a:r>
                      <a:r>
                        <a:rPr sz="700" spc="-5" dirty="0">
                          <a:latin typeface="Calibri"/>
                          <a:cs typeface="Calibri"/>
                        </a:rPr>
                        <a:t>front </a:t>
                      </a:r>
                      <a:r>
                        <a:rPr sz="700" dirty="0">
                          <a:latin typeface="Calibri"/>
                          <a:cs typeface="Calibri"/>
                        </a:rPr>
                        <a:t>foot </a:t>
                      </a:r>
                      <a:r>
                        <a:rPr sz="700" spc="-5" dirty="0">
                          <a:latin typeface="Calibri"/>
                          <a:cs typeface="Calibri"/>
                        </a:rPr>
                        <a:t>to </a:t>
                      </a:r>
                      <a:r>
                        <a:rPr sz="700" dirty="0">
                          <a:latin typeface="Calibri"/>
                          <a:cs typeface="Calibri"/>
                        </a:rPr>
                        <a:t>one of </a:t>
                      </a:r>
                      <a:r>
                        <a:rPr sz="700" spc="-5" dirty="0">
                          <a:latin typeface="Calibri"/>
                          <a:cs typeface="Calibri"/>
                        </a:rPr>
                        <a:t>the </a:t>
                      </a:r>
                      <a:r>
                        <a:rPr sz="700" dirty="0">
                          <a:latin typeface="Calibri"/>
                          <a:cs typeface="Calibri"/>
                        </a:rPr>
                        <a:t>players and  then runs </a:t>
                      </a:r>
                      <a:r>
                        <a:rPr sz="700" spc="-5" dirty="0">
                          <a:latin typeface="Calibri"/>
                          <a:cs typeface="Calibri"/>
                        </a:rPr>
                        <a:t>to </a:t>
                      </a:r>
                      <a:r>
                        <a:rPr sz="700" dirty="0">
                          <a:latin typeface="Calibri"/>
                          <a:cs typeface="Calibri"/>
                        </a:rPr>
                        <a:t>the </a:t>
                      </a:r>
                      <a:r>
                        <a:rPr sz="700" spc="-5" dirty="0">
                          <a:latin typeface="Calibri"/>
                          <a:cs typeface="Calibri"/>
                        </a:rPr>
                        <a:t>open cone. The  </a:t>
                      </a:r>
                      <a:r>
                        <a:rPr sz="700" dirty="0">
                          <a:latin typeface="Calibri"/>
                          <a:cs typeface="Calibri"/>
                        </a:rPr>
                        <a:t>activity</a:t>
                      </a:r>
                      <a:r>
                        <a:rPr sz="700" spc="-15" dirty="0">
                          <a:latin typeface="Calibri"/>
                          <a:cs typeface="Calibri"/>
                        </a:rPr>
                        <a:t> </a:t>
                      </a:r>
                      <a:r>
                        <a:rPr sz="700" spc="-5" dirty="0">
                          <a:latin typeface="Calibri"/>
                          <a:cs typeface="Calibri"/>
                        </a:rPr>
                        <a:t>continues.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6173932" y="2437707"/>
            <a:ext cx="1947689" cy="1492914"/>
          </a:xfrm>
          <a:prstGeom prst="rect">
            <a:avLst/>
          </a:prstGeom>
          <a:blipFill>
            <a:blip r:embed="rId2" cstate="print"/>
            <a:stretch>
              <a:fillRect/>
            </a:stretch>
          </a:blipFill>
        </p:spPr>
        <p:txBody>
          <a:bodyPr wrap="square" lIns="0" tIns="0" rIns="0" bIns="0" rtlCol="0"/>
          <a:lstStyle/>
          <a:p>
            <a:endParaRPr sz="1227" dirty="0"/>
          </a:p>
        </p:txBody>
      </p:sp>
      <p:sp>
        <p:nvSpPr>
          <p:cNvPr id="16" name="object 16"/>
          <p:cNvSpPr/>
          <p:nvPr/>
        </p:nvSpPr>
        <p:spPr>
          <a:xfrm>
            <a:off x="6173932" y="4185718"/>
            <a:ext cx="1947689" cy="1428317"/>
          </a:xfrm>
          <a:prstGeom prst="rect">
            <a:avLst/>
          </a:prstGeom>
          <a:blipFill>
            <a:blip r:embed="rId3" cstate="print"/>
            <a:stretch>
              <a:fillRect/>
            </a:stretch>
          </a:blipFill>
        </p:spPr>
        <p:txBody>
          <a:bodyPr wrap="square" lIns="0" tIns="0" rIns="0" bIns="0" rtlCol="0"/>
          <a:lstStyle/>
          <a:p>
            <a:endParaRPr sz="1227"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7271" cy="4548897"/>
        </p:xfrm>
        <a:graphic>
          <a:graphicData uri="http://schemas.openxmlformats.org/drawingml/2006/table">
            <a:tbl>
              <a:tblPr firstRow="1" bandRow="1">
                <a:tableStyleId>{2D5ABB26-0587-4C30-8999-92F81FD0307C}</a:tableStyleId>
              </a:tblPr>
              <a:tblGrid>
                <a:gridCol w="557212">
                  <a:extLst>
                    <a:ext uri="{9D8B030D-6E8A-4147-A177-3AD203B41FA5}">
                      <a16:colId xmlns:a16="http://schemas.microsoft.com/office/drawing/2014/main" val="20000"/>
                    </a:ext>
                  </a:extLst>
                </a:gridCol>
                <a:gridCol w="1535257">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2097249">
                <a:tc>
                  <a:txBody>
                    <a:bodyPr/>
                    <a:lstStyle/>
                    <a:p>
                      <a:pPr marL="68580">
                        <a:lnSpc>
                          <a:spcPts val="1275"/>
                        </a:lnSpc>
                      </a:pPr>
                      <a:r>
                        <a:rPr sz="700" spc="-5" dirty="0">
                          <a:latin typeface="Calibri"/>
                          <a:cs typeface="Calibri"/>
                        </a:rPr>
                        <a:t>2v1</a:t>
                      </a:r>
                      <a:r>
                        <a:rPr sz="700" spc="-25" dirty="0">
                          <a:latin typeface="Calibri"/>
                          <a:cs typeface="Calibri"/>
                        </a:rPr>
                        <a:t> </a:t>
                      </a:r>
                      <a:r>
                        <a:rPr sz="700" dirty="0">
                          <a:latin typeface="Calibri"/>
                          <a:cs typeface="Calibri"/>
                        </a:rPr>
                        <a:t>ladder</a:t>
                      </a: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67945">
                        <a:lnSpc>
                          <a:spcPts val="1275"/>
                        </a:lnSpc>
                      </a:pPr>
                      <a:r>
                        <a:rPr sz="700" dirty="0">
                          <a:latin typeface="Calibri"/>
                          <a:cs typeface="Calibri"/>
                        </a:rPr>
                        <a:t>Groups of four are </a:t>
                      </a:r>
                      <a:r>
                        <a:rPr sz="700" spc="-5" dirty="0">
                          <a:latin typeface="Calibri"/>
                          <a:cs typeface="Calibri"/>
                        </a:rPr>
                        <a:t>formed</a:t>
                      </a:r>
                      <a:r>
                        <a:rPr sz="700" spc="-75" dirty="0">
                          <a:latin typeface="Calibri"/>
                          <a:cs typeface="Calibri"/>
                        </a:rPr>
                        <a:t> </a:t>
                      </a:r>
                      <a:r>
                        <a:rPr sz="700" dirty="0">
                          <a:latin typeface="Calibri"/>
                          <a:cs typeface="Calibri"/>
                        </a:rPr>
                        <a:t>and</a:t>
                      </a:r>
                    </a:p>
                    <a:p>
                      <a:pPr marL="67945" marR="114935">
                        <a:lnSpc>
                          <a:spcPct val="101699"/>
                        </a:lnSpc>
                      </a:pPr>
                      <a:r>
                        <a:rPr sz="700" spc="-5" dirty="0">
                          <a:latin typeface="Calibri"/>
                          <a:cs typeface="Calibri"/>
                        </a:rPr>
                        <a:t>subdivided. Each group </a:t>
                      </a:r>
                      <a:r>
                        <a:rPr sz="700" dirty="0">
                          <a:latin typeface="Calibri"/>
                          <a:cs typeface="Calibri"/>
                        </a:rPr>
                        <a:t>is placed in  an eight </a:t>
                      </a:r>
                      <a:r>
                        <a:rPr sz="700" spc="-5" dirty="0">
                          <a:latin typeface="Calibri"/>
                          <a:cs typeface="Calibri"/>
                        </a:rPr>
                        <a:t>yard wide by 15 yard long  field with </a:t>
                      </a:r>
                      <a:r>
                        <a:rPr sz="700" dirty="0">
                          <a:latin typeface="Calibri"/>
                          <a:cs typeface="Calibri"/>
                        </a:rPr>
                        <a:t>a </a:t>
                      </a:r>
                      <a:r>
                        <a:rPr sz="700" spc="-5" dirty="0">
                          <a:latin typeface="Calibri"/>
                          <a:cs typeface="Calibri"/>
                        </a:rPr>
                        <a:t>midline. Two </a:t>
                      </a:r>
                      <a:r>
                        <a:rPr sz="700" dirty="0">
                          <a:latin typeface="Calibri"/>
                          <a:cs typeface="Calibri"/>
                        </a:rPr>
                        <a:t>players  </a:t>
                      </a:r>
                      <a:r>
                        <a:rPr sz="700" spc="-5" dirty="0">
                          <a:latin typeface="Calibri"/>
                          <a:cs typeface="Calibri"/>
                        </a:rPr>
                        <a:t>start on </a:t>
                      </a:r>
                      <a:r>
                        <a:rPr sz="700" dirty="0">
                          <a:latin typeface="Calibri"/>
                          <a:cs typeface="Calibri"/>
                        </a:rPr>
                        <a:t>an </a:t>
                      </a:r>
                      <a:r>
                        <a:rPr sz="700" spc="-5" dirty="0">
                          <a:latin typeface="Calibri"/>
                          <a:cs typeface="Calibri"/>
                        </a:rPr>
                        <a:t>end line </a:t>
                      </a:r>
                      <a:r>
                        <a:rPr sz="700" dirty="0">
                          <a:latin typeface="Calibri"/>
                          <a:cs typeface="Calibri"/>
                        </a:rPr>
                        <a:t>and </a:t>
                      </a:r>
                      <a:r>
                        <a:rPr sz="700" spc="-5" dirty="0">
                          <a:latin typeface="Calibri"/>
                          <a:cs typeface="Calibri"/>
                        </a:rPr>
                        <a:t>the other  group </a:t>
                      </a:r>
                      <a:r>
                        <a:rPr sz="700" dirty="0">
                          <a:latin typeface="Calibri"/>
                          <a:cs typeface="Calibri"/>
                        </a:rPr>
                        <a:t>places one player at the  </a:t>
                      </a:r>
                      <a:r>
                        <a:rPr sz="700" spc="-5" dirty="0">
                          <a:latin typeface="Calibri"/>
                          <a:cs typeface="Calibri"/>
                        </a:rPr>
                        <a:t>midline </a:t>
                      </a:r>
                      <a:r>
                        <a:rPr sz="700" dirty="0">
                          <a:latin typeface="Calibri"/>
                          <a:cs typeface="Calibri"/>
                        </a:rPr>
                        <a:t>and one at the </a:t>
                      </a:r>
                      <a:r>
                        <a:rPr sz="700" spc="-5" dirty="0">
                          <a:latin typeface="Calibri"/>
                          <a:cs typeface="Calibri"/>
                        </a:rPr>
                        <a:t>opposite end  </a:t>
                      </a:r>
                      <a:r>
                        <a:rPr sz="700" dirty="0">
                          <a:latin typeface="Calibri"/>
                          <a:cs typeface="Calibri"/>
                        </a:rPr>
                        <a:t>line </a:t>
                      </a:r>
                      <a:r>
                        <a:rPr sz="700" spc="-10" dirty="0">
                          <a:latin typeface="Calibri"/>
                          <a:cs typeface="Calibri"/>
                        </a:rPr>
                        <a:t>from </a:t>
                      </a:r>
                      <a:r>
                        <a:rPr sz="700" spc="-5" dirty="0">
                          <a:latin typeface="Calibri"/>
                          <a:cs typeface="Calibri"/>
                        </a:rPr>
                        <a:t>the</a:t>
                      </a:r>
                      <a:r>
                        <a:rPr sz="700" spc="5" dirty="0">
                          <a:latin typeface="Calibri"/>
                          <a:cs typeface="Calibri"/>
                        </a:rPr>
                        <a:t> </a:t>
                      </a:r>
                      <a:r>
                        <a:rPr sz="700" spc="-5" dirty="0">
                          <a:latin typeface="Calibri"/>
                          <a:cs typeface="Calibri"/>
                        </a:rPr>
                        <a:t>opponent.</a:t>
                      </a:r>
                      <a:endParaRPr sz="700" dirty="0">
                        <a:latin typeface="Calibri"/>
                        <a:cs typeface="Calibri"/>
                      </a:endParaRPr>
                    </a:p>
                    <a:p>
                      <a:pPr>
                        <a:lnSpc>
                          <a:spcPct val="100000"/>
                        </a:lnSpc>
                        <a:spcBef>
                          <a:spcPts val="20"/>
                        </a:spcBef>
                      </a:pPr>
                      <a:endParaRPr sz="800" dirty="0">
                        <a:latin typeface="Times New Roman"/>
                        <a:cs typeface="Times New Roman"/>
                      </a:endParaRPr>
                    </a:p>
                    <a:p>
                      <a:pPr marL="67945" marR="136525">
                        <a:lnSpc>
                          <a:spcPct val="101899"/>
                        </a:lnSpc>
                      </a:pPr>
                      <a:r>
                        <a:rPr sz="700" spc="-5" dirty="0">
                          <a:latin typeface="Calibri"/>
                          <a:cs typeface="Calibri"/>
                        </a:rPr>
                        <a:t>The group </a:t>
                      </a:r>
                      <a:r>
                        <a:rPr sz="700" dirty="0">
                          <a:latin typeface="Calibri"/>
                          <a:cs typeface="Calibri"/>
                        </a:rPr>
                        <a:t>of </a:t>
                      </a:r>
                      <a:r>
                        <a:rPr sz="700" spc="-5" dirty="0">
                          <a:latin typeface="Calibri"/>
                          <a:cs typeface="Calibri"/>
                        </a:rPr>
                        <a:t>two attempts to </a:t>
                      </a:r>
                      <a:r>
                        <a:rPr sz="700" dirty="0">
                          <a:latin typeface="Calibri"/>
                          <a:cs typeface="Calibri"/>
                        </a:rPr>
                        <a:t>beat  the </a:t>
                      </a:r>
                      <a:r>
                        <a:rPr sz="700" spc="-5" dirty="0">
                          <a:latin typeface="Calibri"/>
                          <a:cs typeface="Calibri"/>
                        </a:rPr>
                        <a:t>first defender by dribbling </a:t>
                      </a:r>
                      <a:r>
                        <a:rPr sz="700" dirty="0">
                          <a:latin typeface="Calibri"/>
                          <a:cs typeface="Calibri"/>
                        </a:rPr>
                        <a:t>by  them or </a:t>
                      </a:r>
                      <a:r>
                        <a:rPr sz="700" spc="-5" dirty="0">
                          <a:latin typeface="Calibri"/>
                          <a:cs typeface="Calibri"/>
                        </a:rPr>
                        <a:t>making </a:t>
                      </a:r>
                      <a:r>
                        <a:rPr sz="700" dirty="0">
                          <a:latin typeface="Calibri"/>
                          <a:cs typeface="Calibri"/>
                        </a:rPr>
                        <a:t>a </a:t>
                      </a:r>
                      <a:r>
                        <a:rPr sz="700" spc="-5" dirty="0">
                          <a:latin typeface="Calibri"/>
                          <a:cs typeface="Calibri"/>
                        </a:rPr>
                        <a:t>front foot </a:t>
                      </a:r>
                      <a:r>
                        <a:rPr sz="700" dirty="0">
                          <a:latin typeface="Calibri"/>
                          <a:cs typeface="Calibri"/>
                        </a:rPr>
                        <a:t>passing  </a:t>
                      </a:r>
                      <a:r>
                        <a:rPr sz="700" spc="-5" dirty="0">
                          <a:latin typeface="Calibri"/>
                          <a:cs typeface="Calibri"/>
                        </a:rPr>
                        <a:t>combination. </a:t>
                      </a:r>
                      <a:r>
                        <a:rPr sz="700" dirty="0">
                          <a:latin typeface="Calibri"/>
                          <a:cs typeface="Calibri"/>
                        </a:rPr>
                        <a:t>The </a:t>
                      </a:r>
                      <a:r>
                        <a:rPr sz="700" spc="-5" dirty="0">
                          <a:latin typeface="Calibri"/>
                          <a:cs typeface="Calibri"/>
                        </a:rPr>
                        <a:t>defender </a:t>
                      </a:r>
                      <a:r>
                        <a:rPr sz="700" spc="5" dirty="0">
                          <a:latin typeface="Calibri"/>
                          <a:cs typeface="Calibri"/>
                        </a:rPr>
                        <a:t>can not  </a:t>
                      </a:r>
                      <a:r>
                        <a:rPr sz="700" spc="-5" dirty="0">
                          <a:latin typeface="Calibri"/>
                          <a:cs typeface="Calibri"/>
                        </a:rPr>
                        <a:t>recover </a:t>
                      </a:r>
                      <a:r>
                        <a:rPr sz="700" dirty="0">
                          <a:latin typeface="Calibri"/>
                          <a:cs typeface="Calibri"/>
                        </a:rPr>
                        <a:t>into the </a:t>
                      </a:r>
                      <a:r>
                        <a:rPr sz="700" spc="-10" dirty="0">
                          <a:latin typeface="Calibri"/>
                          <a:cs typeface="Calibri"/>
                        </a:rPr>
                        <a:t>2</a:t>
                      </a:r>
                      <a:r>
                        <a:rPr sz="700" spc="-15" baseline="31746" dirty="0">
                          <a:latin typeface="Calibri"/>
                          <a:cs typeface="Calibri"/>
                        </a:rPr>
                        <a:t>nd </a:t>
                      </a:r>
                      <a:r>
                        <a:rPr sz="700" dirty="0">
                          <a:latin typeface="Calibri"/>
                          <a:cs typeface="Calibri"/>
                        </a:rPr>
                        <a:t>half </a:t>
                      </a:r>
                      <a:r>
                        <a:rPr sz="700" spc="-5" dirty="0">
                          <a:latin typeface="Calibri"/>
                          <a:cs typeface="Calibri"/>
                        </a:rPr>
                        <a:t>box. </a:t>
                      </a:r>
                      <a:r>
                        <a:rPr sz="700" dirty="0">
                          <a:latin typeface="Calibri"/>
                          <a:cs typeface="Calibri"/>
                        </a:rPr>
                        <a:t>The  defender </a:t>
                      </a:r>
                      <a:r>
                        <a:rPr sz="700" spc="-5" dirty="0">
                          <a:latin typeface="Calibri"/>
                          <a:cs typeface="Calibri"/>
                        </a:rPr>
                        <a:t>who started on the end  </a:t>
                      </a:r>
                      <a:r>
                        <a:rPr sz="700" dirty="0">
                          <a:latin typeface="Calibri"/>
                          <a:cs typeface="Calibri"/>
                        </a:rPr>
                        <a:t>line </a:t>
                      </a:r>
                      <a:r>
                        <a:rPr sz="700" spc="-5" dirty="0">
                          <a:latin typeface="Calibri"/>
                          <a:cs typeface="Calibri"/>
                        </a:rPr>
                        <a:t>becomes active when </a:t>
                      </a:r>
                      <a:r>
                        <a:rPr sz="700" dirty="0">
                          <a:latin typeface="Calibri"/>
                          <a:cs typeface="Calibri"/>
                        </a:rPr>
                        <a:t>the ball  enters </a:t>
                      </a:r>
                      <a:r>
                        <a:rPr sz="700" spc="-5" dirty="0">
                          <a:latin typeface="Calibri"/>
                          <a:cs typeface="Calibri"/>
                        </a:rPr>
                        <a:t>their</a:t>
                      </a:r>
                      <a:r>
                        <a:rPr sz="700" spc="-15" dirty="0">
                          <a:latin typeface="Calibri"/>
                          <a:cs typeface="Calibri"/>
                        </a:rPr>
                        <a:t> </a:t>
                      </a:r>
                      <a:r>
                        <a:rPr sz="700" spc="-5" dirty="0">
                          <a:latin typeface="Calibri"/>
                          <a:cs typeface="Calibri"/>
                        </a:rPr>
                        <a:t>half.</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167072">
                <a:tc>
                  <a:txBody>
                    <a:bodyPr/>
                    <a:lstStyle/>
                    <a:p>
                      <a:pPr marL="68580">
                        <a:lnSpc>
                          <a:spcPts val="1275"/>
                        </a:lnSpc>
                      </a:pPr>
                      <a:r>
                        <a:rPr sz="700" spc="-5" dirty="0">
                          <a:latin typeface="Calibri"/>
                          <a:cs typeface="Calibri"/>
                        </a:rPr>
                        <a:t>2v2</a:t>
                      </a:r>
                      <a:endParaRPr sz="700" dirty="0">
                        <a:latin typeface="Calibri"/>
                        <a:cs typeface="Calibri"/>
                      </a:endParaRPr>
                    </a:p>
                    <a:p>
                      <a:pPr marL="68580">
                        <a:lnSpc>
                          <a:spcPct val="100000"/>
                        </a:lnSpc>
                        <a:spcBef>
                          <a:spcPts val="25"/>
                        </a:spcBef>
                      </a:pPr>
                      <a:r>
                        <a:rPr sz="700" spc="-5" dirty="0">
                          <a:latin typeface="Calibri"/>
                          <a:cs typeface="Calibri"/>
                        </a:rPr>
                        <a:t>directional</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700" dirty="0">
                          <a:latin typeface="Calibri"/>
                          <a:cs typeface="Calibri"/>
                        </a:rPr>
                        <a:t>Groups of four are </a:t>
                      </a:r>
                      <a:r>
                        <a:rPr sz="700" spc="-5" dirty="0">
                          <a:latin typeface="Calibri"/>
                          <a:cs typeface="Calibri"/>
                        </a:rPr>
                        <a:t>formed</a:t>
                      </a:r>
                      <a:r>
                        <a:rPr sz="700" spc="-75" dirty="0">
                          <a:latin typeface="Calibri"/>
                          <a:cs typeface="Calibri"/>
                        </a:rPr>
                        <a:t> </a:t>
                      </a:r>
                      <a:r>
                        <a:rPr sz="700" dirty="0">
                          <a:latin typeface="Calibri"/>
                          <a:cs typeface="Calibri"/>
                        </a:rPr>
                        <a:t>and</a:t>
                      </a:r>
                    </a:p>
                    <a:p>
                      <a:pPr marL="67945" marR="61594">
                        <a:lnSpc>
                          <a:spcPts val="1340"/>
                        </a:lnSpc>
                        <a:spcBef>
                          <a:spcPts val="50"/>
                        </a:spcBef>
                      </a:pPr>
                      <a:r>
                        <a:rPr sz="700" spc="-5" dirty="0">
                          <a:latin typeface="Calibri"/>
                          <a:cs typeface="Calibri"/>
                        </a:rPr>
                        <a:t>subdivided </a:t>
                      </a:r>
                      <a:r>
                        <a:rPr sz="700" dirty="0">
                          <a:latin typeface="Calibri"/>
                          <a:cs typeface="Calibri"/>
                        </a:rPr>
                        <a:t>into </a:t>
                      </a:r>
                      <a:r>
                        <a:rPr sz="700" spc="-5" dirty="0">
                          <a:latin typeface="Calibri"/>
                          <a:cs typeface="Calibri"/>
                        </a:rPr>
                        <a:t>groups </a:t>
                      </a:r>
                      <a:r>
                        <a:rPr sz="700" dirty="0">
                          <a:latin typeface="Calibri"/>
                          <a:cs typeface="Calibri"/>
                        </a:rPr>
                        <a:t>of </a:t>
                      </a:r>
                      <a:r>
                        <a:rPr sz="700" spc="-5" dirty="0">
                          <a:latin typeface="Calibri"/>
                          <a:cs typeface="Calibri"/>
                        </a:rPr>
                        <a:t>two. Each  group </a:t>
                      </a:r>
                      <a:r>
                        <a:rPr sz="700" dirty="0">
                          <a:latin typeface="Calibri"/>
                          <a:cs typeface="Calibri"/>
                        </a:rPr>
                        <a:t>of </a:t>
                      </a:r>
                      <a:r>
                        <a:rPr sz="700" spc="-5" dirty="0">
                          <a:latin typeface="Calibri"/>
                          <a:cs typeface="Calibri"/>
                        </a:rPr>
                        <a:t>two sets up on the end lines  </a:t>
                      </a:r>
                      <a:r>
                        <a:rPr sz="700" dirty="0">
                          <a:latin typeface="Calibri"/>
                          <a:cs typeface="Calibri"/>
                        </a:rPr>
                        <a:t>of a 8 </a:t>
                      </a:r>
                      <a:r>
                        <a:rPr sz="700" spc="-5" dirty="0">
                          <a:latin typeface="Calibri"/>
                          <a:cs typeface="Calibri"/>
                        </a:rPr>
                        <a:t>yard </a:t>
                      </a:r>
                      <a:r>
                        <a:rPr sz="700" dirty="0">
                          <a:latin typeface="Calibri"/>
                          <a:cs typeface="Calibri"/>
                        </a:rPr>
                        <a:t>by </a:t>
                      </a:r>
                      <a:r>
                        <a:rPr sz="700" spc="-5" dirty="0">
                          <a:latin typeface="Calibri"/>
                          <a:cs typeface="Calibri"/>
                        </a:rPr>
                        <a:t>15 yard</a:t>
                      </a:r>
                      <a:r>
                        <a:rPr sz="700" spc="-45" dirty="0">
                          <a:latin typeface="Calibri"/>
                          <a:cs typeface="Calibri"/>
                        </a:rPr>
                        <a:t> </a:t>
                      </a:r>
                      <a:r>
                        <a:rPr sz="700" spc="-5" dirty="0">
                          <a:latin typeface="Calibri"/>
                          <a:cs typeface="Calibri"/>
                        </a:rPr>
                        <a:t>field.</a:t>
                      </a:r>
                      <a:endParaRPr sz="700" dirty="0">
                        <a:latin typeface="Calibri"/>
                        <a:cs typeface="Calibri"/>
                      </a:endParaRPr>
                    </a:p>
                    <a:p>
                      <a:pPr>
                        <a:lnSpc>
                          <a:spcPct val="100000"/>
                        </a:lnSpc>
                        <a:spcBef>
                          <a:spcPts val="40"/>
                        </a:spcBef>
                      </a:pPr>
                      <a:endParaRPr sz="700" dirty="0">
                        <a:latin typeface="Times New Roman"/>
                        <a:cs typeface="Times New Roman"/>
                      </a:endParaRPr>
                    </a:p>
                    <a:p>
                      <a:pPr marL="67945" marR="77470">
                        <a:lnSpc>
                          <a:spcPct val="101800"/>
                        </a:lnSpc>
                      </a:pPr>
                      <a:r>
                        <a:rPr sz="700" spc="-5" dirty="0">
                          <a:latin typeface="Calibri"/>
                          <a:cs typeface="Calibri"/>
                        </a:rPr>
                        <a:t>One team passes </a:t>
                      </a:r>
                      <a:r>
                        <a:rPr sz="700" dirty="0">
                          <a:latin typeface="Calibri"/>
                          <a:cs typeface="Calibri"/>
                        </a:rPr>
                        <a:t>the ball </a:t>
                      </a:r>
                      <a:r>
                        <a:rPr sz="700" spc="-5" dirty="0">
                          <a:latin typeface="Calibri"/>
                          <a:cs typeface="Calibri"/>
                        </a:rPr>
                        <a:t>to </a:t>
                      </a:r>
                      <a:r>
                        <a:rPr sz="700" dirty="0">
                          <a:latin typeface="Calibri"/>
                          <a:cs typeface="Calibri"/>
                        </a:rPr>
                        <a:t>their  opponent and </a:t>
                      </a:r>
                      <a:r>
                        <a:rPr sz="700" spc="-5" dirty="0">
                          <a:latin typeface="Calibri"/>
                          <a:cs typeface="Calibri"/>
                        </a:rPr>
                        <a:t>begins to defend </a:t>
                      </a:r>
                      <a:r>
                        <a:rPr sz="700" dirty="0">
                          <a:latin typeface="Calibri"/>
                          <a:cs typeface="Calibri"/>
                        </a:rPr>
                        <a:t>once  the ball has </a:t>
                      </a:r>
                      <a:r>
                        <a:rPr sz="700" spc="-5" dirty="0">
                          <a:latin typeface="Calibri"/>
                          <a:cs typeface="Calibri"/>
                        </a:rPr>
                        <a:t>been</a:t>
                      </a:r>
                      <a:r>
                        <a:rPr sz="700" spc="-40" dirty="0">
                          <a:latin typeface="Calibri"/>
                          <a:cs typeface="Calibri"/>
                        </a:rPr>
                        <a:t> </a:t>
                      </a:r>
                      <a:r>
                        <a:rPr sz="700" spc="-5" dirty="0">
                          <a:latin typeface="Calibri"/>
                          <a:cs typeface="Calibri"/>
                        </a:rPr>
                        <a:t>touched.</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284576">
                <a:tc>
                  <a:txBody>
                    <a:bodyPr/>
                    <a:lstStyle/>
                    <a:p>
                      <a:pPr marL="68580">
                        <a:lnSpc>
                          <a:spcPts val="1290"/>
                        </a:lnSpc>
                      </a:pPr>
                      <a:r>
                        <a:rPr sz="700" spc="-5" dirty="0">
                          <a:latin typeface="Calibri"/>
                          <a:cs typeface="Calibri"/>
                        </a:rPr>
                        <a:t>4v4</a:t>
                      </a:r>
                      <a:r>
                        <a:rPr sz="700" spc="-25" dirty="0">
                          <a:latin typeface="Calibri"/>
                          <a:cs typeface="Calibri"/>
                        </a:rPr>
                        <a:t> </a:t>
                      </a:r>
                      <a:r>
                        <a:rPr sz="700" dirty="0">
                          <a:latin typeface="Calibri"/>
                          <a:cs typeface="Calibri"/>
                        </a:rPr>
                        <a:t>game</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0"/>
                        </a:lnSpc>
                      </a:pPr>
                      <a:r>
                        <a:rPr sz="700" dirty="0">
                          <a:latin typeface="Calibri"/>
                          <a:cs typeface="Calibri"/>
                        </a:rPr>
                        <a:t>It is all </a:t>
                      </a:r>
                      <a:r>
                        <a:rPr sz="700" spc="-5" dirty="0">
                          <a:latin typeface="Calibri"/>
                          <a:cs typeface="Calibri"/>
                        </a:rPr>
                        <a:t>about connection. Can</a:t>
                      </a:r>
                      <a:r>
                        <a:rPr sz="700" spc="-30" dirty="0">
                          <a:latin typeface="Calibri"/>
                          <a:cs typeface="Calibri"/>
                        </a:rPr>
                        <a:t> </a:t>
                      </a:r>
                      <a:r>
                        <a:rPr sz="700" spc="-5" dirty="0">
                          <a:latin typeface="Calibri"/>
                          <a:cs typeface="Calibri"/>
                        </a:rPr>
                        <a:t>the</a:t>
                      </a:r>
                      <a:endParaRPr sz="700" dirty="0">
                        <a:latin typeface="Calibri"/>
                        <a:cs typeface="Calibri"/>
                      </a:endParaRPr>
                    </a:p>
                    <a:p>
                      <a:pPr marL="67945" marR="133985">
                        <a:lnSpc>
                          <a:spcPct val="100899"/>
                        </a:lnSpc>
                        <a:spcBef>
                          <a:spcPts val="10"/>
                        </a:spcBef>
                      </a:pPr>
                      <a:r>
                        <a:rPr sz="700" spc="-5" dirty="0">
                          <a:latin typeface="Calibri"/>
                          <a:cs typeface="Calibri"/>
                        </a:rPr>
                        <a:t>players </a:t>
                      </a:r>
                      <a:r>
                        <a:rPr sz="700" dirty="0">
                          <a:latin typeface="Calibri"/>
                          <a:cs typeface="Calibri"/>
                        </a:rPr>
                        <a:t>connect </a:t>
                      </a:r>
                      <a:r>
                        <a:rPr sz="700" spc="-5" dirty="0">
                          <a:latin typeface="Calibri"/>
                          <a:cs typeface="Calibri"/>
                        </a:rPr>
                        <a:t>the lesson plan into  </a:t>
                      </a:r>
                      <a:r>
                        <a:rPr sz="700" dirty="0">
                          <a:latin typeface="Calibri"/>
                          <a:cs typeface="Calibri"/>
                        </a:rPr>
                        <a:t>the</a:t>
                      </a:r>
                      <a:r>
                        <a:rPr sz="700" spc="-15" dirty="0">
                          <a:latin typeface="Calibri"/>
                          <a:cs typeface="Calibri"/>
                        </a:rPr>
                        <a:t> </a:t>
                      </a:r>
                      <a:r>
                        <a:rPr sz="700" dirty="0">
                          <a:latin typeface="Calibri"/>
                          <a:cs typeface="Calibri"/>
                        </a:rPr>
                        <a:t>game?</a:t>
                      </a:r>
                    </a:p>
                    <a:p>
                      <a:pPr>
                        <a:lnSpc>
                          <a:spcPct val="100000"/>
                        </a:lnSpc>
                        <a:spcBef>
                          <a:spcPts val="25"/>
                        </a:spcBef>
                      </a:pPr>
                      <a:endParaRPr sz="800" dirty="0">
                        <a:latin typeface="Times New Roman"/>
                        <a:cs typeface="Times New Roman"/>
                      </a:endParaRPr>
                    </a:p>
                    <a:p>
                      <a:pPr marL="67945" marR="213995">
                        <a:lnSpc>
                          <a:spcPct val="101800"/>
                        </a:lnSpc>
                      </a:pPr>
                      <a:r>
                        <a:rPr sz="700" dirty="0">
                          <a:latin typeface="Calibri"/>
                          <a:cs typeface="Calibri"/>
                        </a:rPr>
                        <a:t>Has your </a:t>
                      </a:r>
                      <a:r>
                        <a:rPr sz="700" spc="-5" dirty="0">
                          <a:latin typeface="Calibri"/>
                          <a:cs typeface="Calibri"/>
                        </a:rPr>
                        <a:t>session </a:t>
                      </a:r>
                      <a:r>
                        <a:rPr sz="700" dirty="0">
                          <a:latin typeface="Calibri"/>
                          <a:cs typeface="Calibri"/>
                        </a:rPr>
                        <a:t>had an </a:t>
                      </a:r>
                      <a:r>
                        <a:rPr sz="700" spc="-5" dirty="0">
                          <a:latin typeface="Calibri"/>
                          <a:cs typeface="Calibri"/>
                        </a:rPr>
                        <a:t>impact</a:t>
                      </a:r>
                      <a:r>
                        <a:rPr sz="700" spc="-80" dirty="0">
                          <a:latin typeface="Calibri"/>
                          <a:cs typeface="Calibri"/>
                        </a:rPr>
                        <a:t> </a:t>
                      </a:r>
                      <a:r>
                        <a:rPr sz="700" spc="-5" dirty="0">
                          <a:latin typeface="Calibri"/>
                          <a:cs typeface="Calibri"/>
                        </a:rPr>
                        <a:t>on  </a:t>
                      </a:r>
                      <a:r>
                        <a:rPr sz="700" dirty="0">
                          <a:latin typeface="Calibri"/>
                          <a:cs typeface="Calibri"/>
                        </a:rPr>
                        <a:t>the</a:t>
                      </a:r>
                      <a:r>
                        <a:rPr sz="700" spc="-15" dirty="0">
                          <a:latin typeface="Calibri"/>
                          <a:cs typeface="Calibri"/>
                        </a:rPr>
                        <a:t> </a:t>
                      </a:r>
                      <a:r>
                        <a:rPr sz="700" spc="-5" dirty="0">
                          <a:latin typeface="Calibri"/>
                          <a:cs typeface="Calibri"/>
                        </a:rPr>
                        <a:t>players?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3" name="object 3"/>
          <p:cNvSpPr/>
          <p:nvPr/>
        </p:nvSpPr>
        <p:spPr>
          <a:xfrm>
            <a:off x="6173932" y="627784"/>
            <a:ext cx="1947515" cy="1038658"/>
          </a:xfrm>
          <a:prstGeom prst="rect">
            <a:avLst/>
          </a:prstGeom>
          <a:blipFill>
            <a:blip r:embed="rId2" cstate="print"/>
            <a:stretch>
              <a:fillRect/>
            </a:stretch>
          </a:blipFill>
        </p:spPr>
        <p:txBody>
          <a:bodyPr wrap="square" lIns="0" tIns="0" rIns="0" bIns="0" rtlCol="0"/>
          <a:lstStyle/>
          <a:p>
            <a:endParaRPr sz="1227" dirty="0"/>
          </a:p>
        </p:txBody>
      </p:sp>
      <p:sp>
        <p:nvSpPr>
          <p:cNvPr id="4" name="object 4"/>
          <p:cNvSpPr/>
          <p:nvPr/>
        </p:nvSpPr>
        <p:spPr>
          <a:xfrm>
            <a:off x="6173932" y="2725016"/>
            <a:ext cx="1947515" cy="1038657"/>
          </a:xfrm>
          <a:prstGeom prst="rect">
            <a:avLst/>
          </a:prstGeom>
          <a:blipFill>
            <a:blip r:embed="rId3" cstate="print"/>
            <a:stretch>
              <a:fillRect/>
            </a:stretch>
          </a:blipFill>
        </p:spPr>
        <p:txBody>
          <a:bodyPr wrap="square" lIns="0" tIns="0" rIns="0" bIns="0" rtlCol="0"/>
          <a:lstStyle/>
          <a:p>
            <a:endParaRPr sz="1227" dirty="0"/>
          </a:p>
        </p:txBody>
      </p:sp>
      <p:sp>
        <p:nvSpPr>
          <p:cNvPr id="5" name="object 5"/>
          <p:cNvSpPr/>
          <p:nvPr/>
        </p:nvSpPr>
        <p:spPr>
          <a:xfrm>
            <a:off x="6173932" y="3892434"/>
            <a:ext cx="1947602" cy="1174692"/>
          </a:xfrm>
          <a:prstGeom prst="rect">
            <a:avLst/>
          </a:prstGeom>
          <a:blipFill>
            <a:blip r:embed="rId4" cstate="print"/>
            <a:stretch>
              <a:fillRect/>
            </a:stretch>
          </a:blipFill>
        </p:spPr>
        <p:txBody>
          <a:bodyPr wrap="square" lIns="0" tIns="0" rIns="0" bIns="0" rtlCol="0"/>
          <a:lstStyle/>
          <a:p>
            <a:endParaRPr sz="1227"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1321" y="609773"/>
            <a:ext cx="861147" cy="124160"/>
          </a:xfrm>
          <a:prstGeom prst="rect">
            <a:avLst/>
          </a:prstGeom>
        </p:spPr>
        <p:txBody>
          <a:bodyPr vert="horz" wrap="square" lIns="0" tIns="8659" rIns="0" bIns="0" rtlCol="0">
            <a:spAutoFit/>
          </a:bodyPr>
          <a:lstStyle/>
          <a:p>
            <a:pPr marL="8659">
              <a:spcBef>
                <a:spcPts val="68"/>
              </a:spcBef>
            </a:pPr>
            <a:r>
              <a:rPr sz="750" b="1" dirty="0">
                <a:latin typeface="Calibri"/>
                <a:cs typeface="Calibri"/>
              </a:rPr>
              <a:t>U10 </a:t>
            </a:r>
            <a:r>
              <a:rPr sz="750" b="1" spc="-3" dirty="0">
                <a:latin typeface="Calibri"/>
                <a:cs typeface="Calibri"/>
              </a:rPr>
              <a:t>Attacking</a:t>
            </a:r>
            <a:r>
              <a:rPr sz="750" b="1" spc="-31" dirty="0">
                <a:latin typeface="Calibri"/>
                <a:cs typeface="Calibri"/>
              </a:rPr>
              <a:t> </a:t>
            </a:r>
            <a:r>
              <a:rPr sz="750" b="1" spc="-3" dirty="0">
                <a:latin typeface="Calibri"/>
                <a:cs typeface="Calibri"/>
              </a:rPr>
              <a:t>Moves</a:t>
            </a:r>
            <a:endParaRPr sz="750" dirty="0">
              <a:latin typeface="Calibri"/>
              <a:cs typeface="Calibri"/>
            </a:endParaRPr>
          </a:p>
        </p:txBody>
      </p:sp>
      <p:sp>
        <p:nvSpPr>
          <p:cNvPr id="3" name="object 3"/>
          <p:cNvSpPr txBox="1"/>
          <p:nvPr/>
        </p:nvSpPr>
        <p:spPr>
          <a:xfrm>
            <a:off x="4061321" y="829022"/>
            <a:ext cx="25630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3" dirty="0">
                <a:latin typeface="Calibri"/>
                <a:cs typeface="Calibri"/>
              </a:rPr>
              <a:t>a</a:t>
            </a:r>
            <a:r>
              <a:rPr sz="750" spc="-7" dirty="0">
                <a:latin typeface="Calibri"/>
                <a:cs typeface="Calibri"/>
              </a:rPr>
              <a:t>t</a:t>
            </a:r>
            <a:r>
              <a:rPr sz="750" dirty="0">
                <a:latin typeface="Calibri"/>
                <a:cs typeface="Calibri"/>
              </a:rPr>
              <a:t>:</a:t>
            </a:r>
          </a:p>
        </p:txBody>
      </p:sp>
      <p:sp>
        <p:nvSpPr>
          <p:cNvPr id="4" name="object 4"/>
          <p:cNvSpPr txBox="1"/>
          <p:nvPr/>
        </p:nvSpPr>
        <p:spPr>
          <a:xfrm>
            <a:off x="4684741" y="808656"/>
            <a:ext cx="3257550" cy="272033"/>
          </a:xfrm>
          <a:prstGeom prst="rect">
            <a:avLst/>
          </a:prstGeom>
        </p:spPr>
        <p:txBody>
          <a:bodyPr vert="horz" wrap="square" lIns="0" tIns="8226" rIns="0" bIns="0" rtlCol="0">
            <a:spAutoFit/>
          </a:bodyPr>
          <a:lstStyle/>
          <a:p>
            <a:pPr marL="8659" marR="3464">
              <a:lnSpc>
                <a:spcPct val="118200"/>
              </a:lnSpc>
              <a:spcBef>
                <a:spcPts val="65"/>
              </a:spcBef>
            </a:pPr>
            <a:r>
              <a:rPr sz="750" spc="-3" dirty="0">
                <a:latin typeface="Calibri"/>
                <a:cs typeface="Calibri"/>
              </a:rPr>
              <a:t>The player with </a:t>
            </a:r>
            <a:r>
              <a:rPr sz="750" dirty="0">
                <a:latin typeface="Calibri"/>
                <a:cs typeface="Calibri"/>
              </a:rPr>
              <a:t>the ball </a:t>
            </a:r>
            <a:r>
              <a:rPr sz="750" spc="-3" dirty="0">
                <a:latin typeface="Calibri"/>
                <a:cs typeface="Calibri"/>
              </a:rPr>
              <a:t>attempts to dribble </a:t>
            </a:r>
            <a:r>
              <a:rPr sz="750" dirty="0">
                <a:latin typeface="Calibri"/>
                <a:cs typeface="Calibri"/>
              </a:rPr>
              <a:t>past an opponent </a:t>
            </a:r>
            <a:r>
              <a:rPr sz="750" spc="-3" dirty="0">
                <a:latin typeface="Calibri"/>
                <a:cs typeface="Calibri"/>
              </a:rPr>
              <a:t>while moving </a:t>
            </a:r>
            <a:r>
              <a:rPr sz="750" dirty="0">
                <a:latin typeface="Calibri"/>
                <a:cs typeface="Calibri"/>
              </a:rPr>
              <a:t>the ball  </a:t>
            </a:r>
            <a:r>
              <a:rPr sz="750" spc="-3" dirty="0">
                <a:latin typeface="Calibri"/>
                <a:cs typeface="Calibri"/>
              </a:rPr>
              <a:t>forward.</a:t>
            </a:r>
            <a:endParaRPr sz="750" dirty="0">
              <a:latin typeface="Calibri"/>
              <a:cs typeface="Calibri"/>
            </a:endParaRPr>
          </a:p>
        </p:txBody>
      </p:sp>
      <p:sp>
        <p:nvSpPr>
          <p:cNvPr id="5" name="object 5"/>
          <p:cNvSpPr txBox="1"/>
          <p:nvPr/>
        </p:nvSpPr>
        <p:spPr>
          <a:xfrm>
            <a:off x="4061321" y="1183352"/>
            <a:ext cx="30609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Wher</a:t>
            </a:r>
            <a:r>
              <a:rPr sz="750" spc="-10" dirty="0">
                <a:latin typeface="Calibri"/>
                <a:cs typeface="Calibri"/>
              </a:rPr>
              <a:t>e</a:t>
            </a:r>
            <a:r>
              <a:rPr sz="750" dirty="0">
                <a:latin typeface="Calibri"/>
                <a:cs typeface="Calibri"/>
              </a:rPr>
              <a:t>:</a:t>
            </a:r>
          </a:p>
        </p:txBody>
      </p:sp>
      <p:sp>
        <p:nvSpPr>
          <p:cNvPr id="6" name="object 6"/>
          <p:cNvSpPr txBox="1"/>
          <p:nvPr/>
        </p:nvSpPr>
        <p:spPr>
          <a:xfrm>
            <a:off x="4684742" y="1164024"/>
            <a:ext cx="3248458" cy="270045"/>
          </a:xfrm>
          <a:prstGeom prst="rect">
            <a:avLst/>
          </a:prstGeom>
        </p:spPr>
        <p:txBody>
          <a:bodyPr vert="horz" wrap="square" lIns="0" tIns="8226" rIns="0" bIns="0" rtlCol="0">
            <a:spAutoFit/>
          </a:bodyPr>
          <a:lstStyle/>
          <a:p>
            <a:pPr marL="8659" marR="3464">
              <a:lnSpc>
                <a:spcPct val="117300"/>
              </a:lnSpc>
              <a:spcBef>
                <a:spcPts val="65"/>
              </a:spcBef>
            </a:pPr>
            <a:r>
              <a:rPr sz="750" spc="-3" dirty="0">
                <a:latin typeface="Calibri"/>
                <a:cs typeface="Calibri"/>
              </a:rPr>
              <a:t>Opportunities present themselves </a:t>
            </a:r>
            <a:r>
              <a:rPr sz="750" dirty="0">
                <a:latin typeface="Calibri"/>
                <a:cs typeface="Calibri"/>
              </a:rPr>
              <a:t>in all part of the </a:t>
            </a:r>
            <a:r>
              <a:rPr sz="750" spc="-3" dirty="0">
                <a:latin typeface="Calibri"/>
                <a:cs typeface="Calibri"/>
              </a:rPr>
              <a:t>field, </a:t>
            </a:r>
            <a:r>
              <a:rPr sz="750" dirty="0">
                <a:latin typeface="Calibri"/>
                <a:cs typeface="Calibri"/>
              </a:rPr>
              <a:t>but mostly </a:t>
            </a:r>
            <a:r>
              <a:rPr sz="750" spc="-7" dirty="0">
                <a:latin typeface="Calibri"/>
                <a:cs typeface="Calibri"/>
              </a:rPr>
              <a:t>in </a:t>
            </a:r>
            <a:r>
              <a:rPr sz="750" spc="-3" dirty="0">
                <a:latin typeface="Calibri"/>
                <a:cs typeface="Calibri"/>
              </a:rPr>
              <a:t>the attacking  third.</a:t>
            </a:r>
            <a:endParaRPr sz="750" dirty="0">
              <a:latin typeface="Calibri"/>
              <a:cs typeface="Calibri"/>
            </a:endParaRPr>
          </a:p>
        </p:txBody>
      </p:sp>
      <p:sp>
        <p:nvSpPr>
          <p:cNvPr id="7" name="object 7"/>
          <p:cNvSpPr txBox="1"/>
          <p:nvPr/>
        </p:nvSpPr>
        <p:spPr>
          <a:xfrm>
            <a:off x="4061321" y="1537682"/>
            <a:ext cx="275792"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10" dirty="0">
                <a:latin typeface="Calibri"/>
                <a:cs typeface="Calibri"/>
              </a:rPr>
              <a:t>e</a:t>
            </a:r>
            <a:r>
              <a:rPr sz="750" spc="3" dirty="0">
                <a:latin typeface="Calibri"/>
                <a:cs typeface="Calibri"/>
              </a:rPr>
              <a:t>n</a:t>
            </a:r>
            <a:r>
              <a:rPr sz="750" dirty="0">
                <a:latin typeface="Calibri"/>
                <a:cs typeface="Calibri"/>
              </a:rPr>
              <a:t>:</a:t>
            </a:r>
          </a:p>
        </p:txBody>
      </p:sp>
      <p:sp>
        <p:nvSpPr>
          <p:cNvPr id="8" name="object 8"/>
          <p:cNvSpPr txBox="1"/>
          <p:nvPr/>
        </p:nvSpPr>
        <p:spPr>
          <a:xfrm>
            <a:off x="4684742" y="1537682"/>
            <a:ext cx="3318597" cy="239576"/>
          </a:xfrm>
          <a:prstGeom prst="rect">
            <a:avLst/>
          </a:prstGeom>
        </p:spPr>
        <p:txBody>
          <a:bodyPr vert="horz" wrap="square" lIns="0" tIns="8659" rIns="0" bIns="0" rtlCol="0">
            <a:spAutoFit/>
          </a:bodyPr>
          <a:lstStyle/>
          <a:p>
            <a:pPr marL="8659">
              <a:spcBef>
                <a:spcPts val="68"/>
              </a:spcBef>
            </a:pPr>
            <a:r>
              <a:rPr sz="750" spc="-3" dirty="0">
                <a:latin typeface="Calibri"/>
                <a:cs typeface="Calibri"/>
              </a:rPr>
              <a:t>When </a:t>
            </a:r>
            <a:r>
              <a:rPr sz="750" dirty="0">
                <a:latin typeface="Calibri"/>
                <a:cs typeface="Calibri"/>
              </a:rPr>
              <a:t>the player is </a:t>
            </a:r>
            <a:r>
              <a:rPr sz="750" spc="-3" dirty="0">
                <a:latin typeface="Calibri"/>
                <a:cs typeface="Calibri"/>
              </a:rPr>
              <a:t>moving forward with the </a:t>
            </a:r>
            <a:r>
              <a:rPr sz="750" dirty="0">
                <a:latin typeface="Calibri"/>
                <a:cs typeface="Calibri"/>
              </a:rPr>
              <a:t>ball and has </a:t>
            </a:r>
            <a:r>
              <a:rPr sz="750" spc="-3" dirty="0">
                <a:latin typeface="Calibri"/>
                <a:cs typeface="Calibri"/>
              </a:rPr>
              <a:t>space behind the</a:t>
            </a:r>
            <a:r>
              <a:rPr sz="750" dirty="0">
                <a:latin typeface="Calibri"/>
                <a:cs typeface="Calibri"/>
              </a:rPr>
              <a:t> </a:t>
            </a:r>
            <a:r>
              <a:rPr sz="750" spc="-3" dirty="0">
                <a:latin typeface="Calibri"/>
                <a:cs typeface="Calibri"/>
              </a:rPr>
              <a:t>opponent.</a:t>
            </a:r>
            <a:endParaRPr sz="750" dirty="0">
              <a:latin typeface="Calibri"/>
              <a:cs typeface="Calibri"/>
            </a:endParaRPr>
          </a:p>
        </p:txBody>
      </p:sp>
      <p:sp>
        <p:nvSpPr>
          <p:cNvPr id="9" name="object 9"/>
          <p:cNvSpPr txBox="1"/>
          <p:nvPr/>
        </p:nvSpPr>
        <p:spPr>
          <a:xfrm>
            <a:off x="4061321" y="1757969"/>
            <a:ext cx="221673"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Why:</a:t>
            </a:r>
          </a:p>
        </p:txBody>
      </p:sp>
      <p:sp>
        <p:nvSpPr>
          <p:cNvPr id="10" name="object 10"/>
          <p:cNvSpPr txBox="1"/>
          <p:nvPr/>
        </p:nvSpPr>
        <p:spPr>
          <a:xfrm>
            <a:off x="4684741" y="1757969"/>
            <a:ext cx="2021032"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To </a:t>
            </a:r>
            <a:r>
              <a:rPr sz="750" dirty="0">
                <a:latin typeface="Calibri"/>
                <a:cs typeface="Calibri"/>
              </a:rPr>
              <a:t>get by the </a:t>
            </a:r>
            <a:r>
              <a:rPr sz="750" spc="-3" dirty="0">
                <a:latin typeface="Calibri"/>
                <a:cs typeface="Calibri"/>
              </a:rPr>
              <a:t>opponent </a:t>
            </a:r>
            <a:r>
              <a:rPr sz="750" dirty="0">
                <a:latin typeface="Calibri"/>
                <a:cs typeface="Calibri"/>
              </a:rPr>
              <a:t>and </a:t>
            </a:r>
            <a:r>
              <a:rPr sz="750" spc="-3" dirty="0">
                <a:latin typeface="Calibri"/>
                <a:cs typeface="Calibri"/>
              </a:rPr>
              <a:t>unbalance the</a:t>
            </a:r>
            <a:r>
              <a:rPr sz="750" spc="-24" dirty="0">
                <a:latin typeface="Calibri"/>
                <a:cs typeface="Calibri"/>
              </a:rPr>
              <a:t> </a:t>
            </a:r>
            <a:r>
              <a:rPr sz="750" spc="-3" dirty="0">
                <a:latin typeface="Calibri"/>
                <a:cs typeface="Calibri"/>
              </a:rPr>
              <a:t>defense.</a:t>
            </a:r>
            <a:endParaRPr sz="750" dirty="0">
              <a:latin typeface="Calibri"/>
              <a:cs typeface="Calibri"/>
            </a:endParaRPr>
          </a:p>
        </p:txBody>
      </p:sp>
      <p:sp>
        <p:nvSpPr>
          <p:cNvPr id="11" name="object 11"/>
          <p:cNvSpPr txBox="1"/>
          <p:nvPr/>
        </p:nvSpPr>
        <p:spPr>
          <a:xfrm>
            <a:off x="4061321" y="1978516"/>
            <a:ext cx="221673"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H</a:t>
            </a:r>
            <a:r>
              <a:rPr sz="750" spc="3" dirty="0">
                <a:latin typeface="Calibri"/>
                <a:cs typeface="Calibri"/>
              </a:rPr>
              <a:t>o</a:t>
            </a:r>
            <a:r>
              <a:rPr sz="750" dirty="0">
                <a:latin typeface="Calibri"/>
                <a:cs typeface="Calibri"/>
              </a:rPr>
              <a:t>w:</a:t>
            </a:r>
          </a:p>
        </p:txBody>
      </p:sp>
      <p:sp>
        <p:nvSpPr>
          <p:cNvPr id="12" name="object 12"/>
          <p:cNvSpPr txBox="1"/>
          <p:nvPr/>
        </p:nvSpPr>
        <p:spPr>
          <a:xfrm>
            <a:off x="4684741" y="1978516"/>
            <a:ext cx="2185555"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Step 1: Keep </a:t>
            </a:r>
            <a:r>
              <a:rPr sz="750" dirty="0">
                <a:latin typeface="Calibri"/>
                <a:cs typeface="Calibri"/>
              </a:rPr>
              <a:t>control of </a:t>
            </a:r>
            <a:r>
              <a:rPr sz="750" spc="-3" dirty="0">
                <a:latin typeface="Calibri"/>
                <a:cs typeface="Calibri"/>
              </a:rPr>
              <a:t>the </a:t>
            </a:r>
            <a:r>
              <a:rPr sz="750" dirty="0">
                <a:latin typeface="Calibri"/>
                <a:cs typeface="Calibri"/>
              </a:rPr>
              <a:t>ball </a:t>
            </a:r>
            <a:r>
              <a:rPr sz="750" spc="-3" dirty="0">
                <a:latin typeface="Calibri"/>
                <a:cs typeface="Calibri"/>
              </a:rPr>
              <a:t>while dribbling</a:t>
            </a:r>
            <a:r>
              <a:rPr sz="750" dirty="0">
                <a:latin typeface="Calibri"/>
                <a:cs typeface="Calibri"/>
              </a:rPr>
              <a:t> </a:t>
            </a:r>
            <a:r>
              <a:rPr sz="750" spc="-3" dirty="0">
                <a:latin typeface="Calibri"/>
                <a:cs typeface="Calibri"/>
              </a:rPr>
              <a:t>forward.</a:t>
            </a:r>
            <a:endParaRPr sz="750" dirty="0">
              <a:latin typeface="Calibri"/>
              <a:cs typeface="Calibri"/>
            </a:endParaRPr>
          </a:p>
        </p:txBody>
      </p:sp>
      <p:sp>
        <p:nvSpPr>
          <p:cNvPr id="13" name="object 13"/>
          <p:cNvSpPr txBox="1"/>
          <p:nvPr/>
        </p:nvSpPr>
        <p:spPr>
          <a:xfrm>
            <a:off x="4684742" y="2198802"/>
            <a:ext cx="3291753" cy="901552"/>
          </a:xfrm>
          <a:prstGeom prst="rect">
            <a:avLst/>
          </a:prstGeom>
        </p:spPr>
        <p:txBody>
          <a:bodyPr vert="horz" wrap="square" lIns="0" tIns="8659" rIns="0" bIns="0" rtlCol="0">
            <a:spAutoFit/>
          </a:bodyPr>
          <a:lstStyle/>
          <a:p>
            <a:pPr marL="8659">
              <a:spcBef>
                <a:spcPts val="68"/>
              </a:spcBef>
            </a:pPr>
            <a:r>
              <a:rPr sz="750" spc="-3" dirty="0">
                <a:latin typeface="Calibri"/>
                <a:cs typeface="Calibri"/>
              </a:rPr>
              <a:t>Step 2: Recognize </a:t>
            </a:r>
            <a:r>
              <a:rPr sz="750" dirty="0">
                <a:latin typeface="Calibri"/>
                <a:cs typeface="Calibri"/>
              </a:rPr>
              <a:t>a </a:t>
            </a:r>
            <a:r>
              <a:rPr sz="750" spc="-3" dirty="0">
                <a:latin typeface="Calibri"/>
                <a:cs typeface="Calibri"/>
              </a:rPr>
              <a:t>confronting opponent that has space behind</a:t>
            </a:r>
            <a:r>
              <a:rPr sz="750" spc="27" dirty="0">
                <a:latin typeface="Calibri"/>
                <a:cs typeface="Calibri"/>
              </a:rPr>
              <a:t> </a:t>
            </a:r>
            <a:r>
              <a:rPr sz="750" spc="-3" dirty="0">
                <a:latin typeface="Calibri"/>
                <a:cs typeface="Calibri"/>
              </a:rPr>
              <a:t>them.</a:t>
            </a:r>
            <a:endParaRPr sz="750" dirty="0">
              <a:latin typeface="Calibri"/>
              <a:cs typeface="Calibri"/>
            </a:endParaRPr>
          </a:p>
          <a:p>
            <a:pPr marL="8659" marR="3464">
              <a:lnSpc>
                <a:spcPct val="118200"/>
              </a:lnSpc>
              <a:spcBef>
                <a:spcPts val="665"/>
              </a:spcBef>
            </a:pPr>
            <a:r>
              <a:rPr sz="750" spc="-3" dirty="0">
                <a:latin typeface="Calibri"/>
                <a:cs typeface="Calibri"/>
              </a:rPr>
              <a:t>Step 3: </a:t>
            </a:r>
            <a:r>
              <a:rPr sz="750" dirty="0">
                <a:latin typeface="Calibri"/>
                <a:cs typeface="Calibri"/>
              </a:rPr>
              <a:t>At the </a:t>
            </a:r>
            <a:r>
              <a:rPr sz="750" spc="-3" dirty="0">
                <a:latin typeface="Calibri"/>
                <a:cs typeface="Calibri"/>
              </a:rPr>
              <a:t>point </a:t>
            </a:r>
            <a:r>
              <a:rPr sz="750" dirty="0">
                <a:latin typeface="Calibri"/>
                <a:cs typeface="Calibri"/>
              </a:rPr>
              <a:t>the </a:t>
            </a:r>
            <a:r>
              <a:rPr sz="750" spc="-3" dirty="0">
                <a:latin typeface="Calibri"/>
                <a:cs typeface="Calibri"/>
              </a:rPr>
              <a:t>opponent </a:t>
            </a:r>
            <a:r>
              <a:rPr sz="750" dirty="0">
                <a:latin typeface="Calibri"/>
                <a:cs typeface="Calibri"/>
              </a:rPr>
              <a:t>is </a:t>
            </a:r>
            <a:r>
              <a:rPr sz="750" spc="-3" dirty="0">
                <a:latin typeface="Calibri"/>
                <a:cs typeface="Calibri"/>
              </a:rPr>
              <a:t>around </a:t>
            </a:r>
            <a:r>
              <a:rPr sz="750" dirty="0">
                <a:latin typeface="Calibri"/>
                <a:cs typeface="Calibri"/>
              </a:rPr>
              <a:t>1 </a:t>
            </a:r>
            <a:r>
              <a:rPr sz="750" spc="-3" dirty="0">
                <a:latin typeface="Calibri"/>
                <a:cs typeface="Calibri"/>
              </a:rPr>
              <a:t>yard </a:t>
            </a:r>
            <a:r>
              <a:rPr sz="750" dirty="0">
                <a:latin typeface="Calibri"/>
                <a:cs typeface="Calibri"/>
              </a:rPr>
              <a:t>away, fake </a:t>
            </a:r>
            <a:r>
              <a:rPr sz="750" spc="-3" dirty="0">
                <a:latin typeface="Calibri"/>
                <a:cs typeface="Calibri"/>
              </a:rPr>
              <a:t>to take </a:t>
            </a:r>
            <a:r>
              <a:rPr sz="750" dirty="0">
                <a:latin typeface="Calibri"/>
                <a:cs typeface="Calibri"/>
              </a:rPr>
              <a:t>the ball in one  </a:t>
            </a:r>
            <a:r>
              <a:rPr sz="750" spc="-3" dirty="0">
                <a:latin typeface="Calibri"/>
                <a:cs typeface="Calibri"/>
              </a:rPr>
              <a:t>direction.</a:t>
            </a:r>
            <a:endParaRPr sz="750" dirty="0">
              <a:latin typeface="Calibri"/>
              <a:cs typeface="Calibri"/>
            </a:endParaRPr>
          </a:p>
          <a:p>
            <a:pPr marL="8659" marR="35934">
              <a:lnSpc>
                <a:spcPct val="192700"/>
              </a:lnSpc>
            </a:pPr>
            <a:r>
              <a:rPr sz="750" spc="-3" dirty="0">
                <a:latin typeface="Calibri"/>
                <a:cs typeface="Calibri"/>
              </a:rPr>
              <a:t>Step 4: Quickly move </a:t>
            </a:r>
            <a:r>
              <a:rPr sz="750" dirty="0">
                <a:latin typeface="Calibri"/>
                <a:cs typeface="Calibri"/>
              </a:rPr>
              <a:t>the ball by the </a:t>
            </a:r>
            <a:r>
              <a:rPr sz="750" spc="-3" dirty="0">
                <a:latin typeface="Calibri"/>
                <a:cs typeface="Calibri"/>
              </a:rPr>
              <a:t>opponent </a:t>
            </a:r>
            <a:r>
              <a:rPr sz="750" dirty="0">
                <a:latin typeface="Calibri"/>
                <a:cs typeface="Calibri"/>
              </a:rPr>
              <a:t>in </a:t>
            </a:r>
            <a:r>
              <a:rPr sz="750" spc="-3" dirty="0">
                <a:latin typeface="Calibri"/>
                <a:cs typeface="Calibri"/>
              </a:rPr>
              <a:t>the direction </a:t>
            </a:r>
            <a:r>
              <a:rPr sz="750" dirty="0">
                <a:latin typeface="Calibri"/>
                <a:cs typeface="Calibri"/>
              </a:rPr>
              <a:t>away </a:t>
            </a:r>
            <a:r>
              <a:rPr sz="750" spc="-7" dirty="0">
                <a:latin typeface="Calibri"/>
                <a:cs typeface="Calibri"/>
              </a:rPr>
              <a:t>from </a:t>
            </a:r>
            <a:r>
              <a:rPr sz="750" dirty="0">
                <a:latin typeface="Calibri"/>
                <a:cs typeface="Calibri"/>
              </a:rPr>
              <a:t>the </a:t>
            </a:r>
            <a:r>
              <a:rPr sz="750" spc="-3" dirty="0">
                <a:latin typeface="Calibri"/>
                <a:cs typeface="Calibri"/>
              </a:rPr>
              <a:t>fake.  Step 5: Accelerate</a:t>
            </a:r>
            <a:r>
              <a:rPr sz="750" spc="3" dirty="0">
                <a:latin typeface="Calibri"/>
                <a:cs typeface="Calibri"/>
              </a:rPr>
              <a:t> </a:t>
            </a:r>
            <a:r>
              <a:rPr sz="750" spc="-3" dirty="0">
                <a:latin typeface="Calibri"/>
                <a:cs typeface="Calibri"/>
              </a:rPr>
              <a:t>away</a:t>
            </a:r>
            <a:endParaRPr sz="750" dirty="0">
              <a:latin typeface="Calibri"/>
              <a:cs typeface="Calibri"/>
            </a:endParaRPr>
          </a:p>
        </p:txBody>
      </p:sp>
      <p:graphicFrame>
        <p:nvGraphicFramePr>
          <p:cNvPr id="14" name="object 14"/>
          <p:cNvGraphicFramePr>
            <a:graphicFrameLocks noGrp="1"/>
          </p:cNvGraphicFramePr>
          <p:nvPr/>
        </p:nvGraphicFramePr>
        <p:xfrm>
          <a:off x="4020936" y="3448309"/>
          <a:ext cx="4147271" cy="2801366"/>
        </p:xfrm>
        <a:graphic>
          <a:graphicData uri="http://schemas.openxmlformats.org/drawingml/2006/table">
            <a:tbl>
              <a:tblPr firstRow="1" bandRow="1">
                <a:tableStyleId>{2D5ABB26-0587-4C30-8999-92F81FD0307C}</a:tableStyleId>
              </a:tblPr>
              <a:tblGrid>
                <a:gridCol w="671513">
                  <a:extLst>
                    <a:ext uri="{9D8B030D-6E8A-4147-A177-3AD203B41FA5}">
                      <a16:colId xmlns:a16="http://schemas.microsoft.com/office/drawing/2014/main" val="20000"/>
                    </a:ext>
                  </a:extLst>
                </a:gridCol>
                <a:gridCol w="1420956">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2472430">
                <a:tc>
                  <a:txBody>
                    <a:bodyPr/>
                    <a:lstStyle/>
                    <a:p>
                      <a:pPr marL="68580">
                        <a:lnSpc>
                          <a:spcPts val="1275"/>
                        </a:lnSpc>
                      </a:pPr>
                      <a:r>
                        <a:rPr sz="700" dirty="0">
                          <a:latin typeface="Calibri"/>
                          <a:cs typeface="Calibri"/>
                        </a:rPr>
                        <a:t>Line</a:t>
                      </a:r>
                      <a:r>
                        <a:rPr sz="700" spc="-20" dirty="0">
                          <a:latin typeface="Calibri"/>
                          <a:cs typeface="Calibri"/>
                        </a:rPr>
                        <a:t> </a:t>
                      </a:r>
                      <a:r>
                        <a:rPr sz="700" spc="-5" dirty="0">
                          <a:latin typeface="Calibri"/>
                          <a:cs typeface="Calibri"/>
                        </a:rPr>
                        <a:t>patters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dirty="0">
                          <a:latin typeface="Calibri"/>
                          <a:cs typeface="Calibri"/>
                        </a:rPr>
                        <a:t>Groups of </a:t>
                      </a:r>
                      <a:r>
                        <a:rPr sz="700" spc="-5" dirty="0">
                          <a:latin typeface="Calibri"/>
                          <a:cs typeface="Calibri"/>
                        </a:rPr>
                        <a:t>three are formed</a:t>
                      </a:r>
                      <a:r>
                        <a:rPr sz="700" spc="-30" dirty="0">
                          <a:latin typeface="Calibri"/>
                          <a:cs typeface="Calibri"/>
                        </a:rPr>
                        <a:t> </a:t>
                      </a:r>
                      <a:r>
                        <a:rPr sz="700" spc="-5" dirty="0">
                          <a:latin typeface="Calibri"/>
                          <a:cs typeface="Calibri"/>
                        </a:rPr>
                        <a:t>with</a:t>
                      </a:r>
                      <a:endParaRPr sz="700" dirty="0">
                        <a:latin typeface="Calibri"/>
                        <a:cs typeface="Calibri"/>
                      </a:endParaRPr>
                    </a:p>
                    <a:p>
                      <a:pPr marL="68580" marR="74930">
                        <a:lnSpc>
                          <a:spcPct val="101800"/>
                        </a:lnSpc>
                      </a:pPr>
                      <a:r>
                        <a:rPr sz="700" spc="-5" dirty="0">
                          <a:latin typeface="Calibri"/>
                          <a:cs typeface="Calibri"/>
                        </a:rPr>
                        <a:t>two players </a:t>
                      </a:r>
                      <a:r>
                        <a:rPr sz="700" spc="-10" dirty="0">
                          <a:latin typeface="Calibri"/>
                          <a:cs typeface="Calibri"/>
                        </a:rPr>
                        <a:t>in </a:t>
                      </a:r>
                      <a:r>
                        <a:rPr sz="700" spc="-5" dirty="0">
                          <a:latin typeface="Calibri"/>
                          <a:cs typeface="Calibri"/>
                        </a:rPr>
                        <a:t>each group starting  </a:t>
                      </a:r>
                      <a:r>
                        <a:rPr sz="700" dirty="0">
                          <a:latin typeface="Calibri"/>
                          <a:cs typeface="Calibri"/>
                        </a:rPr>
                        <a:t>at </a:t>
                      </a:r>
                      <a:r>
                        <a:rPr sz="700" spc="-5" dirty="0">
                          <a:latin typeface="Calibri"/>
                          <a:cs typeface="Calibri"/>
                        </a:rPr>
                        <a:t>one </a:t>
                      </a:r>
                      <a:r>
                        <a:rPr sz="700" dirty="0">
                          <a:latin typeface="Calibri"/>
                          <a:cs typeface="Calibri"/>
                        </a:rPr>
                        <a:t>cone </a:t>
                      </a:r>
                      <a:r>
                        <a:rPr sz="700" spc="-5" dirty="0">
                          <a:latin typeface="Calibri"/>
                          <a:cs typeface="Calibri"/>
                        </a:rPr>
                        <a:t>with </a:t>
                      </a:r>
                      <a:r>
                        <a:rPr sz="700" dirty="0">
                          <a:latin typeface="Calibri"/>
                          <a:cs typeface="Calibri"/>
                        </a:rPr>
                        <a:t>a ball and the  </a:t>
                      </a:r>
                      <a:r>
                        <a:rPr sz="700" spc="-5" dirty="0">
                          <a:latin typeface="Calibri"/>
                          <a:cs typeface="Calibri"/>
                        </a:rPr>
                        <a:t>remaining player starting </a:t>
                      </a:r>
                      <a:r>
                        <a:rPr sz="700" dirty="0">
                          <a:latin typeface="Calibri"/>
                          <a:cs typeface="Calibri"/>
                        </a:rPr>
                        <a:t>at a  cone </a:t>
                      </a:r>
                      <a:r>
                        <a:rPr sz="700" spc="-5" dirty="0">
                          <a:latin typeface="Calibri"/>
                          <a:cs typeface="Calibri"/>
                        </a:rPr>
                        <a:t>15 yards</a:t>
                      </a:r>
                      <a:r>
                        <a:rPr sz="700" spc="-35" dirty="0">
                          <a:latin typeface="Calibri"/>
                          <a:cs typeface="Calibri"/>
                        </a:rPr>
                        <a:t> </a:t>
                      </a:r>
                      <a:r>
                        <a:rPr sz="700" spc="-5" dirty="0">
                          <a:latin typeface="Calibri"/>
                          <a:cs typeface="Calibri"/>
                        </a:rPr>
                        <a:t>away.</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90170">
                        <a:lnSpc>
                          <a:spcPct val="101600"/>
                        </a:lnSpc>
                        <a:spcBef>
                          <a:spcPts val="5"/>
                        </a:spcBef>
                      </a:pPr>
                      <a:r>
                        <a:rPr sz="700" spc="-5" dirty="0">
                          <a:latin typeface="Calibri"/>
                          <a:cs typeface="Calibri"/>
                        </a:rPr>
                        <a:t>The first </a:t>
                      </a:r>
                      <a:r>
                        <a:rPr sz="700" dirty="0">
                          <a:latin typeface="Calibri"/>
                          <a:cs typeface="Calibri"/>
                        </a:rPr>
                        <a:t>player </a:t>
                      </a:r>
                      <a:r>
                        <a:rPr sz="700" spc="-5" dirty="0">
                          <a:latin typeface="Calibri"/>
                          <a:cs typeface="Calibri"/>
                        </a:rPr>
                        <a:t>dribbles </a:t>
                      </a:r>
                      <a:r>
                        <a:rPr sz="700" dirty="0">
                          <a:latin typeface="Calibri"/>
                          <a:cs typeface="Calibri"/>
                        </a:rPr>
                        <a:t>across  the </a:t>
                      </a:r>
                      <a:r>
                        <a:rPr sz="700" spc="-5" dirty="0">
                          <a:latin typeface="Calibri"/>
                          <a:cs typeface="Calibri"/>
                        </a:rPr>
                        <a:t>space performing </a:t>
                      </a:r>
                      <a:r>
                        <a:rPr sz="700" dirty="0">
                          <a:latin typeface="Calibri"/>
                          <a:cs typeface="Calibri"/>
                        </a:rPr>
                        <a:t>a </a:t>
                      </a:r>
                      <a:r>
                        <a:rPr sz="700" spc="-5" dirty="0">
                          <a:latin typeface="Calibri"/>
                          <a:cs typeface="Calibri"/>
                        </a:rPr>
                        <a:t>pattern </a:t>
                      </a:r>
                      <a:r>
                        <a:rPr sz="700" dirty="0">
                          <a:latin typeface="Calibri"/>
                          <a:cs typeface="Calibri"/>
                        </a:rPr>
                        <a:t>at  the </a:t>
                      </a:r>
                      <a:r>
                        <a:rPr sz="700" spc="-5" dirty="0">
                          <a:latin typeface="Calibri"/>
                          <a:cs typeface="Calibri"/>
                        </a:rPr>
                        <a:t>coach’s command. The </a:t>
                      </a:r>
                      <a:r>
                        <a:rPr sz="700" dirty="0">
                          <a:latin typeface="Calibri"/>
                          <a:cs typeface="Calibri"/>
                        </a:rPr>
                        <a:t>ball </a:t>
                      </a:r>
                      <a:r>
                        <a:rPr sz="700" spc="-10" dirty="0">
                          <a:latin typeface="Calibri"/>
                          <a:cs typeface="Calibri"/>
                        </a:rPr>
                        <a:t>is  </a:t>
                      </a:r>
                      <a:r>
                        <a:rPr sz="700" dirty="0">
                          <a:latin typeface="Calibri"/>
                          <a:cs typeface="Calibri"/>
                        </a:rPr>
                        <a:t>turned over at </a:t>
                      </a:r>
                      <a:r>
                        <a:rPr sz="700" spc="-5" dirty="0">
                          <a:latin typeface="Calibri"/>
                          <a:cs typeface="Calibri"/>
                        </a:rPr>
                        <a:t>the </a:t>
                      </a:r>
                      <a:r>
                        <a:rPr sz="700" dirty="0">
                          <a:latin typeface="Calibri"/>
                          <a:cs typeface="Calibri"/>
                        </a:rPr>
                        <a:t>cone as the  activity</a:t>
                      </a:r>
                      <a:r>
                        <a:rPr sz="700" spc="-15" dirty="0">
                          <a:latin typeface="Calibri"/>
                          <a:cs typeface="Calibri"/>
                        </a:rPr>
                        <a:t> </a:t>
                      </a:r>
                      <a:r>
                        <a:rPr sz="700" spc="-5" dirty="0">
                          <a:latin typeface="Calibri"/>
                          <a:cs typeface="Calibri"/>
                        </a:rPr>
                        <a:t>continues.</a:t>
                      </a:r>
                      <a:endParaRPr sz="700" dirty="0">
                        <a:latin typeface="Calibri"/>
                        <a:cs typeface="Calibri"/>
                      </a:endParaRPr>
                    </a:p>
                    <a:p>
                      <a:pPr>
                        <a:lnSpc>
                          <a:spcPct val="100000"/>
                        </a:lnSpc>
                        <a:spcBef>
                          <a:spcPts val="45"/>
                        </a:spcBef>
                      </a:pPr>
                      <a:endParaRPr sz="800" dirty="0">
                        <a:latin typeface="Times New Roman"/>
                        <a:cs typeface="Times New Roman"/>
                      </a:endParaRPr>
                    </a:p>
                    <a:p>
                      <a:pPr marL="68580">
                        <a:lnSpc>
                          <a:spcPct val="100000"/>
                        </a:lnSpc>
                      </a:pPr>
                      <a:r>
                        <a:rPr sz="700" spc="-5" dirty="0">
                          <a:latin typeface="Calibri"/>
                          <a:cs typeface="Calibri"/>
                        </a:rPr>
                        <a:t>Patterns</a:t>
                      </a:r>
                      <a:endParaRPr sz="700" dirty="0">
                        <a:latin typeface="Calibri"/>
                        <a:cs typeface="Calibri"/>
                      </a:endParaRPr>
                    </a:p>
                    <a:p>
                      <a:pPr marL="525780" marR="169545" indent="-228600">
                        <a:lnSpc>
                          <a:spcPct val="101800"/>
                        </a:lnSpc>
                        <a:spcBef>
                          <a:spcPts val="60"/>
                        </a:spcBef>
                        <a:buFont typeface="Symbol"/>
                        <a:buChar char=""/>
                        <a:tabLst>
                          <a:tab pos="525145" algn="l"/>
                          <a:tab pos="525780" algn="l"/>
                        </a:tabLst>
                      </a:pPr>
                      <a:r>
                        <a:rPr sz="700" spc="-5" dirty="0">
                          <a:latin typeface="Calibri"/>
                          <a:cs typeface="Calibri"/>
                        </a:rPr>
                        <a:t>Inside </a:t>
                      </a:r>
                      <a:r>
                        <a:rPr sz="700" dirty="0">
                          <a:latin typeface="Calibri"/>
                          <a:cs typeface="Calibri"/>
                        </a:rPr>
                        <a:t>of </a:t>
                      </a:r>
                      <a:r>
                        <a:rPr sz="700" spc="-5" dirty="0">
                          <a:latin typeface="Calibri"/>
                          <a:cs typeface="Calibri"/>
                        </a:rPr>
                        <a:t>foot/outside </a:t>
                      </a:r>
                      <a:r>
                        <a:rPr sz="700" dirty="0">
                          <a:latin typeface="Calibri"/>
                          <a:cs typeface="Calibri"/>
                        </a:rPr>
                        <a:t>of  foot</a:t>
                      </a:r>
                    </a:p>
                    <a:p>
                      <a:pPr marL="525780" indent="-228600">
                        <a:lnSpc>
                          <a:spcPct val="100000"/>
                        </a:lnSpc>
                        <a:spcBef>
                          <a:spcPts val="85"/>
                        </a:spcBef>
                        <a:buFont typeface="Symbol"/>
                        <a:buChar char=""/>
                        <a:tabLst>
                          <a:tab pos="525145" algn="l"/>
                          <a:tab pos="525780" algn="l"/>
                        </a:tabLst>
                      </a:pPr>
                      <a:r>
                        <a:rPr sz="700" spc="-5" dirty="0">
                          <a:latin typeface="Calibri"/>
                          <a:cs typeface="Calibri"/>
                        </a:rPr>
                        <a:t>Small touch/bigger</a:t>
                      </a:r>
                      <a:r>
                        <a:rPr sz="700" spc="-15" dirty="0">
                          <a:latin typeface="Calibri"/>
                          <a:cs typeface="Calibri"/>
                        </a:rPr>
                        <a:t> </a:t>
                      </a:r>
                      <a:r>
                        <a:rPr sz="700" spc="-5" dirty="0">
                          <a:latin typeface="Calibri"/>
                          <a:cs typeface="Calibri"/>
                        </a:rPr>
                        <a:t>touch</a:t>
                      </a:r>
                      <a:endParaRPr sz="700" dirty="0">
                        <a:latin typeface="Calibri"/>
                        <a:cs typeface="Calibri"/>
                      </a:endParaRPr>
                    </a:p>
                    <a:p>
                      <a:pPr marL="525780" indent="-228600">
                        <a:lnSpc>
                          <a:spcPct val="100000"/>
                        </a:lnSpc>
                        <a:spcBef>
                          <a:spcPts val="80"/>
                        </a:spcBef>
                        <a:buFont typeface="Symbol"/>
                        <a:buChar char=""/>
                        <a:tabLst>
                          <a:tab pos="525145" algn="l"/>
                          <a:tab pos="525780" algn="l"/>
                        </a:tabLst>
                      </a:pPr>
                      <a:r>
                        <a:rPr sz="700" spc="-5" dirty="0">
                          <a:latin typeface="Calibri"/>
                          <a:cs typeface="Calibri"/>
                        </a:rPr>
                        <a:t>Stop/go</a:t>
                      </a:r>
                      <a:endParaRPr sz="700" dirty="0">
                        <a:latin typeface="Calibri"/>
                        <a:cs typeface="Calibri"/>
                      </a:endParaRPr>
                    </a:p>
                    <a:p>
                      <a:pPr marL="525780" marR="331470" indent="-228600">
                        <a:lnSpc>
                          <a:spcPct val="102000"/>
                        </a:lnSpc>
                        <a:spcBef>
                          <a:spcPts val="50"/>
                        </a:spcBef>
                        <a:buFont typeface="Symbol"/>
                        <a:buChar char=""/>
                        <a:tabLst>
                          <a:tab pos="525145" algn="l"/>
                          <a:tab pos="525780" algn="l"/>
                        </a:tabLst>
                      </a:pPr>
                      <a:r>
                        <a:rPr sz="700" dirty="0">
                          <a:latin typeface="Calibri"/>
                          <a:cs typeface="Calibri"/>
                        </a:rPr>
                        <a:t>Chop </a:t>
                      </a:r>
                      <a:r>
                        <a:rPr sz="700" spc="-5" dirty="0">
                          <a:latin typeface="Calibri"/>
                          <a:cs typeface="Calibri"/>
                        </a:rPr>
                        <a:t>touch/get</a:t>
                      </a:r>
                      <a:r>
                        <a:rPr sz="700" spc="-80" dirty="0">
                          <a:latin typeface="Calibri"/>
                          <a:cs typeface="Calibri"/>
                        </a:rPr>
                        <a:t> </a:t>
                      </a:r>
                      <a:r>
                        <a:rPr sz="700" dirty="0">
                          <a:latin typeface="Calibri"/>
                          <a:cs typeface="Calibri"/>
                        </a:rPr>
                        <a:t>away  </a:t>
                      </a:r>
                      <a:r>
                        <a:rPr sz="700" spc="-5" dirty="0">
                          <a:latin typeface="Calibri"/>
                          <a:cs typeface="Calibri"/>
                        </a:rPr>
                        <a:t>touch</a:t>
                      </a:r>
                      <a:endParaRPr sz="700" dirty="0">
                        <a:latin typeface="Calibri"/>
                        <a:cs typeface="Calibri"/>
                      </a:endParaRPr>
                    </a:p>
                    <a:p>
                      <a:pPr marL="525780" indent="-228600">
                        <a:lnSpc>
                          <a:spcPct val="100000"/>
                        </a:lnSpc>
                        <a:spcBef>
                          <a:spcPts val="80"/>
                        </a:spcBef>
                        <a:buFont typeface="Symbol"/>
                        <a:buChar char=""/>
                        <a:tabLst>
                          <a:tab pos="525145" algn="l"/>
                          <a:tab pos="525780" algn="l"/>
                        </a:tabLst>
                      </a:pPr>
                      <a:r>
                        <a:rPr sz="700" spc="-5" dirty="0">
                          <a:latin typeface="Calibri"/>
                          <a:cs typeface="Calibri"/>
                        </a:rPr>
                        <a:t>Roll/go</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56655">
                <a:tc>
                  <a:txBody>
                    <a:bodyPr/>
                    <a:lstStyle/>
                    <a:p>
                      <a:pPr marL="68580">
                        <a:lnSpc>
                          <a:spcPts val="1275"/>
                        </a:lnSpc>
                      </a:pPr>
                      <a:r>
                        <a:rPr sz="700" spc="-5" dirty="0">
                          <a:latin typeface="Calibri"/>
                          <a:cs typeface="Calibri"/>
                        </a:rPr>
                        <a:t>Cone</a:t>
                      </a:r>
                      <a:r>
                        <a:rPr sz="700" spc="-25" dirty="0">
                          <a:latin typeface="Calibri"/>
                          <a:cs typeface="Calibri"/>
                        </a:rPr>
                        <a:t> </a:t>
                      </a:r>
                      <a:r>
                        <a:rPr sz="700" spc="-5" dirty="0">
                          <a:latin typeface="Calibri"/>
                          <a:cs typeface="Calibri"/>
                        </a:rPr>
                        <a:t>dribbling</a:t>
                      </a:r>
                      <a:endParaRPr sz="700" dirty="0">
                        <a:latin typeface="Calibri"/>
                        <a:cs typeface="Calibri"/>
                      </a:endParaRPr>
                    </a:p>
                    <a:p>
                      <a:pPr marL="68580">
                        <a:lnSpc>
                          <a:spcPct val="100000"/>
                        </a:lnSpc>
                        <a:spcBef>
                          <a:spcPts val="25"/>
                        </a:spcBef>
                      </a:pPr>
                      <a:r>
                        <a:rPr sz="700" spc="-5" dirty="0">
                          <a:latin typeface="Calibri"/>
                          <a:cs typeface="Calibri"/>
                        </a:rPr>
                        <a:t>variation</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dirty="0">
                          <a:latin typeface="Calibri"/>
                          <a:cs typeface="Calibri"/>
                        </a:rPr>
                        <a:t>Groups of </a:t>
                      </a:r>
                      <a:r>
                        <a:rPr sz="700" spc="-5" dirty="0">
                          <a:latin typeface="Calibri"/>
                          <a:cs typeface="Calibri"/>
                        </a:rPr>
                        <a:t>three are formed</a:t>
                      </a:r>
                      <a:r>
                        <a:rPr sz="700" spc="-65" dirty="0">
                          <a:latin typeface="Calibri"/>
                          <a:cs typeface="Calibri"/>
                        </a:rPr>
                        <a:t> </a:t>
                      </a:r>
                      <a:r>
                        <a:rPr sz="700" dirty="0">
                          <a:latin typeface="Calibri"/>
                          <a:cs typeface="Calibri"/>
                        </a:rPr>
                        <a:t>and</a:t>
                      </a:r>
                    </a:p>
                    <a:p>
                      <a:pPr marL="68580">
                        <a:lnSpc>
                          <a:spcPct val="100000"/>
                        </a:lnSpc>
                        <a:spcBef>
                          <a:spcPts val="25"/>
                        </a:spcBef>
                      </a:pPr>
                      <a:r>
                        <a:rPr sz="700" dirty="0">
                          <a:latin typeface="Calibri"/>
                          <a:cs typeface="Calibri"/>
                        </a:rPr>
                        <a:t>line </a:t>
                      </a:r>
                      <a:r>
                        <a:rPr sz="700" spc="-5" dirty="0">
                          <a:latin typeface="Calibri"/>
                          <a:cs typeface="Calibri"/>
                        </a:rPr>
                        <a:t>up behind </a:t>
                      </a:r>
                      <a:r>
                        <a:rPr sz="700" dirty="0">
                          <a:latin typeface="Calibri"/>
                          <a:cs typeface="Calibri"/>
                        </a:rPr>
                        <a:t>a </a:t>
                      </a:r>
                      <a:r>
                        <a:rPr sz="700" spc="-5" dirty="0">
                          <a:latin typeface="Calibri"/>
                          <a:cs typeface="Calibri"/>
                        </a:rPr>
                        <a:t>group </a:t>
                      </a:r>
                      <a:r>
                        <a:rPr sz="700" dirty="0">
                          <a:latin typeface="Calibri"/>
                          <a:cs typeface="Calibri"/>
                        </a:rPr>
                        <a:t>of</a:t>
                      </a:r>
                      <a:r>
                        <a:rPr sz="700" spc="-55" dirty="0">
                          <a:latin typeface="Calibri"/>
                          <a:cs typeface="Calibri"/>
                        </a:rPr>
                        <a:t> </a:t>
                      </a:r>
                      <a:r>
                        <a:rPr sz="700" dirty="0">
                          <a:latin typeface="Calibri"/>
                          <a:cs typeface="Calibri"/>
                        </a:rPr>
                        <a:t>cones.</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6173932" y="3452293"/>
            <a:ext cx="1946563" cy="493135"/>
          </a:xfrm>
          <a:prstGeom prst="rect">
            <a:avLst/>
          </a:prstGeom>
          <a:blipFill>
            <a:blip r:embed="rId2" cstate="print"/>
            <a:stretch>
              <a:fillRect/>
            </a:stretch>
          </a:blipFill>
        </p:spPr>
        <p:txBody>
          <a:bodyPr wrap="square" lIns="0" tIns="0" rIns="0" bIns="0" rtlCol="0"/>
          <a:lstStyle/>
          <a:p>
            <a:endParaRPr sz="1227" dirty="0"/>
          </a:p>
        </p:txBody>
      </p:sp>
      <p:sp>
        <p:nvSpPr>
          <p:cNvPr id="16" name="object 16"/>
          <p:cNvSpPr/>
          <p:nvPr/>
        </p:nvSpPr>
        <p:spPr>
          <a:xfrm>
            <a:off x="6173932" y="5923857"/>
            <a:ext cx="1945005" cy="252498"/>
          </a:xfrm>
          <a:prstGeom prst="rect">
            <a:avLst/>
          </a:prstGeom>
          <a:blipFill>
            <a:blip r:embed="rId3" cstate="print"/>
            <a:stretch>
              <a:fillRect/>
            </a:stretch>
          </a:blipFill>
        </p:spPr>
        <p:txBody>
          <a:bodyPr wrap="square" lIns="0" tIns="0" rIns="0" bIns="0" rtlCol="0"/>
          <a:lstStyle/>
          <a:p>
            <a:endParaRPr sz="1227"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7271" cy="4660080"/>
        </p:xfrm>
        <a:graphic>
          <a:graphicData uri="http://schemas.openxmlformats.org/drawingml/2006/table">
            <a:tbl>
              <a:tblPr firstRow="1" bandRow="1">
                <a:tableStyleId>{2D5ABB26-0587-4C30-8999-92F81FD0307C}</a:tableStyleId>
              </a:tblPr>
              <a:tblGrid>
                <a:gridCol w="671513">
                  <a:extLst>
                    <a:ext uri="{9D8B030D-6E8A-4147-A177-3AD203B41FA5}">
                      <a16:colId xmlns:a16="http://schemas.microsoft.com/office/drawing/2014/main" val="20000"/>
                    </a:ext>
                  </a:extLst>
                </a:gridCol>
                <a:gridCol w="1420956">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1865532">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spcBef>
                          <a:spcPts val="10"/>
                        </a:spcBef>
                      </a:pPr>
                      <a:endParaRPr sz="700" dirty="0">
                        <a:latin typeface="Times New Roman"/>
                        <a:cs typeface="Times New Roman"/>
                      </a:endParaRPr>
                    </a:p>
                    <a:p>
                      <a:pPr marL="68580" marR="98425">
                        <a:lnSpc>
                          <a:spcPct val="101800"/>
                        </a:lnSpc>
                      </a:pPr>
                      <a:r>
                        <a:rPr sz="700" spc="-5" dirty="0">
                          <a:latin typeface="Calibri"/>
                          <a:cs typeface="Calibri"/>
                        </a:rPr>
                        <a:t>The players dribble around </a:t>
                      </a:r>
                      <a:r>
                        <a:rPr sz="700" dirty="0">
                          <a:latin typeface="Calibri"/>
                          <a:cs typeface="Calibri"/>
                        </a:rPr>
                        <a:t>the  cones </a:t>
                      </a:r>
                      <a:r>
                        <a:rPr sz="700" spc="-5" dirty="0">
                          <a:latin typeface="Calibri"/>
                          <a:cs typeface="Calibri"/>
                        </a:rPr>
                        <a:t>with </a:t>
                      </a:r>
                      <a:r>
                        <a:rPr sz="700" dirty="0">
                          <a:latin typeface="Calibri"/>
                          <a:cs typeface="Calibri"/>
                        </a:rPr>
                        <a:t>a </a:t>
                      </a:r>
                      <a:r>
                        <a:rPr sz="700" spc="-5" dirty="0">
                          <a:latin typeface="Calibri"/>
                          <a:cs typeface="Calibri"/>
                        </a:rPr>
                        <a:t>large touch straight  </a:t>
                      </a:r>
                      <a:r>
                        <a:rPr sz="700" spc="5" dirty="0">
                          <a:latin typeface="Calibri"/>
                          <a:cs typeface="Calibri"/>
                        </a:rPr>
                        <a:t>out </a:t>
                      </a:r>
                      <a:r>
                        <a:rPr sz="700" spc="-5" dirty="0">
                          <a:latin typeface="Calibri"/>
                          <a:cs typeface="Calibri"/>
                        </a:rPr>
                        <a:t>then </a:t>
                      </a:r>
                      <a:r>
                        <a:rPr sz="700" dirty="0">
                          <a:latin typeface="Calibri"/>
                          <a:cs typeface="Calibri"/>
                        </a:rPr>
                        <a:t>a </a:t>
                      </a:r>
                      <a:r>
                        <a:rPr sz="700" spc="-5" dirty="0">
                          <a:latin typeface="Calibri"/>
                          <a:cs typeface="Calibri"/>
                        </a:rPr>
                        <a:t>small touch to </a:t>
                      </a:r>
                      <a:r>
                        <a:rPr sz="700" dirty="0">
                          <a:latin typeface="Calibri"/>
                          <a:cs typeface="Calibri"/>
                        </a:rPr>
                        <a:t>the </a:t>
                      </a:r>
                      <a:r>
                        <a:rPr sz="700" spc="-5" dirty="0">
                          <a:latin typeface="Calibri"/>
                          <a:cs typeface="Calibri"/>
                        </a:rPr>
                        <a:t>side  </a:t>
                      </a:r>
                      <a:r>
                        <a:rPr sz="700" dirty="0">
                          <a:latin typeface="Calibri"/>
                          <a:cs typeface="Calibri"/>
                        </a:rPr>
                        <a:t>of the cone </a:t>
                      </a:r>
                      <a:r>
                        <a:rPr sz="700" spc="-5" dirty="0">
                          <a:latin typeface="Calibri"/>
                          <a:cs typeface="Calibri"/>
                        </a:rPr>
                        <a:t>followed by </a:t>
                      </a:r>
                      <a:r>
                        <a:rPr sz="700" dirty="0">
                          <a:latin typeface="Calibri"/>
                          <a:cs typeface="Calibri"/>
                        </a:rPr>
                        <a:t>another  large </a:t>
                      </a:r>
                      <a:r>
                        <a:rPr sz="700" spc="-5" dirty="0">
                          <a:latin typeface="Calibri"/>
                          <a:cs typeface="Calibri"/>
                        </a:rPr>
                        <a:t>touch </a:t>
                      </a:r>
                      <a:r>
                        <a:rPr sz="700" dirty="0">
                          <a:latin typeface="Calibri"/>
                          <a:cs typeface="Calibri"/>
                        </a:rPr>
                        <a:t>out </a:t>
                      </a:r>
                      <a:r>
                        <a:rPr sz="700" spc="-5" dirty="0">
                          <a:latin typeface="Calibri"/>
                          <a:cs typeface="Calibri"/>
                        </a:rPr>
                        <a:t>to the </a:t>
                      </a:r>
                      <a:r>
                        <a:rPr sz="700" dirty="0">
                          <a:latin typeface="Calibri"/>
                          <a:cs typeface="Calibri"/>
                        </a:rPr>
                        <a:t>next</a:t>
                      </a:r>
                      <a:r>
                        <a:rPr sz="700" spc="-55" dirty="0">
                          <a:latin typeface="Calibri"/>
                          <a:cs typeface="Calibri"/>
                        </a:rPr>
                        <a:t> </a:t>
                      </a:r>
                      <a:r>
                        <a:rPr sz="700" spc="-5" dirty="0">
                          <a:latin typeface="Calibri"/>
                          <a:cs typeface="Calibri"/>
                        </a:rPr>
                        <a:t>cone.</a:t>
                      </a:r>
                      <a:endParaRPr sz="700" dirty="0">
                        <a:latin typeface="Calibri"/>
                        <a:cs typeface="Calibri"/>
                      </a:endParaRPr>
                    </a:p>
                    <a:p>
                      <a:pPr>
                        <a:lnSpc>
                          <a:spcPct val="100000"/>
                        </a:lnSpc>
                        <a:spcBef>
                          <a:spcPts val="10"/>
                        </a:spcBef>
                      </a:pPr>
                      <a:endParaRPr sz="800" dirty="0">
                        <a:latin typeface="Times New Roman"/>
                        <a:cs typeface="Times New Roman"/>
                      </a:endParaRPr>
                    </a:p>
                    <a:p>
                      <a:pPr marL="68580" marR="63500">
                        <a:lnSpc>
                          <a:spcPct val="101800"/>
                        </a:lnSpc>
                      </a:pPr>
                      <a:r>
                        <a:rPr sz="700" spc="-5" dirty="0">
                          <a:latin typeface="Calibri"/>
                          <a:cs typeface="Calibri"/>
                        </a:rPr>
                        <a:t>Each touch </a:t>
                      </a:r>
                      <a:r>
                        <a:rPr sz="700" dirty="0">
                          <a:latin typeface="Calibri"/>
                          <a:cs typeface="Calibri"/>
                        </a:rPr>
                        <a:t>is </a:t>
                      </a:r>
                      <a:r>
                        <a:rPr sz="700" spc="-5" dirty="0">
                          <a:latin typeface="Calibri"/>
                          <a:cs typeface="Calibri"/>
                        </a:rPr>
                        <a:t>perpendicular to </a:t>
                      </a:r>
                      <a:r>
                        <a:rPr sz="700" dirty="0">
                          <a:latin typeface="Calibri"/>
                          <a:cs typeface="Calibri"/>
                        </a:rPr>
                        <a:t>the  last</a:t>
                      </a:r>
                      <a:r>
                        <a:rPr sz="700" spc="-15" dirty="0">
                          <a:latin typeface="Calibri"/>
                          <a:cs typeface="Calibri"/>
                        </a:rPr>
                        <a:t> </a:t>
                      </a:r>
                      <a:r>
                        <a:rPr sz="700" spc="-5" dirty="0">
                          <a:latin typeface="Calibri"/>
                          <a:cs typeface="Calibri"/>
                        </a:rPr>
                        <a:t>touch.</a:t>
                      </a:r>
                      <a:endParaRPr sz="700" dirty="0">
                        <a:latin typeface="Calibri"/>
                        <a:cs typeface="Calibri"/>
                      </a:endParaRPr>
                    </a:p>
                    <a:p>
                      <a:pPr>
                        <a:lnSpc>
                          <a:spcPct val="100000"/>
                        </a:lnSpc>
                        <a:spcBef>
                          <a:spcPts val="25"/>
                        </a:spcBef>
                      </a:pPr>
                      <a:endParaRPr sz="800" dirty="0">
                        <a:latin typeface="Times New Roman"/>
                        <a:cs typeface="Times New Roman"/>
                      </a:endParaRPr>
                    </a:p>
                    <a:p>
                      <a:pPr marL="68580" marR="201930">
                        <a:lnSpc>
                          <a:spcPct val="101800"/>
                        </a:lnSpc>
                      </a:pPr>
                      <a:r>
                        <a:rPr sz="700" dirty="0">
                          <a:latin typeface="Calibri"/>
                          <a:cs typeface="Calibri"/>
                        </a:rPr>
                        <a:t>This </a:t>
                      </a:r>
                      <a:r>
                        <a:rPr sz="700" spc="-5" dirty="0">
                          <a:latin typeface="Calibri"/>
                          <a:cs typeface="Calibri"/>
                        </a:rPr>
                        <a:t>dribbling move uses </a:t>
                      </a:r>
                      <a:r>
                        <a:rPr sz="700" spc="-10" dirty="0">
                          <a:latin typeface="Calibri"/>
                          <a:cs typeface="Calibri"/>
                        </a:rPr>
                        <a:t>the  </a:t>
                      </a:r>
                      <a:r>
                        <a:rPr sz="700" spc="-5" dirty="0">
                          <a:latin typeface="Calibri"/>
                          <a:cs typeface="Calibri"/>
                        </a:rPr>
                        <a:t>small touch to </a:t>
                      </a:r>
                      <a:r>
                        <a:rPr sz="700" dirty="0">
                          <a:latin typeface="Calibri"/>
                          <a:cs typeface="Calibri"/>
                        </a:rPr>
                        <a:t>get </a:t>
                      </a:r>
                      <a:r>
                        <a:rPr sz="700" spc="-5" dirty="0">
                          <a:latin typeface="Calibri"/>
                          <a:cs typeface="Calibri"/>
                        </a:rPr>
                        <a:t>to </a:t>
                      </a:r>
                      <a:r>
                        <a:rPr sz="700" dirty="0">
                          <a:latin typeface="Calibri"/>
                          <a:cs typeface="Calibri"/>
                        </a:rPr>
                        <a:t>the side of  the </a:t>
                      </a:r>
                      <a:r>
                        <a:rPr sz="700" spc="-5" dirty="0">
                          <a:latin typeface="Calibri"/>
                          <a:cs typeface="Calibri"/>
                        </a:rPr>
                        <a:t>opponent </a:t>
                      </a:r>
                      <a:r>
                        <a:rPr sz="700" dirty="0">
                          <a:latin typeface="Calibri"/>
                          <a:cs typeface="Calibri"/>
                        </a:rPr>
                        <a:t>and a </a:t>
                      </a:r>
                      <a:r>
                        <a:rPr sz="700" spc="-5" dirty="0">
                          <a:latin typeface="Calibri"/>
                          <a:cs typeface="Calibri"/>
                        </a:rPr>
                        <a:t>large touch  to </a:t>
                      </a:r>
                      <a:r>
                        <a:rPr sz="700" spc="5" dirty="0">
                          <a:latin typeface="Calibri"/>
                          <a:cs typeface="Calibri"/>
                        </a:rPr>
                        <a:t>get </a:t>
                      </a:r>
                      <a:r>
                        <a:rPr sz="700" dirty="0">
                          <a:latin typeface="Calibri"/>
                          <a:cs typeface="Calibri"/>
                        </a:rPr>
                        <a:t>by and away </a:t>
                      </a:r>
                      <a:r>
                        <a:rPr sz="700" spc="-10" dirty="0">
                          <a:latin typeface="Calibri"/>
                          <a:cs typeface="Calibri"/>
                        </a:rPr>
                        <a:t>from </a:t>
                      </a:r>
                      <a:r>
                        <a:rPr sz="700" spc="-5" dirty="0">
                          <a:latin typeface="Calibri"/>
                          <a:cs typeface="Calibri"/>
                        </a:rPr>
                        <a:t>the  opponent.</a:t>
                      </a:r>
                      <a:endParaRPr sz="700" dirty="0">
                        <a:latin typeface="Calibri"/>
                        <a:cs typeface="Calibri"/>
                      </a:endParaRPr>
                    </a:p>
                  </a:txBody>
                  <a:tcPr marL="0" marR="0" marT="866"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794548">
                <a:tc>
                  <a:txBody>
                    <a:bodyPr/>
                    <a:lstStyle/>
                    <a:p>
                      <a:pPr marL="68580">
                        <a:lnSpc>
                          <a:spcPts val="1275"/>
                        </a:lnSpc>
                      </a:pPr>
                      <a:r>
                        <a:rPr sz="700" spc="-5" dirty="0">
                          <a:latin typeface="Calibri"/>
                          <a:cs typeface="Calibri"/>
                        </a:rPr>
                        <a:t>1v1</a:t>
                      </a:r>
                      <a:endParaRPr sz="700" dirty="0">
                        <a:latin typeface="Calibri"/>
                        <a:cs typeface="Calibri"/>
                      </a:endParaRPr>
                    </a:p>
                    <a:p>
                      <a:pPr marL="68580" marR="101600">
                        <a:lnSpc>
                          <a:spcPct val="100899"/>
                        </a:lnSpc>
                        <a:spcBef>
                          <a:spcPts val="10"/>
                        </a:spcBef>
                      </a:pPr>
                      <a:r>
                        <a:rPr sz="700" spc="5" dirty="0">
                          <a:latin typeface="Calibri"/>
                          <a:cs typeface="Calibri"/>
                        </a:rPr>
                        <a:t>a</a:t>
                      </a:r>
                      <a:r>
                        <a:rPr sz="700" spc="-10" dirty="0">
                          <a:latin typeface="Calibri"/>
                          <a:cs typeface="Calibri"/>
                        </a:rPr>
                        <a:t>tt</a:t>
                      </a:r>
                      <a:r>
                        <a:rPr sz="700" dirty="0">
                          <a:latin typeface="Calibri"/>
                          <a:cs typeface="Calibri"/>
                        </a:rPr>
                        <a:t>a</a:t>
                      </a:r>
                      <a:r>
                        <a:rPr sz="700" spc="10" dirty="0">
                          <a:latin typeface="Calibri"/>
                          <a:cs typeface="Calibri"/>
                        </a:rPr>
                        <a:t>c</a:t>
                      </a:r>
                      <a:r>
                        <a:rPr sz="700" spc="-10" dirty="0">
                          <a:latin typeface="Calibri"/>
                          <a:cs typeface="Calibri"/>
                        </a:rPr>
                        <a:t>k/</a:t>
                      </a:r>
                      <a:r>
                        <a:rPr sz="700" spc="5" dirty="0">
                          <a:latin typeface="Calibri"/>
                          <a:cs typeface="Calibri"/>
                        </a:rPr>
                        <a:t>d</a:t>
                      </a:r>
                      <a:r>
                        <a:rPr sz="700" dirty="0">
                          <a:latin typeface="Calibri"/>
                          <a:cs typeface="Calibri"/>
                        </a:rPr>
                        <a:t>e</a:t>
                      </a:r>
                      <a:r>
                        <a:rPr sz="700" spc="-15" dirty="0">
                          <a:latin typeface="Calibri"/>
                          <a:cs typeface="Calibri"/>
                        </a:rPr>
                        <a:t>f</a:t>
                      </a:r>
                      <a:r>
                        <a:rPr sz="700" dirty="0">
                          <a:latin typeface="Calibri"/>
                          <a:cs typeface="Calibri"/>
                        </a:rPr>
                        <a:t>end  2 goal</a:t>
                      </a:r>
                      <a:r>
                        <a:rPr sz="700" spc="-50" dirty="0">
                          <a:latin typeface="Calibri"/>
                          <a:cs typeface="Calibri"/>
                        </a:rPr>
                        <a:t> </a:t>
                      </a:r>
                      <a:r>
                        <a:rPr sz="700" spc="-5" dirty="0">
                          <a:latin typeface="Calibri"/>
                          <a:cs typeface="Calibri"/>
                        </a:rPr>
                        <a:t>game</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spc="-5" dirty="0">
                          <a:latin typeface="Calibri"/>
                          <a:cs typeface="Calibri"/>
                        </a:rPr>
                        <a:t>Set up </a:t>
                      </a:r>
                      <a:r>
                        <a:rPr sz="700" dirty="0">
                          <a:latin typeface="Calibri"/>
                          <a:cs typeface="Calibri"/>
                        </a:rPr>
                        <a:t>a </a:t>
                      </a:r>
                      <a:r>
                        <a:rPr sz="700" spc="-5" dirty="0">
                          <a:latin typeface="Calibri"/>
                          <a:cs typeface="Calibri"/>
                        </a:rPr>
                        <a:t>field 25 yards long </a:t>
                      </a:r>
                      <a:r>
                        <a:rPr sz="700" dirty="0">
                          <a:latin typeface="Calibri"/>
                          <a:cs typeface="Calibri"/>
                        </a:rPr>
                        <a:t>by</a:t>
                      </a:r>
                      <a:r>
                        <a:rPr sz="700" spc="-15" dirty="0">
                          <a:latin typeface="Calibri"/>
                          <a:cs typeface="Calibri"/>
                        </a:rPr>
                        <a:t> </a:t>
                      </a:r>
                      <a:r>
                        <a:rPr sz="700" spc="-5" dirty="0">
                          <a:latin typeface="Calibri"/>
                          <a:cs typeface="Calibri"/>
                        </a:rPr>
                        <a:t>35</a:t>
                      </a:r>
                      <a:endParaRPr sz="700" dirty="0">
                        <a:latin typeface="Calibri"/>
                        <a:cs typeface="Calibri"/>
                      </a:endParaRPr>
                    </a:p>
                    <a:p>
                      <a:pPr marL="68580" marR="178435">
                        <a:lnSpc>
                          <a:spcPct val="101600"/>
                        </a:lnSpc>
                      </a:pPr>
                      <a:r>
                        <a:rPr sz="700" spc="-5" dirty="0">
                          <a:latin typeface="Calibri"/>
                          <a:cs typeface="Calibri"/>
                        </a:rPr>
                        <a:t>yards wide. Place two goals </a:t>
                      </a:r>
                      <a:r>
                        <a:rPr sz="700" dirty="0">
                          <a:latin typeface="Calibri"/>
                          <a:cs typeface="Calibri"/>
                        </a:rPr>
                        <a:t>in  the </a:t>
                      </a:r>
                      <a:r>
                        <a:rPr sz="700" spc="-5" dirty="0">
                          <a:latin typeface="Calibri"/>
                          <a:cs typeface="Calibri"/>
                        </a:rPr>
                        <a:t>corners. Divide the group </a:t>
                      </a:r>
                      <a:r>
                        <a:rPr sz="700" spc="-10" dirty="0">
                          <a:latin typeface="Calibri"/>
                          <a:cs typeface="Calibri"/>
                        </a:rPr>
                        <a:t>in  </a:t>
                      </a:r>
                      <a:r>
                        <a:rPr sz="700" dirty="0">
                          <a:latin typeface="Calibri"/>
                          <a:cs typeface="Calibri"/>
                        </a:rPr>
                        <a:t>half </a:t>
                      </a:r>
                      <a:r>
                        <a:rPr sz="700" spc="-5" dirty="0">
                          <a:latin typeface="Calibri"/>
                          <a:cs typeface="Calibri"/>
                        </a:rPr>
                        <a:t>and </a:t>
                      </a:r>
                      <a:r>
                        <a:rPr sz="700" dirty="0">
                          <a:latin typeface="Calibri"/>
                          <a:cs typeface="Calibri"/>
                        </a:rPr>
                        <a:t>have </a:t>
                      </a:r>
                      <a:r>
                        <a:rPr sz="700" spc="-10" dirty="0">
                          <a:latin typeface="Calibri"/>
                          <a:cs typeface="Calibri"/>
                        </a:rPr>
                        <a:t>them </a:t>
                      </a:r>
                      <a:r>
                        <a:rPr sz="700" spc="-5" dirty="0">
                          <a:latin typeface="Calibri"/>
                          <a:cs typeface="Calibri"/>
                        </a:rPr>
                        <a:t>stationed  opposite </a:t>
                      </a:r>
                      <a:r>
                        <a:rPr sz="700" dirty="0">
                          <a:latin typeface="Calibri"/>
                          <a:cs typeface="Calibri"/>
                        </a:rPr>
                        <a:t>a </a:t>
                      </a:r>
                      <a:r>
                        <a:rPr sz="700" spc="-5" dirty="0">
                          <a:latin typeface="Calibri"/>
                          <a:cs typeface="Calibri"/>
                        </a:rPr>
                        <a:t>goal. Every player  </a:t>
                      </a:r>
                      <a:r>
                        <a:rPr sz="700" dirty="0">
                          <a:latin typeface="Calibri"/>
                          <a:cs typeface="Calibri"/>
                        </a:rPr>
                        <a:t>needs a </a:t>
                      </a:r>
                      <a:r>
                        <a:rPr sz="700" spc="-5" dirty="0">
                          <a:latin typeface="Calibri"/>
                          <a:cs typeface="Calibri"/>
                        </a:rPr>
                        <a:t>soccer</a:t>
                      </a:r>
                      <a:r>
                        <a:rPr sz="700" spc="-20" dirty="0">
                          <a:latin typeface="Calibri"/>
                          <a:cs typeface="Calibri"/>
                        </a:rPr>
                        <a:t> </a:t>
                      </a:r>
                      <a:r>
                        <a:rPr sz="700" spc="-5" dirty="0">
                          <a:latin typeface="Calibri"/>
                          <a:cs typeface="Calibri"/>
                        </a:rPr>
                        <a:t>ball.</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86360">
                        <a:lnSpc>
                          <a:spcPct val="101800"/>
                        </a:lnSpc>
                        <a:spcBef>
                          <a:spcPts val="5"/>
                        </a:spcBef>
                      </a:pPr>
                      <a:r>
                        <a:rPr sz="700" spc="-5" dirty="0">
                          <a:latin typeface="Calibri"/>
                          <a:cs typeface="Calibri"/>
                        </a:rPr>
                        <a:t>The </a:t>
                      </a:r>
                      <a:r>
                        <a:rPr sz="700" dirty="0">
                          <a:latin typeface="Calibri"/>
                          <a:cs typeface="Calibri"/>
                        </a:rPr>
                        <a:t>activity </a:t>
                      </a:r>
                      <a:r>
                        <a:rPr sz="700" spc="-5" dirty="0">
                          <a:latin typeface="Calibri"/>
                          <a:cs typeface="Calibri"/>
                        </a:rPr>
                        <a:t>starts with </a:t>
                      </a:r>
                      <a:r>
                        <a:rPr sz="700" dirty="0">
                          <a:latin typeface="Calibri"/>
                          <a:cs typeface="Calibri"/>
                        </a:rPr>
                        <a:t>one</a:t>
                      </a:r>
                      <a:r>
                        <a:rPr sz="700" spc="-80" dirty="0">
                          <a:latin typeface="Calibri"/>
                          <a:cs typeface="Calibri"/>
                        </a:rPr>
                        <a:t> </a:t>
                      </a:r>
                      <a:r>
                        <a:rPr sz="700" dirty="0">
                          <a:latin typeface="Calibri"/>
                          <a:cs typeface="Calibri"/>
                        </a:rPr>
                        <a:t>player  coming out </a:t>
                      </a:r>
                      <a:r>
                        <a:rPr sz="700" spc="-5" dirty="0">
                          <a:latin typeface="Calibri"/>
                          <a:cs typeface="Calibri"/>
                        </a:rPr>
                        <a:t>to </a:t>
                      </a:r>
                      <a:r>
                        <a:rPr sz="700" dirty="0">
                          <a:latin typeface="Calibri"/>
                          <a:cs typeface="Calibri"/>
                        </a:rPr>
                        <a:t>defend </a:t>
                      </a:r>
                      <a:r>
                        <a:rPr sz="700" spc="-5" dirty="0">
                          <a:latin typeface="Calibri"/>
                          <a:cs typeface="Calibri"/>
                        </a:rPr>
                        <a:t>against </a:t>
                      </a:r>
                      <a:r>
                        <a:rPr sz="700" dirty="0">
                          <a:latin typeface="Calibri"/>
                          <a:cs typeface="Calibri"/>
                        </a:rPr>
                        <a:t>the  other </a:t>
                      </a:r>
                      <a:r>
                        <a:rPr sz="700" spc="-5" dirty="0">
                          <a:latin typeface="Calibri"/>
                          <a:cs typeface="Calibri"/>
                        </a:rPr>
                        <a:t>team. The first player on  </a:t>
                      </a:r>
                      <a:r>
                        <a:rPr sz="700" dirty="0">
                          <a:latin typeface="Calibri"/>
                          <a:cs typeface="Calibri"/>
                        </a:rPr>
                        <a:t>the </a:t>
                      </a:r>
                      <a:r>
                        <a:rPr sz="700" spc="-5" dirty="0">
                          <a:latin typeface="Calibri"/>
                          <a:cs typeface="Calibri"/>
                        </a:rPr>
                        <a:t>team that did </a:t>
                      </a:r>
                      <a:r>
                        <a:rPr sz="700" dirty="0">
                          <a:latin typeface="Calibri"/>
                          <a:cs typeface="Calibri"/>
                        </a:rPr>
                        <a:t>not </a:t>
                      </a:r>
                      <a:r>
                        <a:rPr sz="700" spc="-5" dirty="0">
                          <a:latin typeface="Calibri"/>
                          <a:cs typeface="Calibri"/>
                        </a:rPr>
                        <a:t>send </a:t>
                      </a:r>
                      <a:r>
                        <a:rPr sz="700" spc="5" dirty="0">
                          <a:latin typeface="Calibri"/>
                          <a:cs typeface="Calibri"/>
                        </a:rPr>
                        <a:t>out  </a:t>
                      </a:r>
                      <a:r>
                        <a:rPr sz="700" dirty="0">
                          <a:latin typeface="Calibri"/>
                          <a:cs typeface="Calibri"/>
                        </a:rPr>
                        <a:t>the defender begins by  </a:t>
                      </a:r>
                      <a:r>
                        <a:rPr sz="700" spc="-5" dirty="0">
                          <a:latin typeface="Calibri"/>
                          <a:cs typeface="Calibri"/>
                        </a:rPr>
                        <a:t>attempting to score </a:t>
                      </a:r>
                      <a:r>
                        <a:rPr sz="700" spc="-10" dirty="0">
                          <a:latin typeface="Calibri"/>
                          <a:cs typeface="Calibri"/>
                        </a:rPr>
                        <a:t>in </a:t>
                      </a:r>
                      <a:r>
                        <a:rPr sz="700" spc="5" dirty="0">
                          <a:latin typeface="Calibri"/>
                          <a:cs typeface="Calibri"/>
                        </a:rPr>
                        <a:t>one </a:t>
                      </a:r>
                      <a:r>
                        <a:rPr sz="700" dirty="0">
                          <a:latin typeface="Calibri"/>
                          <a:cs typeface="Calibri"/>
                        </a:rPr>
                        <a:t>of the  </a:t>
                      </a:r>
                      <a:r>
                        <a:rPr sz="700" spc="-5" dirty="0">
                          <a:latin typeface="Calibri"/>
                          <a:cs typeface="Calibri"/>
                        </a:rPr>
                        <a:t>goals. Once </a:t>
                      </a:r>
                      <a:r>
                        <a:rPr sz="700" dirty="0">
                          <a:latin typeface="Calibri"/>
                          <a:cs typeface="Calibri"/>
                        </a:rPr>
                        <a:t>a goal has been  </a:t>
                      </a:r>
                      <a:r>
                        <a:rPr sz="700" spc="-5" dirty="0">
                          <a:latin typeface="Calibri"/>
                          <a:cs typeface="Calibri"/>
                        </a:rPr>
                        <a:t>scored </a:t>
                      </a:r>
                      <a:r>
                        <a:rPr sz="700" dirty="0">
                          <a:latin typeface="Calibri"/>
                          <a:cs typeface="Calibri"/>
                        </a:rPr>
                        <a:t>or </a:t>
                      </a:r>
                      <a:r>
                        <a:rPr sz="700" spc="-5" dirty="0">
                          <a:latin typeface="Calibri"/>
                          <a:cs typeface="Calibri"/>
                        </a:rPr>
                        <a:t>they </a:t>
                      </a:r>
                      <a:r>
                        <a:rPr sz="700" dirty="0">
                          <a:latin typeface="Calibri"/>
                          <a:cs typeface="Calibri"/>
                        </a:rPr>
                        <a:t>are </a:t>
                      </a:r>
                      <a:r>
                        <a:rPr sz="700" spc="-5" dirty="0">
                          <a:latin typeface="Calibri"/>
                          <a:cs typeface="Calibri"/>
                        </a:rPr>
                        <a:t>dispossessed,  </a:t>
                      </a:r>
                      <a:r>
                        <a:rPr sz="700" dirty="0">
                          <a:latin typeface="Calibri"/>
                          <a:cs typeface="Calibri"/>
                        </a:rPr>
                        <a:t>the </a:t>
                      </a:r>
                      <a:r>
                        <a:rPr sz="700" spc="-5" dirty="0">
                          <a:latin typeface="Calibri"/>
                          <a:cs typeface="Calibri"/>
                        </a:rPr>
                        <a:t>player who started with the  </a:t>
                      </a:r>
                      <a:r>
                        <a:rPr sz="700" dirty="0">
                          <a:latin typeface="Calibri"/>
                          <a:cs typeface="Calibri"/>
                        </a:rPr>
                        <a:t>ball </a:t>
                      </a:r>
                      <a:r>
                        <a:rPr sz="700" spc="-5" dirty="0">
                          <a:latin typeface="Calibri"/>
                          <a:cs typeface="Calibri"/>
                        </a:rPr>
                        <a:t>becomes </a:t>
                      </a:r>
                      <a:r>
                        <a:rPr sz="700" dirty="0">
                          <a:latin typeface="Calibri"/>
                          <a:cs typeface="Calibri"/>
                        </a:rPr>
                        <a:t>the </a:t>
                      </a:r>
                      <a:r>
                        <a:rPr sz="700" spc="-5" dirty="0">
                          <a:latin typeface="Calibri"/>
                          <a:cs typeface="Calibri"/>
                        </a:rPr>
                        <a:t>defender </a:t>
                      </a:r>
                      <a:r>
                        <a:rPr sz="700" dirty="0">
                          <a:latin typeface="Calibri"/>
                          <a:cs typeface="Calibri"/>
                        </a:rPr>
                        <a:t>and  the </a:t>
                      </a:r>
                      <a:r>
                        <a:rPr sz="700" spc="-5" dirty="0">
                          <a:latin typeface="Calibri"/>
                          <a:cs typeface="Calibri"/>
                        </a:rPr>
                        <a:t>first </a:t>
                      </a:r>
                      <a:r>
                        <a:rPr sz="700" dirty="0">
                          <a:latin typeface="Calibri"/>
                          <a:cs typeface="Calibri"/>
                        </a:rPr>
                        <a:t>player </a:t>
                      </a:r>
                      <a:r>
                        <a:rPr sz="700" spc="-5" dirty="0">
                          <a:latin typeface="Calibri"/>
                          <a:cs typeface="Calibri"/>
                        </a:rPr>
                        <a:t>on the opposition  </a:t>
                      </a:r>
                      <a:r>
                        <a:rPr sz="700" dirty="0">
                          <a:latin typeface="Calibri"/>
                          <a:cs typeface="Calibri"/>
                        </a:rPr>
                        <a:t>begins an</a:t>
                      </a:r>
                      <a:r>
                        <a:rPr sz="700" spc="-20" dirty="0">
                          <a:latin typeface="Calibri"/>
                          <a:cs typeface="Calibri"/>
                        </a:rPr>
                        <a:t> </a:t>
                      </a:r>
                      <a:r>
                        <a:rPr sz="700" spc="-5" dirty="0">
                          <a:latin typeface="Calibri"/>
                          <a:cs typeface="Calibri"/>
                        </a:rPr>
                        <a:t>attack.</a:t>
                      </a:r>
                      <a:endParaRPr sz="700" dirty="0">
                        <a:latin typeface="Calibri"/>
                        <a:cs typeface="Calibri"/>
                      </a:endParaRPr>
                    </a:p>
                    <a:p>
                      <a:pPr>
                        <a:lnSpc>
                          <a:spcPct val="100000"/>
                        </a:lnSpc>
                        <a:spcBef>
                          <a:spcPts val="25"/>
                        </a:spcBef>
                      </a:pPr>
                      <a:endParaRPr sz="800" dirty="0">
                        <a:latin typeface="Times New Roman"/>
                        <a:cs typeface="Times New Roman"/>
                      </a:endParaRPr>
                    </a:p>
                    <a:p>
                      <a:pPr marL="68580" marR="182880">
                        <a:lnSpc>
                          <a:spcPct val="101400"/>
                        </a:lnSpc>
                      </a:pPr>
                      <a:r>
                        <a:rPr sz="700" spc="-5" dirty="0">
                          <a:latin typeface="Calibri"/>
                          <a:cs typeface="Calibri"/>
                        </a:rPr>
                        <a:t>Each </a:t>
                      </a:r>
                      <a:r>
                        <a:rPr sz="700" dirty="0">
                          <a:latin typeface="Calibri"/>
                          <a:cs typeface="Calibri"/>
                        </a:rPr>
                        <a:t>player </a:t>
                      </a:r>
                      <a:r>
                        <a:rPr sz="700" spc="-5" dirty="0">
                          <a:latin typeface="Calibri"/>
                          <a:cs typeface="Calibri"/>
                        </a:rPr>
                        <a:t>takes </a:t>
                      </a:r>
                      <a:r>
                        <a:rPr sz="700" dirty="0">
                          <a:latin typeface="Calibri"/>
                          <a:cs typeface="Calibri"/>
                        </a:rPr>
                        <a:t>a </a:t>
                      </a:r>
                      <a:r>
                        <a:rPr sz="700" spc="-5" dirty="0">
                          <a:latin typeface="Calibri"/>
                          <a:cs typeface="Calibri"/>
                        </a:rPr>
                        <a:t>turn </a:t>
                      </a:r>
                      <a:r>
                        <a:rPr sz="700" dirty="0">
                          <a:latin typeface="Calibri"/>
                          <a:cs typeface="Calibri"/>
                        </a:rPr>
                        <a:t>as an  </a:t>
                      </a:r>
                      <a:r>
                        <a:rPr sz="700" spc="-5" dirty="0">
                          <a:latin typeface="Calibri"/>
                          <a:cs typeface="Calibri"/>
                        </a:rPr>
                        <a:t>attacker then </a:t>
                      </a:r>
                      <a:r>
                        <a:rPr sz="700" dirty="0">
                          <a:latin typeface="Calibri"/>
                          <a:cs typeface="Calibri"/>
                        </a:rPr>
                        <a:t>a defender</a:t>
                      </a:r>
                      <a:r>
                        <a:rPr sz="700" spc="-45" dirty="0">
                          <a:latin typeface="Calibri"/>
                          <a:cs typeface="Calibri"/>
                        </a:rPr>
                        <a:t> </a:t>
                      </a:r>
                      <a:r>
                        <a:rPr sz="700" dirty="0">
                          <a:latin typeface="Calibri"/>
                          <a:cs typeface="Calibri"/>
                        </a:rPr>
                        <a:t>before  </a:t>
                      </a:r>
                      <a:r>
                        <a:rPr sz="700" spc="-5" dirty="0">
                          <a:latin typeface="Calibri"/>
                          <a:cs typeface="Calibri"/>
                        </a:rPr>
                        <a:t>returning to </a:t>
                      </a:r>
                      <a:r>
                        <a:rPr sz="700" dirty="0">
                          <a:latin typeface="Calibri"/>
                          <a:cs typeface="Calibri"/>
                        </a:rPr>
                        <a:t>their</a:t>
                      </a:r>
                      <a:r>
                        <a:rPr sz="700" spc="-5" dirty="0">
                          <a:latin typeface="Calibri"/>
                          <a:cs typeface="Calibri"/>
                        </a:rPr>
                        <a:t> line.</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3" name="object 3"/>
          <p:cNvSpPr/>
          <p:nvPr/>
        </p:nvSpPr>
        <p:spPr>
          <a:xfrm>
            <a:off x="6173932" y="2492779"/>
            <a:ext cx="1947602" cy="1239635"/>
          </a:xfrm>
          <a:prstGeom prst="rect">
            <a:avLst/>
          </a:prstGeom>
          <a:blipFill>
            <a:blip r:embed="rId2" cstate="print"/>
            <a:stretch>
              <a:fillRect/>
            </a:stretch>
          </a:blipFill>
        </p:spPr>
        <p:txBody>
          <a:bodyPr wrap="square" lIns="0" tIns="0" rIns="0" bIns="0" rtlCol="0"/>
          <a:lstStyle/>
          <a:p>
            <a:endParaRPr sz="1227"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7271" cy="2463009"/>
        </p:xfrm>
        <a:graphic>
          <a:graphicData uri="http://schemas.openxmlformats.org/drawingml/2006/table">
            <a:tbl>
              <a:tblPr firstRow="1" bandRow="1">
                <a:tableStyleId>{2D5ABB26-0587-4C30-8999-92F81FD0307C}</a:tableStyleId>
              </a:tblPr>
              <a:tblGrid>
                <a:gridCol w="671513">
                  <a:extLst>
                    <a:ext uri="{9D8B030D-6E8A-4147-A177-3AD203B41FA5}">
                      <a16:colId xmlns:a16="http://schemas.microsoft.com/office/drawing/2014/main" val="20000"/>
                    </a:ext>
                  </a:extLst>
                </a:gridCol>
                <a:gridCol w="1420956">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1283641">
                <a:tc>
                  <a:txBody>
                    <a:bodyPr/>
                    <a:lstStyle/>
                    <a:p>
                      <a:pPr marL="68580">
                        <a:lnSpc>
                          <a:spcPts val="1275"/>
                        </a:lnSpc>
                      </a:pPr>
                      <a:r>
                        <a:rPr sz="700" spc="-5" dirty="0">
                          <a:latin typeface="Calibri"/>
                          <a:cs typeface="Calibri"/>
                        </a:rPr>
                        <a:t>1v1</a:t>
                      </a:r>
                      <a:r>
                        <a:rPr sz="700" spc="-25" dirty="0">
                          <a:latin typeface="Calibri"/>
                          <a:cs typeface="Calibri"/>
                        </a:rPr>
                        <a:t> </a:t>
                      </a:r>
                      <a:r>
                        <a:rPr sz="700" spc="-5" dirty="0">
                          <a:latin typeface="Calibri"/>
                          <a:cs typeface="Calibri"/>
                        </a:rPr>
                        <a:t>directional</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68580">
                        <a:lnSpc>
                          <a:spcPts val="1275"/>
                        </a:lnSpc>
                      </a:pPr>
                      <a:r>
                        <a:rPr sz="700" dirty="0">
                          <a:latin typeface="Calibri"/>
                          <a:cs typeface="Calibri"/>
                        </a:rPr>
                        <a:t>Groups of </a:t>
                      </a:r>
                      <a:r>
                        <a:rPr sz="700" spc="-5" dirty="0">
                          <a:latin typeface="Calibri"/>
                          <a:cs typeface="Calibri"/>
                        </a:rPr>
                        <a:t>two </a:t>
                      </a:r>
                      <a:r>
                        <a:rPr sz="700" dirty="0">
                          <a:latin typeface="Calibri"/>
                          <a:cs typeface="Calibri"/>
                        </a:rPr>
                        <a:t>are </a:t>
                      </a:r>
                      <a:r>
                        <a:rPr sz="700" spc="-5" dirty="0">
                          <a:latin typeface="Calibri"/>
                          <a:cs typeface="Calibri"/>
                        </a:rPr>
                        <a:t>formed</a:t>
                      </a:r>
                      <a:r>
                        <a:rPr sz="700" spc="-50" dirty="0">
                          <a:latin typeface="Calibri"/>
                          <a:cs typeface="Calibri"/>
                        </a:rPr>
                        <a:t> </a:t>
                      </a:r>
                      <a:r>
                        <a:rPr sz="700" dirty="0">
                          <a:latin typeface="Calibri"/>
                          <a:cs typeface="Calibri"/>
                        </a:rPr>
                        <a:t>and</a:t>
                      </a:r>
                    </a:p>
                    <a:p>
                      <a:pPr marL="68580" marR="125730">
                        <a:lnSpc>
                          <a:spcPct val="101800"/>
                        </a:lnSpc>
                      </a:pPr>
                      <a:r>
                        <a:rPr sz="700" dirty="0">
                          <a:latin typeface="Calibri"/>
                          <a:cs typeface="Calibri"/>
                        </a:rPr>
                        <a:t>placed </a:t>
                      </a:r>
                      <a:r>
                        <a:rPr sz="700" spc="-5" dirty="0">
                          <a:latin typeface="Calibri"/>
                          <a:cs typeface="Calibri"/>
                        </a:rPr>
                        <a:t>on opposite sides </a:t>
                      </a:r>
                      <a:r>
                        <a:rPr sz="700" dirty="0">
                          <a:latin typeface="Calibri"/>
                          <a:cs typeface="Calibri"/>
                        </a:rPr>
                        <a:t>of a </a:t>
                      </a:r>
                      <a:r>
                        <a:rPr sz="700" spc="-5" dirty="0">
                          <a:latin typeface="Calibri"/>
                          <a:cs typeface="Calibri"/>
                        </a:rPr>
                        <a:t>10  </a:t>
                      </a:r>
                      <a:r>
                        <a:rPr sz="700" dirty="0">
                          <a:latin typeface="Calibri"/>
                          <a:cs typeface="Calibri"/>
                        </a:rPr>
                        <a:t>yard by </a:t>
                      </a:r>
                      <a:r>
                        <a:rPr sz="700" spc="-5" dirty="0">
                          <a:latin typeface="Calibri"/>
                          <a:cs typeface="Calibri"/>
                        </a:rPr>
                        <a:t>15 yard grid. Each player  </a:t>
                      </a:r>
                      <a:r>
                        <a:rPr sz="700" dirty="0">
                          <a:latin typeface="Calibri"/>
                          <a:cs typeface="Calibri"/>
                        </a:rPr>
                        <a:t>has a</a:t>
                      </a:r>
                      <a:r>
                        <a:rPr sz="700" spc="-25" dirty="0">
                          <a:latin typeface="Calibri"/>
                          <a:cs typeface="Calibri"/>
                        </a:rPr>
                        <a:t> </a:t>
                      </a:r>
                      <a:r>
                        <a:rPr sz="700" dirty="0">
                          <a:latin typeface="Calibri"/>
                          <a:cs typeface="Calibri"/>
                        </a:rPr>
                        <a:t>ball.</a:t>
                      </a:r>
                    </a:p>
                    <a:p>
                      <a:pPr>
                        <a:lnSpc>
                          <a:spcPct val="100000"/>
                        </a:lnSpc>
                        <a:spcBef>
                          <a:spcPts val="20"/>
                        </a:spcBef>
                      </a:pPr>
                      <a:endParaRPr sz="800" dirty="0">
                        <a:latin typeface="Times New Roman"/>
                        <a:cs typeface="Times New Roman"/>
                      </a:endParaRPr>
                    </a:p>
                    <a:p>
                      <a:pPr marL="68580" marR="94615">
                        <a:lnSpc>
                          <a:spcPct val="101600"/>
                        </a:lnSpc>
                        <a:spcBef>
                          <a:spcPts val="5"/>
                        </a:spcBef>
                      </a:pPr>
                      <a:r>
                        <a:rPr sz="700" spc="-5" dirty="0">
                          <a:latin typeface="Calibri"/>
                          <a:cs typeface="Calibri"/>
                        </a:rPr>
                        <a:t>The player with </a:t>
                      </a:r>
                      <a:r>
                        <a:rPr sz="700" dirty="0">
                          <a:latin typeface="Calibri"/>
                          <a:cs typeface="Calibri"/>
                        </a:rPr>
                        <a:t>the ball </a:t>
                      </a:r>
                      <a:r>
                        <a:rPr sz="700" spc="-5" dirty="0">
                          <a:latin typeface="Calibri"/>
                          <a:cs typeface="Calibri"/>
                        </a:rPr>
                        <a:t>passes  </a:t>
                      </a:r>
                      <a:r>
                        <a:rPr sz="700" dirty="0">
                          <a:latin typeface="Calibri"/>
                          <a:cs typeface="Calibri"/>
                        </a:rPr>
                        <a:t>the ball </a:t>
                      </a:r>
                      <a:r>
                        <a:rPr sz="700" spc="-5" dirty="0">
                          <a:latin typeface="Calibri"/>
                          <a:cs typeface="Calibri"/>
                        </a:rPr>
                        <a:t>to their </a:t>
                      </a:r>
                      <a:r>
                        <a:rPr sz="700" dirty="0">
                          <a:latin typeface="Calibri"/>
                          <a:cs typeface="Calibri"/>
                        </a:rPr>
                        <a:t>partner </a:t>
                      </a:r>
                      <a:r>
                        <a:rPr sz="700" spc="-5" dirty="0">
                          <a:latin typeface="Calibri"/>
                          <a:cs typeface="Calibri"/>
                        </a:rPr>
                        <a:t>who</a:t>
                      </a:r>
                      <a:r>
                        <a:rPr sz="700" spc="-65" dirty="0">
                          <a:latin typeface="Calibri"/>
                          <a:cs typeface="Calibri"/>
                        </a:rPr>
                        <a:t> </a:t>
                      </a:r>
                      <a:r>
                        <a:rPr sz="700" spc="-5" dirty="0">
                          <a:latin typeface="Calibri"/>
                          <a:cs typeface="Calibri"/>
                        </a:rPr>
                        <a:t>then  attempts to dribble </a:t>
                      </a:r>
                      <a:r>
                        <a:rPr sz="700" dirty="0">
                          <a:latin typeface="Calibri"/>
                          <a:cs typeface="Calibri"/>
                        </a:rPr>
                        <a:t>the </a:t>
                      </a:r>
                      <a:r>
                        <a:rPr sz="700" spc="-5" dirty="0">
                          <a:latin typeface="Calibri"/>
                          <a:cs typeface="Calibri"/>
                        </a:rPr>
                        <a:t>ball by  </a:t>
                      </a:r>
                      <a:r>
                        <a:rPr sz="700" dirty="0">
                          <a:latin typeface="Calibri"/>
                          <a:cs typeface="Calibri"/>
                        </a:rPr>
                        <a:t>the </a:t>
                      </a:r>
                      <a:r>
                        <a:rPr sz="700" spc="-5" dirty="0">
                          <a:latin typeface="Calibri"/>
                          <a:cs typeface="Calibri"/>
                        </a:rPr>
                        <a:t>opponent </a:t>
                      </a:r>
                      <a:r>
                        <a:rPr sz="700" dirty="0">
                          <a:latin typeface="Calibri"/>
                          <a:cs typeface="Calibri"/>
                        </a:rPr>
                        <a:t>and </a:t>
                      </a:r>
                      <a:r>
                        <a:rPr sz="700" spc="-5" dirty="0">
                          <a:latin typeface="Calibri"/>
                          <a:cs typeface="Calibri"/>
                        </a:rPr>
                        <a:t>across </a:t>
                      </a:r>
                      <a:r>
                        <a:rPr sz="700" dirty="0">
                          <a:latin typeface="Calibri"/>
                          <a:cs typeface="Calibri"/>
                        </a:rPr>
                        <a:t>the </a:t>
                      </a:r>
                      <a:r>
                        <a:rPr sz="700" spc="-5" dirty="0">
                          <a:latin typeface="Calibri"/>
                          <a:cs typeface="Calibri"/>
                        </a:rPr>
                        <a:t>end  </a:t>
                      </a:r>
                      <a:r>
                        <a:rPr sz="700" dirty="0">
                          <a:latin typeface="Calibri"/>
                          <a:cs typeface="Calibri"/>
                        </a:rPr>
                        <a:t>line under</a:t>
                      </a:r>
                      <a:r>
                        <a:rPr sz="700" spc="-35" dirty="0">
                          <a:latin typeface="Calibri"/>
                          <a:cs typeface="Calibri"/>
                        </a:rPr>
                        <a:t> </a:t>
                      </a:r>
                      <a:r>
                        <a:rPr sz="700" spc="-5" dirty="0">
                          <a:latin typeface="Calibri"/>
                          <a:cs typeface="Calibri"/>
                        </a:rPr>
                        <a:t>control.</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179368">
                <a:tc>
                  <a:txBody>
                    <a:bodyPr/>
                    <a:lstStyle/>
                    <a:p>
                      <a:pPr marL="68580">
                        <a:lnSpc>
                          <a:spcPts val="1275"/>
                        </a:lnSpc>
                      </a:pPr>
                      <a:r>
                        <a:rPr sz="700" spc="-5" dirty="0">
                          <a:latin typeface="Calibri"/>
                          <a:cs typeface="Calibri"/>
                        </a:rPr>
                        <a:t>4v4</a:t>
                      </a:r>
                      <a:r>
                        <a:rPr sz="700" spc="-20" dirty="0">
                          <a:latin typeface="Calibri"/>
                          <a:cs typeface="Calibri"/>
                        </a:rPr>
                        <a:t> </a:t>
                      </a:r>
                      <a:r>
                        <a:rPr sz="700" dirty="0">
                          <a:latin typeface="Calibri"/>
                          <a:cs typeface="Calibri"/>
                        </a:rPr>
                        <a:t>game</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dirty="0">
                          <a:latin typeface="Calibri"/>
                          <a:cs typeface="Calibri"/>
                        </a:rPr>
                        <a:t>It is all </a:t>
                      </a:r>
                      <a:r>
                        <a:rPr sz="700" spc="-5" dirty="0">
                          <a:latin typeface="Calibri"/>
                          <a:cs typeface="Calibri"/>
                        </a:rPr>
                        <a:t>about connection. Can</a:t>
                      </a:r>
                      <a:r>
                        <a:rPr sz="700" spc="-30" dirty="0">
                          <a:latin typeface="Calibri"/>
                          <a:cs typeface="Calibri"/>
                        </a:rPr>
                        <a:t> </a:t>
                      </a:r>
                      <a:r>
                        <a:rPr sz="700" spc="-5" dirty="0">
                          <a:latin typeface="Calibri"/>
                          <a:cs typeface="Calibri"/>
                        </a:rPr>
                        <a:t>the</a:t>
                      </a:r>
                      <a:endParaRPr sz="700" dirty="0">
                        <a:latin typeface="Calibri"/>
                        <a:cs typeface="Calibri"/>
                      </a:endParaRPr>
                    </a:p>
                    <a:p>
                      <a:pPr marL="68580" marR="223520">
                        <a:lnSpc>
                          <a:spcPct val="101800"/>
                        </a:lnSpc>
                      </a:pPr>
                      <a:r>
                        <a:rPr sz="700" spc="-5" dirty="0">
                          <a:latin typeface="Calibri"/>
                          <a:cs typeface="Calibri"/>
                        </a:rPr>
                        <a:t>players </a:t>
                      </a:r>
                      <a:r>
                        <a:rPr sz="700" dirty="0">
                          <a:latin typeface="Calibri"/>
                          <a:cs typeface="Calibri"/>
                        </a:rPr>
                        <a:t>connect </a:t>
                      </a:r>
                      <a:r>
                        <a:rPr sz="700" spc="-5" dirty="0">
                          <a:latin typeface="Calibri"/>
                          <a:cs typeface="Calibri"/>
                        </a:rPr>
                        <a:t>the lesson plan  </a:t>
                      </a:r>
                      <a:r>
                        <a:rPr sz="700" dirty="0">
                          <a:latin typeface="Calibri"/>
                          <a:cs typeface="Calibri"/>
                        </a:rPr>
                        <a:t>into </a:t>
                      </a:r>
                      <a:r>
                        <a:rPr sz="700" spc="-5" dirty="0">
                          <a:latin typeface="Calibri"/>
                          <a:cs typeface="Calibri"/>
                        </a:rPr>
                        <a:t>the</a:t>
                      </a:r>
                      <a:r>
                        <a:rPr sz="700" spc="-15" dirty="0">
                          <a:latin typeface="Calibri"/>
                          <a:cs typeface="Calibri"/>
                        </a:rPr>
                        <a:t> </a:t>
                      </a:r>
                      <a:r>
                        <a:rPr sz="700" dirty="0">
                          <a:latin typeface="Calibri"/>
                          <a:cs typeface="Calibri"/>
                        </a:rPr>
                        <a:t>game?</a:t>
                      </a:r>
                    </a:p>
                    <a:p>
                      <a:pPr>
                        <a:lnSpc>
                          <a:spcPct val="100000"/>
                        </a:lnSpc>
                        <a:spcBef>
                          <a:spcPts val="20"/>
                        </a:spcBef>
                      </a:pPr>
                      <a:endParaRPr sz="800" dirty="0">
                        <a:latin typeface="Times New Roman"/>
                        <a:cs typeface="Times New Roman"/>
                      </a:endParaRPr>
                    </a:p>
                    <a:p>
                      <a:pPr marL="68580" marR="223520">
                        <a:lnSpc>
                          <a:spcPct val="101800"/>
                        </a:lnSpc>
                      </a:pPr>
                      <a:r>
                        <a:rPr sz="700" dirty="0">
                          <a:latin typeface="Calibri"/>
                          <a:cs typeface="Calibri"/>
                        </a:rPr>
                        <a:t>Has your </a:t>
                      </a:r>
                      <a:r>
                        <a:rPr sz="700" spc="-5" dirty="0">
                          <a:latin typeface="Calibri"/>
                          <a:cs typeface="Calibri"/>
                        </a:rPr>
                        <a:t>session </a:t>
                      </a:r>
                      <a:r>
                        <a:rPr sz="700" dirty="0">
                          <a:latin typeface="Calibri"/>
                          <a:cs typeface="Calibri"/>
                        </a:rPr>
                        <a:t>had an</a:t>
                      </a:r>
                      <a:r>
                        <a:rPr sz="700" spc="-80" dirty="0">
                          <a:latin typeface="Calibri"/>
                          <a:cs typeface="Calibri"/>
                        </a:rPr>
                        <a:t> </a:t>
                      </a:r>
                      <a:r>
                        <a:rPr sz="700" spc="-5" dirty="0">
                          <a:latin typeface="Calibri"/>
                          <a:cs typeface="Calibri"/>
                        </a:rPr>
                        <a:t>impact  </a:t>
                      </a:r>
                      <a:r>
                        <a:rPr sz="700" dirty="0">
                          <a:latin typeface="Calibri"/>
                          <a:cs typeface="Calibri"/>
                        </a:rPr>
                        <a:t>on the</a:t>
                      </a:r>
                      <a:r>
                        <a:rPr sz="700" spc="-20" dirty="0">
                          <a:latin typeface="Calibri"/>
                          <a:cs typeface="Calibri"/>
                        </a:rPr>
                        <a:t> </a:t>
                      </a:r>
                      <a:r>
                        <a:rPr sz="700" spc="-5" dirty="0">
                          <a:latin typeface="Calibri"/>
                          <a:cs typeface="Calibri"/>
                        </a:rPr>
                        <a:t>players?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3" name="object 3"/>
          <p:cNvSpPr/>
          <p:nvPr/>
        </p:nvSpPr>
        <p:spPr>
          <a:xfrm>
            <a:off x="6173932" y="627785"/>
            <a:ext cx="1947515" cy="1064635"/>
          </a:xfrm>
          <a:prstGeom prst="rect">
            <a:avLst/>
          </a:prstGeom>
          <a:blipFill>
            <a:blip r:embed="rId2" cstate="print"/>
            <a:stretch>
              <a:fillRect/>
            </a:stretch>
          </a:blipFill>
        </p:spPr>
        <p:txBody>
          <a:bodyPr wrap="square" lIns="0" tIns="0" rIns="0" bIns="0" rtlCol="0"/>
          <a:lstStyle/>
          <a:p>
            <a:endParaRPr sz="1227" dirty="0"/>
          </a:p>
        </p:txBody>
      </p:sp>
      <p:sp>
        <p:nvSpPr>
          <p:cNvPr id="4" name="object 4"/>
          <p:cNvSpPr/>
          <p:nvPr/>
        </p:nvSpPr>
        <p:spPr>
          <a:xfrm>
            <a:off x="6173932" y="1911061"/>
            <a:ext cx="1947602" cy="1175038"/>
          </a:xfrm>
          <a:prstGeom prst="rect">
            <a:avLst/>
          </a:prstGeom>
          <a:blipFill>
            <a:blip r:embed="rId3" cstate="print"/>
            <a:stretch>
              <a:fillRect/>
            </a:stretch>
          </a:blipFill>
        </p:spPr>
        <p:txBody>
          <a:bodyPr wrap="square" lIns="0" tIns="0" rIns="0" bIns="0" rtlCol="0"/>
          <a:lstStyle/>
          <a:p>
            <a:endParaRPr sz="1227"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44003" y="609773"/>
            <a:ext cx="588385" cy="124160"/>
          </a:xfrm>
          <a:prstGeom prst="rect">
            <a:avLst/>
          </a:prstGeom>
        </p:spPr>
        <p:txBody>
          <a:bodyPr vert="horz" wrap="square" lIns="0" tIns="8659" rIns="0" bIns="0" rtlCol="0">
            <a:spAutoFit/>
          </a:bodyPr>
          <a:lstStyle/>
          <a:p>
            <a:pPr marL="25977">
              <a:spcBef>
                <a:spcPts val="68"/>
              </a:spcBef>
            </a:pPr>
            <a:r>
              <a:rPr sz="750" b="1" dirty="0">
                <a:latin typeface="Calibri"/>
                <a:cs typeface="Calibri"/>
              </a:rPr>
              <a:t>U10 </a:t>
            </a:r>
            <a:r>
              <a:rPr sz="750" b="1" spc="-3" dirty="0">
                <a:latin typeface="Calibri"/>
                <a:cs typeface="Calibri"/>
              </a:rPr>
              <a:t>1</a:t>
            </a:r>
            <a:r>
              <a:rPr sz="716" b="1" spc="-5" baseline="31746" dirty="0">
                <a:latin typeface="Calibri"/>
                <a:cs typeface="Calibri"/>
              </a:rPr>
              <a:t>st</a:t>
            </a:r>
            <a:r>
              <a:rPr sz="716" b="1" spc="35" baseline="31746" dirty="0">
                <a:latin typeface="Calibri"/>
                <a:cs typeface="Calibri"/>
              </a:rPr>
              <a:t> </a:t>
            </a:r>
            <a:r>
              <a:rPr sz="750" b="1" spc="-3" dirty="0">
                <a:latin typeface="Calibri"/>
                <a:cs typeface="Calibri"/>
              </a:rPr>
              <a:t>Touch</a:t>
            </a:r>
            <a:endParaRPr sz="750" dirty="0">
              <a:latin typeface="Calibri"/>
              <a:cs typeface="Calibri"/>
            </a:endParaRPr>
          </a:p>
        </p:txBody>
      </p:sp>
      <p:sp>
        <p:nvSpPr>
          <p:cNvPr id="3" name="object 3"/>
          <p:cNvSpPr txBox="1"/>
          <p:nvPr/>
        </p:nvSpPr>
        <p:spPr>
          <a:xfrm>
            <a:off x="4061321" y="829022"/>
            <a:ext cx="25630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3" dirty="0">
                <a:latin typeface="Calibri"/>
                <a:cs typeface="Calibri"/>
              </a:rPr>
              <a:t>a</a:t>
            </a:r>
            <a:r>
              <a:rPr sz="750" spc="-7" dirty="0">
                <a:latin typeface="Calibri"/>
                <a:cs typeface="Calibri"/>
              </a:rPr>
              <a:t>t</a:t>
            </a:r>
            <a:r>
              <a:rPr sz="750" dirty="0">
                <a:latin typeface="Calibri"/>
                <a:cs typeface="Calibri"/>
              </a:rPr>
              <a:t>:</a:t>
            </a:r>
          </a:p>
        </p:txBody>
      </p:sp>
      <p:sp>
        <p:nvSpPr>
          <p:cNvPr id="4" name="object 4"/>
          <p:cNvSpPr txBox="1"/>
          <p:nvPr/>
        </p:nvSpPr>
        <p:spPr>
          <a:xfrm>
            <a:off x="4684742" y="808656"/>
            <a:ext cx="3270972" cy="272033"/>
          </a:xfrm>
          <a:prstGeom prst="rect">
            <a:avLst/>
          </a:prstGeom>
        </p:spPr>
        <p:txBody>
          <a:bodyPr vert="horz" wrap="square" lIns="0" tIns="8226" rIns="0" bIns="0" rtlCol="0">
            <a:spAutoFit/>
          </a:bodyPr>
          <a:lstStyle/>
          <a:p>
            <a:pPr marL="8659" marR="3464">
              <a:lnSpc>
                <a:spcPct val="118200"/>
              </a:lnSpc>
              <a:spcBef>
                <a:spcPts val="65"/>
              </a:spcBef>
            </a:pPr>
            <a:r>
              <a:rPr sz="750" spc="-3" dirty="0">
                <a:latin typeface="Calibri"/>
                <a:cs typeface="Calibri"/>
              </a:rPr>
              <a:t>The player </a:t>
            </a:r>
            <a:r>
              <a:rPr sz="750" dirty="0">
                <a:latin typeface="Calibri"/>
                <a:cs typeface="Calibri"/>
              </a:rPr>
              <a:t>gets a </a:t>
            </a:r>
            <a:r>
              <a:rPr sz="750" spc="-3" dirty="0">
                <a:latin typeface="Calibri"/>
                <a:cs typeface="Calibri"/>
              </a:rPr>
              <a:t>ground </a:t>
            </a:r>
            <a:r>
              <a:rPr sz="750" dirty="0">
                <a:latin typeface="Calibri"/>
                <a:cs typeface="Calibri"/>
              </a:rPr>
              <a:t>ball under control </a:t>
            </a:r>
            <a:r>
              <a:rPr sz="750" spc="-3" dirty="0">
                <a:latin typeface="Calibri"/>
                <a:cs typeface="Calibri"/>
              </a:rPr>
              <a:t>by taking </a:t>
            </a:r>
            <a:r>
              <a:rPr sz="750" dirty="0">
                <a:latin typeface="Calibri"/>
                <a:cs typeface="Calibri"/>
              </a:rPr>
              <a:t>a </a:t>
            </a:r>
            <a:r>
              <a:rPr sz="750" spc="-3" dirty="0">
                <a:latin typeface="Calibri"/>
                <a:cs typeface="Calibri"/>
              </a:rPr>
              <a:t>cushion </a:t>
            </a:r>
            <a:r>
              <a:rPr sz="750" dirty="0">
                <a:latin typeface="Calibri"/>
                <a:cs typeface="Calibri"/>
              </a:rPr>
              <a:t>or wedge </a:t>
            </a:r>
            <a:r>
              <a:rPr sz="750" spc="-3" dirty="0">
                <a:latin typeface="Calibri"/>
                <a:cs typeface="Calibri"/>
              </a:rPr>
              <a:t>touch with  </a:t>
            </a:r>
            <a:r>
              <a:rPr sz="750" dirty="0">
                <a:latin typeface="Calibri"/>
                <a:cs typeface="Calibri"/>
              </a:rPr>
              <a:t>their</a:t>
            </a:r>
            <a:r>
              <a:rPr sz="750" spc="-3" dirty="0">
                <a:latin typeface="Calibri"/>
                <a:cs typeface="Calibri"/>
              </a:rPr>
              <a:t> foot.</a:t>
            </a:r>
            <a:endParaRPr sz="750" dirty="0">
              <a:latin typeface="Calibri"/>
              <a:cs typeface="Calibri"/>
            </a:endParaRPr>
          </a:p>
        </p:txBody>
      </p:sp>
      <p:sp>
        <p:nvSpPr>
          <p:cNvPr id="5" name="object 5"/>
          <p:cNvSpPr txBox="1"/>
          <p:nvPr/>
        </p:nvSpPr>
        <p:spPr>
          <a:xfrm>
            <a:off x="4061321" y="1184391"/>
            <a:ext cx="30609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Wher</a:t>
            </a:r>
            <a:r>
              <a:rPr sz="750" spc="-10" dirty="0">
                <a:latin typeface="Calibri"/>
                <a:cs typeface="Calibri"/>
              </a:rPr>
              <a:t>e</a:t>
            </a:r>
            <a:r>
              <a:rPr sz="750" dirty="0">
                <a:latin typeface="Calibri"/>
                <a:cs typeface="Calibri"/>
              </a:rPr>
              <a:t>:</a:t>
            </a:r>
          </a:p>
        </p:txBody>
      </p:sp>
      <p:sp>
        <p:nvSpPr>
          <p:cNvPr id="6" name="object 6"/>
          <p:cNvSpPr txBox="1"/>
          <p:nvPr/>
        </p:nvSpPr>
        <p:spPr>
          <a:xfrm>
            <a:off x="4684741" y="1184391"/>
            <a:ext cx="2190750"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Opportunities present themselves </a:t>
            </a:r>
            <a:r>
              <a:rPr sz="750" dirty="0">
                <a:latin typeface="Calibri"/>
                <a:cs typeface="Calibri"/>
              </a:rPr>
              <a:t>in all part of the</a:t>
            </a:r>
            <a:r>
              <a:rPr sz="750" spc="-17" dirty="0">
                <a:latin typeface="Calibri"/>
                <a:cs typeface="Calibri"/>
              </a:rPr>
              <a:t> </a:t>
            </a:r>
            <a:r>
              <a:rPr sz="750" spc="-3" dirty="0">
                <a:latin typeface="Calibri"/>
                <a:cs typeface="Calibri"/>
              </a:rPr>
              <a:t>field.</a:t>
            </a:r>
            <a:endParaRPr sz="750" dirty="0">
              <a:latin typeface="Calibri"/>
              <a:cs typeface="Calibri"/>
            </a:endParaRPr>
          </a:p>
        </p:txBody>
      </p:sp>
      <p:sp>
        <p:nvSpPr>
          <p:cNvPr id="7" name="object 7"/>
          <p:cNvSpPr txBox="1"/>
          <p:nvPr/>
        </p:nvSpPr>
        <p:spPr>
          <a:xfrm>
            <a:off x="4061321" y="1404678"/>
            <a:ext cx="275792"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10" dirty="0">
                <a:latin typeface="Calibri"/>
                <a:cs typeface="Calibri"/>
              </a:rPr>
              <a:t>e</a:t>
            </a:r>
            <a:r>
              <a:rPr sz="750" spc="3" dirty="0">
                <a:latin typeface="Calibri"/>
                <a:cs typeface="Calibri"/>
              </a:rPr>
              <a:t>n</a:t>
            </a:r>
            <a:r>
              <a:rPr sz="750" dirty="0">
                <a:latin typeface="Calibri"/>
                <a:cs typeface="Calibri"/>
              </a:rPr>
              <a:t>:</a:t>
            </a:r>
          </a:p>
        </p:txBody>
      </p:sp>
      <p:sp>
        <p:nvSpPr>
          <p:cNvPr id="8" name="object 8"/>
          <p:cNvSpPr txBox="1"/>
          <p:nvPr/>
        </p:nvSpPr>
        <p:spPr>
          <a:xfrm>
            <a:off x="4684742" y="1404678"/>
            <a:ext cx="1983365"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As </a:t>
            </a:r>
            <a:r>
              <a:rPr sz="750" spc="-3" dirty="0">
                <a:latin typeface="Calibri"/>
                <a:cs typeface="Calibri"/>
              </a:rPr>
              <a:t>the </a:t>
            </a:r>
            <a:r>
              <a:rPr sz="750" dirty="0">
                <a:latin typeface="Calibri"/>
                <a:cs typeface="Calibri"/>
              </a:rPr>
              <a:t>player is </a:t>
            </a:r>
            <a:r>
              <a:rPr sz="750" spc="-3" dirty="0">
                <a:latin typeface="Calibri"/>
                <a:cs typeface="Calibri"/>
              </a:rPr>
              <a:t>receiving </a:t>
            </a:r>
            <a:r>
              <a:rPr sz="750" dirty="0">
                <a:latin typeface="Calibri"/>
                <a:cs typeface="Calibri"/>
              </a:rPr>
              <a:t>a </a:t>
            </a:r>
            <a:r>
              <a:rPr sz="750" spc="-3" dirty="0">
                <a:latin typeface="Calibri"/>
                <a:cs typeface="Calibri"/>
              </a:rPr>
              <a:t>pass, </a:t>
            </a:r>
            <a:r>
              <a:rPr sz="750" dirty="0">
                <a:latin typeface="Calibri"/>
                <a:cs typeface="Calibri"/>
              </a:rPr>
              <a:t>clear, or </a:t>
            </a:r>
            <a:r>
              <a:rPr sz="750" spc="-3" dirty="0">
                <a:latin typeface="Calibri"/>
                <a:cs typeface="Calibri"/>
              </a:rPr>
              <a:t>miss</a:t>
            </a:r>
            <a:r>
              <a:rPr sz="750" spc="-48" dirty="0">
                <a:latin typeface="Calibri"/>
                <a:cs typeface="Calibri"/>
              </a:rPr>
              <a:t> </a:t>
            </a:r>
            <a:r>
              <a:rPr sz="750" spc="-3" dirty="0">
                <a:latin typeface="Calibri"/>
                <a:cs typeface="Calibri"/>
              </a:rPr>
              <a:t>kick.</a:t>
            </a:r>
            <a:endParaRPr sz="750" dirty="0">
              <a:latin typeface="Calibri"/>
              <a:cs typeface="Calibri"/>
            </a:endParaRPr>
          </a:p>
        </p:txBody>
      </p:sp>
      <p:sp>
        <p:nvSpPr>
          <p:cNvPr id="9" name="object 9"/>
          <p:cNvSpPr txBox="1"/>
          <p:nvPr/>
        </p:nvSpPr>
        <p:spPr>
          <a:xfrm>
            <a:off x="4061321" y="1624965"/>
            <a:ext cx="221673"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Why:</a:t>
            </a:r>
          </a:p>
        </p:txBody>
      </p:sp>
      <p:sp>
        <p:nvSpPr>
          <p:cNvPr id="10" name="object 10"/>
          <p:cNvSpPr txBox="1"/>
          <p:nvPr/>
        </p:nvSpPr>
        <p:spPr>
          <a:xfrm>
            <a:off x="4684742" y="1624965"/>
            <a:ext cx="2786928"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To </a:t>
            </a:r>
            <a:r>
              <a:rPr sz="750" dirty="0">
                <a:latin typeface="Calibri"/>
                <a:cs typeface="Calibri"/>
              </a:rPr>
              <a:t>get control of the ball </a:t>
            </a:r>
            <a:r>
              <a:rPr sz="750" spc="-7" dirty="0">
                <a:latin typeface="Calibri"/>
                <a:cs typeface="Calibri"/>
              </a:rPr>
              <a:t>in </a:t>
            </a:r>
            <a:r>
              <a:rPr sz="750" dirty="0">
                <a:latin typeface="Calibri"/>
                <a:cs typeface="Calibri"/>
              </a:rPr>
              <a:t>order </a:t>
            </a:r>
            <a:r>
              <a:rPr sz="750" spc="-3" dirty="0">
                <a:latin typeface="Calibri"/>
                <a:cs typeface="Calibri"/>
              </a:rPr>
              <a:t>to successfully dribble, pass, </a:t>
            </a:r>
            <a:r>
              <a:rPr sz="750" dirty="0">
                <a:latin typeface="Calibri"/>
                <a:cs typeface="Calibri"/>
              </a:rPr>
              <a:t>or</a:t>
            </a:r>
            <a:r>
              <a:rPr sz="750" spc="-10" dirty="0">
                <a:latin typeface="Calibri"/>
                <a:cs typeface="Calibri"/>
              </a:rPr>
              <a:t> </a:t>
            </a:r>
            <a:r>
              <a:rPr sz="750" spc="-3" dirty="0">
                <a:latin typeface="Calibri"/>
                <a:cs typeface="Calibri"/>
              </a:rPr>
              <a:t>shoot.</a:t>
            </a:r>
            <a:endParaRPr sz="750" dirty="0">
              <a:latin typeface="Calibri"/>
              <a:cs typeface="Calibri"/>
            </a:endParaRPr>
          </a:p>
        </p:txBody>
      </p:sp>
      <p:sp>
        <p:nvSpPr>
          <p:cNvPr id="11" name="object 11"/>
          <p:cNvSpPr txBox="1"/>
          <p:nvPr/>
        </p:nvSpPr>
        <p:spPr>
          <a:xfrm>
            <a:off x="4061321" y="1845512"/>
            <a:ext cx="221673"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H</a:t>
            </a:r>
            <a:r>
              <a:rPr sz="750" spc="3" dirty="0">
                <a:latin typeface="Calibri"/>
                <a:cs typeface="Calibri"/>
              </a:rPr>
              <a:t>o</a:t>
            </a:r>
            <a:r>
              <a:rPr sz="750" dirty="0">
                <a:latin typeface="Calibri"/>
                <a:cs typeface="Calibri"/>
              </a:rPr>
              <a:t>w:</a:t>
            </a:r>
          </a:p>
        </p:txBody>
      </p:sp>
      <p:sp>
        <p:nvSpPr>
          <p:cNvPr id="12" name="object 12"/>
          <p:cNvSpPr txBox="1"/>
          <p:nvPr/>
        </p:nvSpPr>
        <p:spPr>
          <a:xfrm>
            <a:off x="4684742" y="1845512"/>
            <a:ext cx="1348220"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Step 1: Get </a:t>
            </a:r>
            <a:r>
              <a:rPr sz="750" dirty="0">
                <a:latin typeface="Calibri"/>
                <a:cs typeface="Calibri"/>
              </a:rPr>
              <a:t>in </a:t>
            </a:r>
            <a:r>
              <a:rPr sz="750" spc="-3" dirty="0">
                <a:latin typeface="Calibri"/>
                <a:cs typeface="Calibri"/>
              </a:rPr>
              <a:t>the path </a:t>
            </a:r>
            <a:r>
              <a:rPr sz="750" dirty="0">
                <a:latin typeface="Calibri"/>
                <a:cs typeface="Calibri"/>
              </a:rPr>
              <a:t>of </a:t>
            </a:r>
            <a:r>
              <a:rPr sz="750" spc="-3" dirty="0">
                <a:latin typeface="Calibri"/>
                <a:cs typeface="Calibri"/>
              </a:rPr>
              <a:t>the</a:t>
            </a:r>
            <a:r>
              <a:rPr sz="750" spc="-10" dirty="0">
                <a:latin typeface="Calibri"/>
                <a:cs typeface="Calibri"/>
              </a:rPr>
              <a:t> </a:t>
            </a:r>
            <a:r>
              <a:rPr sz="750" spc="-3" dirty="0">
                <a:latin typeface="Calibri"/>
                <a:cs typeface="Calibri"/>
              </a:rPr>
              <a:t>ball.</a:t>
            </a:r>
            <a:endParaRPr sz="750" dirty="0">
              <a:latin typeface="Calibri"/>
              <a:cs typeface="Calibri"/>
            </a:endParaRPr>
          </a:p>
        </p:txBody>
      </p:sp>
      <p:sp>
        <p:nvSpPr>
          <p:cNvPr id="13" name="object 13"/>
          <p:cNvSpPr txBox="1"/>
          <p:nvPr/>
        </p:nvSpPr>
        <p:spPr>
          <a:xfrm>
            <a:off x="4684741" y="2065799"/>
            <a:ext cx="3214255" cy="924764"/>
          </a:xfrm>
          <a:prstGeom prst="rect">
            <a:avLst/>
          </a:prstGeom>
        </p:spPr>
        <p:txBody>
          <a:bodyPr vert="horz" wrap="square" lIns="0" tIns="8659" rIns="0" bIns="0" rtlCol="0">
            <a:spAutoFit/>
          </a:bodyPr>
          <a:lstStyle/>
          <a:p>
            <a:pPr marL="8659">
              <a:spcBef>
                <a:spcPts val="68"/>
              </a:spcBef>
            </a:pPr>
            <a:r>
              <a:rPr sz="750" spc="-3" dirty="0">
                <a:latin typeface="Calibri"/>
                <a:cs typeface="Calibri"/>
              </a:rPr>
              <a:t>Step 2: Decide </a:t>
            </a:r>
            <a:r>
              <a:rPr sz="750" dirty="0">
                <a:latin typeface="Calibri"/>
                <a:cs typeface="Calibri"/>
              </a:rPr>
              <a:t>if a </a:t>
            </a:r>
            <a:r>
              <a:rPr sz="750" spc="-3" dirty="0">
                <a:latin typeface="Calibri"/>
                <a:cs typeface="Calibri"/>
              </a:rPr>
              <a:t>cushion </a:t>
            </a:r>
            <a:r>
              <a:rPr sz="750" dirty="0">
                <a:latin typeface="Calibri"/>
                <a:cs typeface="Calibri"/>
              </a:rPr>
              <a:t>or </a:t>
            </a:r>
            <a:r>
              <a:rPr sz="750" spc="-3" dirty="0">
                <a:latin typeface="Calibri"/>
                <a:cs typeface="Calibri"/>
              </a:rPr>
              <a:t>wedge touch </a:t>
            </a:r>
            <a:r>
              <a:rPr sz="750" dirty="0">
                <a:latin typeface="Calibri"/>
                <a:cs typeface="Calibri"/>
              </a:rPr>
              <a:t>is</a:t>
            </a:r>
            <a:r>
              <a:rPr sz="750" spc="3" dirty="0">
                <a:latin typeface="Calibri"/>
                <a:cs typeface="Calibri"/>
              </a:rPr>
              <a:t> </a:t>
            </a:r>
            <a:r>
              <a:rPr sz="750" dirty="0">
                <a:latin typeface="Calibri"/>
                <a:cs typeface="Calibri"/>
              </a:rPr>
              <a:t>needed.</a:t>
            </a:r>
          </a:p>
          <a:p>
            <a:pPr>
              <a:spcBef>
                <a:spcPts val="3"/>
              </a:spcBef>
            </a:pPr>
            <a:endParaRPr sz="682" dirty="0">
              <a:latin typeface="Calibri"/>
              <a:cs typeface="Calibri"/>
            </a:endParaRPr>
          </a:p>
          <a:p>
            <a:pPr marL="8659"/>
            <a:r>
              <a:rPr sz="750" spc="-3" dirty="0">
                <a:latin typeface="Calibri"/>
                <a:cs typeface="Calibri"/>
              </a:rPr>
              <a:t>Step 3: Place foot </a:t>
            </a:r>
            <a:r>
              <a:rPr sz="750" spc="-7" dirty="0">
                <a:latin typeface="Calibri"/>
                <a:cs typeface="Calibri"/>
              </a:rPr>
              <a:t>in </a:t>
            </a:r>
            <a:r>
              <a:rPr sz="750" spc="-3" dirty="0">
                <a:latin typeface="Calibri"/>
                <a:cs typeface="Calibri"/>
              </a:rPr>
              <a:t>path of</a:t>
            </a:r>
            <a:r>
              <a:rPr sz="750" spc="20" dirty="0">
                <a:latin typeface="Calibri"/>
                <a:cs typeface="Calibri"/>
              </a:rPr>
              <a:t> </a:t>
            </a:r>
            <a:r>
              <a:rPr sz="750" spc="-3" dirty="0">
                <a:latin typeface="Calibri"/>
                <a:cs typeface="Calibri"/>
              </a:rPr>
              <a:t>ball.</a:t>
            </a:r>
            <a:endParaRPr sz="750" dirty="0">
              <a:latin typeface="Calibri"/>
              <a:cs typeface="Calibri"/>
            </a:endParaRPr>
          </a:p>
          <a:p>
            <a:pPr marL="8659" marR="3464">
              <a:lnSpc>
                <a:spcPct val="117300"/>
              </a:lnSpc>
              <a:spcBef>
                <a:spcPts val="672"/>
              </a:spcBef>
            </a:pPr>
            <a:r>
              <a:rPr sz="750" spc="-3" dirty="0">
                <a:latin typeface="Calibri"/>
                <a:cs typeface="Calibri"/>
              </a:rPr>
              <a:t>Step 4: </a:t>
            </a:r>
            <a:r>
              <a:rPr sz="750" dirty="0">
                <a:latin typeface="Calibri"/>
                <a:cs typeface="Calibri"/>
              </a:rPr>
              <a:t>In case of </a:t>
            </a:r>
            <a:r>
              <a:rPr sz="750" spc="-3" dirty="0">
                <a:latin typeface="Calibri"/>
                <a:cs typeface="Calibri"/>
              </a:rPr>
              <a:t>cushion: withdraw </a:t>
            </a:r>
            <a:r>
              <a:rPr sz="750" dirty="0">
                <a:latin typeface="Calibri"/>
                <a:cs typeface="Calibri"/>
              </a:rPr>
              <a:t>foot </a:t>
            </a:r>
            <a:r>
              <a:rPr sz="750" spc="-3" dirty="0">
                <a:latin typeface="Calibri"/>
                <a:cs typeface="Calibri"/>
              </a:rPr>
              <a:t>on impact. </a:t>
            </a:r>
            <a:r>
              <a:rPr sz="750" dirty="0">
                <a:latin typeface="Calibri"/>
                <a:cs typeface="Calibri"/>
              </a:rPr>
              <a:t>In case of wedge: direct foot  toward </a:t>
            </a:r>
            <a:r>
              <a:rPr sz="750" spc="-3" dirty="0">
                <a:latin typeface="Calibri"/>
                <a:cs typeface="Calibri"/>
              </a:rPr>
              <a:t>ball </a:t>
            </a:r>
            <a:r>
              <a:rPr sz="750" spc="-7" dirty="0">
                <a:latin typeface="Calibri"/>
                <a:cs typeface="Calibri"/>
              </a:rPr>
              <a:t>in </a:t>
            </a:r>
            <a:r>
              <a:rPr sz="750" spc="-3" dirty="0">
                <a:latin typeface="Calibri"/>
                <a:cs typeface="Calibri"/>
              </a:rPr>
              <a:t>direction </a:t>
            </a:r>
            <a:r>
              <a:rPr sz="750" dirty="0">
                <a:latin typeface="Calibri"/>
                <a:cs typeface="Calibri"/>
              </a:rPr>
              <a:t>of </a:t>
            </a:r>
            <a:r>
              <a:rPr sz="750" spc="-3" dirty="0">
                <a:latin typeface="Calibri"/>
                <a:cs typeface="Calibri"/>
              </a:rPr>
              <a:t>open</a:t>
            </a:r>
            <a:r>
              <a:rPr sz="750" dirty="0">
                <a:latin typeface="Calibri"/>
                <a:cs typeface="Calibri"/>
              </a:rPr>
              <a:t> </a:t>
            </a:r>
            <a:r>
              <a:rPr sz="750" spc="-3" dirty="0">
                <a:latin typeface="Calibri"/>
                <a:cs typeface="Calibri"/>
              </a:rPr>
              <a:t>space.</a:t>
            </a:r>
            <a:endParaRPr sz="750" dirty="0">
              <a:latin typeface="Calibri"/>
              <a:cs typeface="Calibri"/>
            </a:endParaRPr>
          </a:p>
          <a:p>
            <a:pPr>
              <a:spcBef>
                <a:spcPts val="10"/>
              </a:spcBef>
            </a:pPr>
            <a:endParaRPr sz="682" dirty="0">
              <a:latin typeface="Calibri"/>
              <a:cs typeface="Calibri"/>
            </a:endParaRPr>
          </a:p>
          <a:p>
            <a:pPr marL="8659"/>
            <a:r>
              <a:rPr sz="750" spc="-3" dirty="0">
                <a:latin typeface="Calibri"/>
                <a:cs typeface="Calibri"/>
              </a:rPr>
              <a:t>Step 5: Immediate chase to </a:t>
            </a:r>
            <a:r>
              <a:rPr sz="750" dirty="0">
                <a:latin typeface="Calibri"/>
                <a:cs typeface="Calibri"/>
              </a:rPr>
              <a:t>be </a:t>
            </a:r>
            <a:r>
              <a:rPr sz="750" spc="-3" dirty="0">
                <a:latin typeface="Calibri"/>
                <a:cs typeface="Calibri"/>
              </a:rPr>
              <a:t>the first </a:t>
            </a:r>
            <a:r>
              <a:rPr sz="750" dirty="0">
                <a:latin typeface="Calibri"/>
                <a:cs typeface="Calibri"/>
              </a:rPr>
              <a:t>one </a:t>
            </a:r>
            <a:r>
              <a:rPr sz="750" spc="-3" dirty="0">
                <a:latin typeface="Calibri"/>
                <a:cs typeface="Calibri"/>
              </a:rPr>
              <a:t>to</a:t>
            </a:r>
            <a:r>
              <a:rPr sz="750" spc="17" dirty="0">
                <a:latin typeface="Calibri"/>
                <a:cs typeface="Calibri"/>
              </a:rPr>
              <a:t> </a:t>
            </a:r>
            <a:r>
              <a:rPr sz="750" spc="-3" dirty="0">
                <a:latin typeface="Calibri"/>
                <a:cs typeface="Calibri"/>
              </a:rPr>
              <a:t>ball.</a:t>
            </a:r>
            <a:endParaRPr sz="750" dirty="0">
              <a:latin typeface="Calibri"/>
              <a:cs typeface="Calibri"/>
            </a:endParaRPr>
          </a:p>
        </p:txBody>
      </p:sp>
      <p:graphicFrame>
        <p:nvGraphicFramePr>
          <p:cNvPr id="14" name="object 14"/>
          <p:cNvGraphicFramePr>
            <a:graphicFrameLocks noGrp="1"/>
          </p:cNvGraphicFramePr>
          <p:nvPr/>
        </p:nvGraphicFramePr>
        <p:xfrm>
          <a:off x="4020936" y="3094846"/>
          <a:ext cx="4145972" cy="2818448"/>
        </p:xfrm>
        <a:graphic>
          <a:graphicData uri="http://schemas.openxmlformats.org/drawingml/2006/table">
            <a:tbl>
              <a:tblPr firstRow="1" bandRow="1">
                <a:tableStyleId>{2D5ABB26-0587-4C30-8999-92F81FD0307C}</a:tableStyleId>
              </a:tblPr>
              <a:tblGrid>
                <a:gridCol w="644236">
                  <a:extLst>
                    <a:ext uri="{9D8B030D-6E8A-4147-A177-3AD203B41FA5}">
                      <a16:colId xmlns:a16="http://schemas.microsoft.com/office/drawing/2014/main" val="20000"/>
                    </a:ext>
                  </a:extLst>
                </a:gridCol>
                <a:gridCol w="1447367">
                  <a:extLst>
                    <a:ext uri="{9D8B030D-6E8A-4147-A177-3AD203B41FA5}">
                      <a16:colId xmlns:a16="http://schemas.microsoft.com/office/drawing/2014/main" val="20001"/>
                    </a:ext>
                  </a:extLst>
                </a:gridCol>
                <a:gridCol w="2054369">
                  <a:extLst>
                    <a:ext uri="{9D8B030D-6E8A-4147-A177-3AD203B41FA5}">
                      <a16:colId xmlns:a16="http://schemas.microsoft.com/office/drawing/2014/main" val="20002"/>
                    </a:ext>
                  </a:extLst>
                </a:gridCol>
              </a:tblGrid>
              <a:tr h="1515428">
                <a:tc>
                  <a:txBody>
                    <a:bodyPr/>
                    <a:lstStyle/>
                    <a:p>
                      <a:pPr marL="68580">
                        <a:lnSpc>
                          <a:spcPts val="1280"/>
                        </a:lnSpc>
                      </a:pPr>
                      <a:r>
                        <a:rPr sz="700" dirty="0">
                          <a:latin typeface="Calibri"/>
                          <a:cs typeface="Calibri"/>
                        </a:rPr>
                        <a:t>Box 2</a:t>
                      </a:r>
                      <a:r>
                        <a:rPr sz="700" spc="-35" dirty="0">
                          <a:latin typeface="Calibri"/>
                          <a:cs typeface="Calibri"/>
                        </a:rPr>
                        <a:t> </a:t>
                      </a:r>
                      <a:r>
                        <a:rPr sz="700" dirty="0">
                          <a:latin typeface="Calibri"/>
                          <a:cs typeface="Calibri"/>
                        </a:rPr>
                        <a:t>box</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80"/>
                        </a:lnSpc>
                      </a:pPr>
                      <a:r>
                        <a:rPr sz="700" dirty="0">
                          <a:latin typeface="Calibri"/>
                          <a:cs typeface="Calibri"/>
                        </a:rPr>
                        <a:t>Groups of </a:t>
                      </a:r>
                      <a:r>
                        <a:rPr sz="700" spc="-5" dirty="0">
                          <a:latin typeface="Calibri"/>
                          <a:cs typeface="Calibri"/>
                        </a:rPr>
                        <a:t>two </a:t>
                      </a:r>
                      <a:r>
                        <a:rPr sz="700" dirty="0">
                          <a:latin typeface="Calibri"/>
                          <a:cs typeface="Calibri"/>
                        </a:rPr>
                        <a:t>are </a:t>
                      </a:r>
                      <a:r>
                        <a:rPr sz="700" spc="-5" dirty="0">
                          <a:latin typeface="Calibri"/>
                          <a:cs typeface="Calibri"/>
                        </a:rPr>
                        <a:t>divided</a:t>
                      </a:r>
                      <a:r>
                        <a:rPr sz="700" spc="-50" dirty="0">
                          <a:latin typeface="Calibri"/>
                          <a:cs typeface="Calibri"/>
                        </a:rPr>
                        <a:t> </a:t>
                      </a:r>
                      <a:r>
                        <a:rPr sz="700" spc="-5" dirty="0">
                          <a:latin typeface="Calibri"/>
                          <a:cs typeface="Calibri"/>
                        </a:rPr>
                        <a:t>with</a:t>
                      </a:r>
                      <a:endParaRPr sz="700" dirty="0">
                        <a:latin typeface="Calibri"/>
                        <a:cs typeface="Calibri"/>
                      </a:endParaRPr>
                    </a:p>
                    <a:p>
                      <a:pPr marL="67945" marR="228600">
                        <a:lnSpc>
                          <a:spcPct val="100899"/>
                        </a:lnSpc>
                        <a:spcBef>
                          <a:spcPts val="10"/>
                        </a:spcBef>
                      </a:pPr>
                      <a:r>
                        <a:rPr sz="700" dirty="0">
                          <a:latin typeface="Calibri"/>
                          <a:cs typeface="Calibri"/>
                        </a:rPr>
                        <a:t>each </a:t>
                      </a:r>
                      <a:r>
                        <a:rPr sz="700" spc="-5" dirty="0">
                          <a:latin typeface="Calibri"/>
                          <a:cs typeface="Calibri"/>
                        </a:rPr>
                        <a:t>player </a:t>
                      </a:r>
                      <a:r>
                        <a:rPr sz="700" dirty="0">
                          <a:latin typeface="Calibri"/>
                          <a:cs typeface="Calibri"/>
                        </a:rPr>
                        <a:t>placed in a </a:t>
                      </a:r>
                      <a:r>
                        <a:rPr sz="700" spc="-5" dirty="0">
                          <a:latin typeface="Calibri"/>
                          <a:cs typeface="Calibri"/>
                        </a:rPr>
                        <a:t>five</a:t>
                      </a:r>
                      <a:r>
                        <a:rPr sz="700" spc="-85" dirty="0">
                          <a:latin typeface="Calibri"/>
                          <a:cs typeface="Calibri"/>
                        </a:rPr>
                        <a:t> </a:t>
                      </a:r>
                      <a:r>
                        <a:rPr sz="700" spc="-5" dirty="0">
                          <a:latin typeface="Calibri"/>
                          <a:cs typeface="Calibri"/>
                        </a:rPr>
                        <a:t>yard  </a:t>
                      </a:r>
                      <a:r>
                        <a:rPr sz="700" dirty="0">
                          <a:latin typeface="Calibri"/>
                          <a:cs typeface="Calibri"/>
                        </a:rPr>
                        <a:t>by </a:t>
                      </a:r>
                      <a:r>
                        <a:rPr sz="700" spc="-5" dirty="0">
                          <a:latin typeface="Calibri"/>
                          <a:cs typeface="Calibri"/>
                        </a:rPr>
                        <a:t>five yard</a:t>
                      </a:r>
                      <a:r>
                        <a:rPr sz="700" spc="-15" dirty="0">
                          <a:latin typeface="Calibri"/>
                          <a:cs typeface="Calibri"/>
                        </a:rPr>
                        <a:t> </a:t>
                      </a:r>
                      <a:r>
                        <a:rPr sz="700" spc="-5" dirty="0">
                          <a:latin typeface="Calibri"/>
                          <a:cs typeface="Calibri"/>
                        </a:rPr>
                        <a:t>grid.</a:t>
                      </a:r>
                      <a:endParaRPr sz="700" dirty="0">
                        <a:latin typeface="Calibri"/>
                        <a:cs typeface="Calibri"/>
                      </a:endParaRPr>
                    </a:p>
                    <a:p>
                      <a:pPr>
                        <a:lnSpc>
                          <a:spcPct val="100000"/>
                        </a:lnSpc>
                        <a:spcBef>
                          <a:spcPts val="20"/>
                        </a:spcBef>
                      </a:pPr>
                      <a:endParaRPr sz="800" dirty="0">
                        <a:latin typeface="Times New Roman"/>
                        <a:cs typeface="Times New Roman"/>
                      </a:endParaRPr>
                    </a:p>
                    <a:p>
                      <a:pPr marL="67945" marR="109855">
                        <a:lnSpc>
                          <a:spcPct val="101800"/>
                        </a:lnSpc>
                      </a:pPr>
                      <a:r>
                        <a:rPr sz="700" spc="-5" dirty="0">
                          <a:latin typeface="Calibri"/>
                          <a:cs typeface="Calibri"/>
                        </a:rPr>
                        <a:t>One player </a:t>
                      </a:r>
                      <a:r>
                        <a:rPr sz="700" dirty="0">
                          <a:latin typeface="Calibri"/>
                          <a:cs typeface="Calibri"/>
                        </a:rPr>
                        <a:t>plays a ball </a:t>
                      </a:r>
                      <a:r>
                        <a:rPr sz="700" spc="-5" dirty="0">
                          <a:latin typeface="Calibri"/>
                          <a:cs typeface="Calibri"/>
                        </a:rPr>
                        <a:t>to their  partner who attempts to keep </a:t>
                      </a:r>
                      <a:r>
                        <a:rPr sz="700" dirty="0">
                          <a:latin typeface="Calibri"/>
                          <a:cs typeface="Calibri"/>
                        </a:rPr>
                        <a:t>the  </a:t>
                      </a:r>
                      <a:r>
                        <a:rPr sz="700" spc="-5" dirty="0">
                          <a:latin typeface="Calibri"/>
                          <a:cs typeface="Calibri"/>
                        </a:rPr>
                        <a:t>touch inside </a:t>
                      </a:r>
                      <a:r>
                        <a:rPr sz="700" dirty="0">
                          <a:latin typeface="Calibri"/>
                          <a:cs typeface="Calibri"/>
                        </a:rPr>
                        <a:t>the </a:t>
                      </a:r>
                      <a:r>
                        <a:rPr sz="700" spc="-5" dirty="0">
                          <a:latin typeface="Calibri"/>
                          <a:cs typeface="Calibri"/>
                        </a:rPr>
                        <a:t>grid. Roles  reverse.</a:t>
                      </a:r>
                      <a:endParaRPr sz="700" dirty="0">
                        <a:latin typeface="Calibri"/>
                        <a:cs typeface="Calibri"/>
                      </a:endParaRPr>
                    </a:p>
                    <a:p>
                      <a:pPr>
                        <a:lnSpc>
                          <a:spcPct val="100000"/>
                        </a:lnSpc>
                        <a:spcBef>
                          <a:spcPts val="20"/>
                        </a:spcBef>
                      </a:pPr>
                      <a:endParaRPr sz="800" dirty="0">
                        <a:latin typeface="Times New Roman"/>
                        <a:cs typeface="Times New Roman"/>
                      </a:endParaRPr>
                    </a:p>
                    <a:p>
                      <a:pPr marL="67945" marR="131445">
                        <a:lnSpc>
                          <a:spcPct val="101899"/>
                        </a:lnSpc>
                        <a:spcBef>
                          <a:spcPts val="5"/>
                        </a:spcBef>
                      </a:pPr>
                      <a:r>
                        <a:rPr sz="700" spc="-5" dirty="0">
                          <a:latin typeface="Calibri"/>
                          <a:cs typeface="Calibri"/>
                        </a:rPr>
                        <a:t>Variation: The player attempts to  </a:t>
                      </a:r>
                      <a:r>
                        <a:rPr sz="700" dirty="0">
                          <a:latin typeface="Calibri"/>
                          <a:cs typeface="Calibri"/>
                        </a:rPr>
                        <a:t>play the </a:t>
                      </a:r>
                      <a:r>
                        <a:rPr sz="700" spc="-10" dirty="0">
                          <a:latin typeface="Calibri"/>
                          <a:cs typeface="Calibri"/>
                        </a:rPr>
                        <a:t>first </a:t>
                      </a:r>
                      <a:r>
                        <a:rPr sz="700" spc="-5" dirty="0">
                          <a:latin typeface="Calibri"/>
                          <a:cs typeface="Calibri"/>
                        </a:rPr>
                        <a:t>touch outside </a:t>
                      </a:r>
                      <a:r>
                        <a:rPr sz="700" dirty="0">
                          <a:latin typeface="Calibri"/>
                          <a:cs typeface="Calibri"/>
                        </a:rPr>
                        <a:t>the  </a:t>
                      </a:r>
                      <a:r>
                        <a:rPr sz="700" spc="-5" dirty="0">
                          <a:latin typeface="Calibri"/>
                          <a:cs typeface="Calibri"/>
                        </a:rPr>
                        <a:t>grid </a:t>
                      </a:r>
                      <a:r>
                        <a:rPr sz="700" dirty="0">
                          <a:latin typeface="Calibri"/>
                          <a:cs typeface="Calibri"/>
                        </a:rPr>
                        <a:t>but under</a:t>
                      </a:r>
                      <a:r>
                        <a:rPr sz="700" spc="-30" dirty="0">
                          <a:latin typeface="Calibri"/>
                          <a:cs typeface="Calibri"/>
                        </a:rPr>
                        <a:t> </a:t>
                      </a:r>
                      <a:r>
                        <a:rPr sz="700" spc="-5" dirty="0">
                          <a:latin typeface="Calibri"/>
                          <a:cs typeface="Calibri"/>
                        </a:rPr>
                        <a:t>control.</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168111">
                <a:tc>
                  <a:txBody>
                    <a:bodyPr/>
                    <a:lstStyle/>
                    <a:p>
                      <a:pPr marL="68580" marR="408305">
                        <a:lnSpc>
                          <a:spcPts val="1330"/>
                        </a:lnSpc>
                      </a:pPr>
                      <a:r>
                        <a:rPr sz="700" spc="-5" dirty="0">
                          <a:latin typeface="Calibri"/>
                          <a:cs typeface="Calibri"/>
                        </a:rPr>
                        <a:t>Rapid  Tr</a:t>
                      </a:r>
                      <a:r>
                        <a:rPr sz="700" spc="10" dirty="0">
                          <a:latin typeface="Calibri"/>
                          <a:cs typeface="Calibri"/>
                        </a:rPr>
                        <a:t>a</a:t>
                      </a:r>
                      <a:r>
                        <a:rPr sz="700" spc="-15" dirty="0">
                          <a:latin typeface="Calibri"/>
                          <a:cs typeface="Calibri"/>
                        </a:rPr>
                        <a:t>i</a:t>
                      </a:r>
                      <a:r>
                        <a:rPr sz="700" spc="5" dirty="0">
                          <a:latin typeface="Calibri"/>
                          <a:cs typeface="Calibri"/>
                        </a:rPr>
                        <a:t>n</a:t>
                      </a:r>
                      <a:r>
                        <a:rPr sz="700" spc="-15" dirty="0">
                          <a:latin typeface="Calibri"/>
                          <a:cs typeface="Calibri"/>
                        </a:rPr>
                        <a:t>i</a:t>
                      </a:r>
                      <a:r>
                        <a:rPr sz="700" spc="-5" dirty="0">
                          <a:latin typeface="Calibri"/>
                          <a:cs typeface="Calibri"/>
                        </a:rPr>
                        <a:t>n</a:t>
                      </a:r>
                      <a:r>
                        <a:rPr sz="700" dirty="0">
                          <a:latin typeface="Calibri"/>
                          <a:cs typeface="Calibri"/>
                        </a:rPr>
                        <a:t>g</a:t>
                      </a:r>
                    </a:p>
                    <a:p>
                      <a:pPr marL="68580" marR="390525">
                        <a:lnSpc>
                          <a:spcPts val="1340"/>
                        </a:lnSpc>
                        <a:spcBef>
                          <a:spcPts val="10"/>
                        </a:spcBef>
                      </a:pPr>
                      <a:r>
                        <a:rPr sz="700" dirty="0">
                          <a:latin typeface="Calibri"/>
                          <a:cs typeface="Calibri"/>
                        </a:rPr>
                        <a:t>check</a:t>
                      </a:r>
                      <a:r>
                        <a:rPr sz="700" spc="-85" dirty="0">
                          <a:latin typeface="Calibri"/>
                          <a:cs typeface="Calibri"/>
                        </a:rPr>
                        <a:t> </a:t>
                      </a:r>
                      <a:r>
                        <a:rPr sz="700" spc="-5" dirty="0">
                          <a:latin typeface="Calibri"/>
                          <a:cs typeface="Calibri"/>
                        </a:rPr>
                        <a:t>to  server</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39700">
                        <a:lnSpc>
                          <a:spcPts val="1330"/>
                        </a:lnSpc>
                      </a:pPr>
                      <a:r>
                        <a:rPr sz="700" dirty="0">
                          <a:latin typeface="Calibri"/>
                          <a:cs typeface="Calibri"/>
                        </a:rPr>
                        <a:t>Groups of </a:t>
                      </a:r>
                      <a:r>
                        <a:rPr sz="700" spc="-5" dirty="0">
                          <a:latin typeface="Calibri"/>
                          <a:cs typeface="Calibri"/>
                        </a:rPr>
                        <a:t>two </a:t>
                      </a:r>
                      <a:r>
                        <a:rPr sz="700" dirty="0">
                          <a:latin typeface="Calibri"/>
                          <a:cs typeface="Calibri"/>
                        </a:rPr>
                        <a:t>are </a:t>
                      </a:r>
                      <a:r>
                        <a:rPr sz="700" spc="-5" dirty="0">
                          <a:latin typeface="Calibri"/>
                          <a:cs typeface="Calibri"/>
                        </a:rPr>
                        <a:t>formed </a:t>
                      </a:r>
                      <a:r>
                        <a:rPr sz="700" dirty="0">
                          <a:latin typeface="Calibri"/>
                          <a:cs typeface="Calibri"/>
                        </a:rPr>
                        <a:t>and  placed in a 5 </a:t>
                      </a:r>
                      <a:r>
                        <a:rPr sz="700" spc="-5" dirty="0">
                          <a:latin typeface="Calibri"/>
                          <a:cs typeface="Calibri"/>
                        </a:rPr>
                        <a:t>yard by 10 yard</a:t>
                      </a:r>
                      <a:r>
                        <a:rPr sz="700" spc="-70" dirty="0">
                          <a:latin typeface="Calibri"/>
                          <a:cs typeface="Calibri"/>
                        </a:rPr>
                        <a:t> </a:t>
                      </a:r>
                      <a:r>
                        <a:rPr sz="700" spc="-5" dirty="0">
                          <a:latin typeface="Calibri"/>
                          <a:cs typeface="Calibri"/>
                        </a:rPr>
                        <a:t>grid.</a:t>
                      </a:r>
                      <a:endParaRPr sz="700" dirty="0">
                        <a:latin typeface="Calibri"/>
                        <a:cs typeface="Calibri"/>
                      </a:endParaRPr>
                    </a:p>
                    <a:p>
                      <a:pPr>
                        <a:lnSpc>
                          <a:spcPct val="100000"/>
                        </a:lnSpc>
                        <a:spcBef>
                          <a:spcPts val="35"/>
                        </a:spcBef>
                      </a:pPr>
                      <a:endParaRPr sz="700" dirty="0">
                        <a:latin typeface="Times New Roman"/>
                        <a:cs typeface="Times New Roman"/>
                      </a:endParaRPr>
                    </a:p>
                    <a:p>
                      <a:pPr marL="67945" marR="86360">
                        <a:lnSpc>
                          <a:spcPct val="101800"/>
                        </a:lnSpc>
                        <a:spcBef>
                          <a:spcPts val="5"/>
                        </a:spcBef>
                      </a:pPr>
                      <a:r>
                        <a:rPr sz="700" spc="-5" dirty="0">
                          <a:latin typeface="Calibri"/>
                          <a:cs typeface="Calibri"/>
                        </a:rPr>
                        <a:t>One player </a:t>
                      </a:r>
                      <a:r>
                        <a:rPr sz="700" dirty="0">
                          <a:latin typeface="Calibri"/>
                          <a:cs typeface="Calibri"/>
                        </a:rPr>
                        <a:t>checks </a:t>
                      </a:r>
                      <a:r>
                        <a:rPr sz="700" spc="-5" dirty="0">
                          <a:latin typeface="Calibri"/>
                          <a:cs typeface="Calibri"/>
                        </a:rPr>
                        <a:t>to </a:t>
                      </a:r>
                      <a:r>
                        <a:rPr sz="700" dirty="0">
                          <a:latin typeface="Calibri"/>
                          <a:cs typeface="Calibri"/>
                        </a:rPr>
                        <a:t>the </a:t>
                      </a:r>
                      <a:r>
                        <a:rPr sz="700" spc="-5" dirty="0">
                          <a:latin typeface="Calibri"/>
                          <a:cs typeface="Calibri"/>
                        </a:rPr>
                        <a:t>server  </a:t>
                      </a:r>
                      <a:r>
                        <a:rPr sz="700" dirty="0">
                          <a:latin typeface="Calibri"/>
                          <a:cs typeface="Calibri"/>
                        </a:rPr>
                        <a:t>and </a:t>
                      </a:r>
                      <a:r>
                        <a:rPr sz="700" spc="-5" dirty="0">
                          <a:latin typeface="Calibri"/>
                          <a:cs typeface="Calibri"/>
                        </a:rPr>
                        <a:t>receives </a:t>
                      </a:r>
                      <a:r>
                        <a:rPr sz="700" dirty="0">
                          <a:latin typeface="Calibri"/>
                          <a:cs typeface="Calibri"/>
                        </a:rPr>
                        <a:t>a pass </a:t>
                      </a:r>
                      <a:r>
                        <a:rPr sz="700" spc="-5" dirty="0">
                          <a:latin typeface="Calibri"/>
                          <a:cs typeface="Calibri"/>
                        </a:rPr>
                        <a:t>that they must  </a:t>
                      </a:r>
                      <a:r>
                        <a:rPr sz="700" dirty="0">
                          <a:latin typeface="Calibri"/>
                          <a:cs typeface="Calibri"/>
                        </a:rPr>
                        <a:t>control </a:t>
                      </a:r>
                      <a:r>
                        <a:rPr sz="700" spc="-5" dirty="0">
                          <a:latin typeface="Calibri"/>
                          <a:cs typeface="Calibri"/>
                        </a:rPr>
                        <a:t>with one touch </a:t>
                      </a:r>
                      <a:r>
                        <a:rPr sz="700" dirty="0">
                          <a:latin typeface="Calibri"/>
                          <a:cs typeface="Calibri"/>
                        </a:rPr>
                        <a:t>and </a:t>
                      </a:r>
                      <a:r>
                        <a:rPr sz="700" spc="-5" dirty="0">
                          <a:latin typeface="Calibri"/>
                          <a:cs typeface="Calibri"/>
                        </a:rPr>
                        <a:t>pass  </a:t>
                      </a:r>
                      <a:r>
                        <a:rPr sz="700" dirty="0">
                          <a:latin typeface="Calibri"/>
                          <a:cs typeface="Calibri"/>
                        </a:rPr>
                        <a:t>back. </a:t>
                      </a:r>
                      <a:r>
                        <a:rPr sz="700" spc="-5" dirty="0">
                          <a:latin typeface="Calibri"/>
                          <a:cs typeface="Calibri"/>
                        </a:rPr>
                        <a:t>They then run to the </a:t>
                      </a:r>
                      <a:r>
                        <a:rPr sz="700" dirty="0">
                          <a:latin typeface="Calibri"/>
                          <a:cs typeface="Calibri"/>
                        </a:rPr>
                        <a:t>end  line and check back </a:t>
                      </a:r>
                      <a:r>
                        <a:rPr sz="700" spc="-5" dirty="0">
                          <a:latin typeface="Calibri"/>
                          <a:cs typeface="Calibri"/>
                        </a:rPr>
                        <a:t>to receive  </a:t>
                      </a:r>
                      <a:r>
                        <a:rPr sz="700" dirty="0">
                          <a:latin typeface="Calibri"/>
                          <a:cs typeface="Calibri"/>
                        </a:rPr>
                        <a:t>another</a:t>
                      </a:r>
                      <a:r>
                        <a:rPr sz="700" spc="-15" dirty="0">
                          <a:latin typeface="Calibri"/>
                          <a:cs typeface="Calibri"/>
                        </a:rPr>
                        <a:t> </a:t>
                      </a:r>
                      <a:r>
                        <a:rPr sz="700" spc="-5" dirty="0">
                          <a:latin typeface="Calibri"/>
                          <a:cs typeface="Calibri"/>
                        </a:rPr>
                        <a:t>pass.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6173932" y="3098569"/>
            <a:ext cx="1946650" cy="499283"/>
          </a:xfrm>
          <a:prstGeom prst="rect">
            <a:avLst/>
          </a:prstGeom>
          <a:blipFill>
            <a:blip r:embed="rId2" cstate="print"/>
            <a:stretch>
              <a:fillRect/>
            </a:stretch>
          </a:blipFill>
        </p:spPr>
        <p:txBody>
          <a:bodyPr wrap="square" lIns="0" tIns="0" rIns="0" bIns="0" rtlCol="0"/>
          <a:lstStyle/>
          <a:p>
            <a:endParaRPr sz="1227" dirty="0"/>
          </a:p>
        </p:txBody>
      </p:sp>
      <p:sp>
        <p:nvSpPr>
          <p:cNvPr id="16" name="object 16"/>
          <p:cNvSpPr/>
          <p:nvPr/>
        </p:nvSpPr>
        <p:spPr>
          <a:xfrm>
            <a:off x="6173932" y="4614602"/>
            <a:ext cx="1947170" cy="765376"/>
          </a:xfrm>
          <a:prstGeom prst="rect">
            <a:avLst/>
          </a:prstGeom>
          <a:blipFill>
            <a:blip r:embed="rId3" cstate="print"/>
            <a:stretch>
              <a:fillRect/>
            </a:stretch>
          </a:blipFill>
        </p:spPr>
        <p:txBody>
          <a:bodyPr wrap="square" lIns="0" tIns="0" rIns="0" bIns="0" rtlCol="0"/>
          <a:lstStyle/>
          <a:p>
            <a:endParaRPr sz="1227"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5972" cy="4199762"/>
        </p:xfrm>
        <a:graphic>
          <a:graphicData uri="http://schemas.openxmlformats.org/drawingml/2006/table">
            <a:tbl>
              <a:tblPr firstRow="1" bandRow="1">
                <a:tableStyleId>{2D5ABB26-0587-4C30-8999-92F81FD0307C}</a:tableStyleId>
              </a:tblPr>
              <a:tblGrid>
                <a:gridCol w="644236">
                  <a:extLst>
                    <a:ext uri="{9D8B030D-6E8A-4147-A177-3AD203B41FA5}">
                      <a16:colId xmlns:a16="http://schemas.microsoft.com/office/drawing/2014/main" val="20000"/>
                    </a:ext>
                  </a:extLst>
                </a:gridCol>
                <a:gridCol w="1447367">
                  <a:extLst>
                    <a:ext uri="{9D8B030D-6E8A-4147-A177-3AD203B41FA5}">
                      <a16:colId xmlns:a16="http://schemas.microsoft.com/office/drawing/2014/main" val="20001"/>
                    </a:ext>
                  </a:extLst>
                </a:gridCol>
                <a:gridCol w="2054369">
                  <a:extLst>
                    <a:ext uri="{9D8B030D-6E8A-4147-A177-3AD203B41FA5}">
                      <a16:colId xmlns:a16="http://schemas.microsoft.com/office/drawing/2014/main" val="20002"/>
                    </a:ext>
                  </a:extLst>
                </a:gridCol>
              </a:tblGrid>
              <a:tr h="1283641">
                <a:tc>
                  <a:txBody>
                    <a:bodyPr/>
                    <a:lstStyle/>
                    <a:p>
                      <a:pPr marL="68580">
                        <a:lnSpc>
                          <a:spcPts val="1275"/>
                        </a:lnSpc>
                      </a:pPr>
                      <a:r>
                        <a:rPr sz="700" spc="-5" dirty="0">
                          <a:latin typeface="Calibri"/>
                          <a:cs typeface="Calibri"/>
                        </a:rPr>
                        <a:t>2v2</a:t>
                      </a:r>
                      <a:r>
                        <a:rPr sz="700" spc="-25" dirty="0">
                          <a:latin typeface="Calibri"/>
                          <a:cs typeface="Calibri"/>
                        </a:rPr>
                        <a:t> </a:t>
                      </a:r>
                      <a:r>
                        <a:rPr sz="700" spc="-5" dirty="0">
                          <a:latin typeface="Calibri"/>
                          <a:cs typeface="Calibri"/>
                        </a:rPr>
                        <a:t>sweatbox</a:t>
                      </a:r>
                      <a:endParaRPr sz="700" dirty="0">
                        <a:latin typeface="Calibri"/>
                        <a:cs typeface="Calibri"/>
                      </a:endParaRPr>
                    </a:p>
                    <a:p>
                      <a:pPr marL="68580" marR="160020">
                        <a:lnSpc>
                          <a:spcPct val="101800"/>
                        </a:lnSpc>
                      </a:pPr>
                      <a:r>
                        <a:rPr sz="700" spc="-5" dirty="0">
                          <a:latin typeface="Calibri"/>
                          <a:cs typeface="Calibri"/>
                        </a:rPr>
                        <a:t>with</a:t>
                      </a:r>
                      <a:r>
                        <a:rPr sz="700" spc="-50" dirty="0">
                          <a:latin typeface="Calibri"/>
                          <a:cs typeface="Calibri"/>
                        </a:rPr>
                        <a:t> </a:t>
                      </a:r>
                      <a:r>
                        <a:rPr sz="700" spc="-5" dirty="0">
                          <a:latin typeface="Calibri"/>
                          <a:cs typeface="Calibri"/>
                        </a:rPr>
                        <a:t>outside  </a:t>
                      </a:r>
                      <a:r>
                        <a:rPr sz="700" dirty="0">
                          <a:latin typeface="Calibri"/>
                          <a:cs typeface="Calibri"/>
                        </a:rPr>
                        <a:t>neutral  </a:t>
                      </a:r>
                      <a:r>
                        <a:rPr sz="700" spc="-5" dirty="0">
                          <a:latin typeface="Calibri"/>
                          <a:cs typeface="Calibri"/>
                        </a:rPr>
                        <a:t>players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67945">
                        <a:lnSpc>
                          <a:spcPts val="1275"/>
                        </a:lnSpc>
                      </a:pPr>
                      <a:r>
                        <a:rPr sz="700" dirty="0">
                          <a:latin typeface="Calibri"/>
                          <a:cs typeface="Calibri"/>
                        </a:rPr>
                        <a:t>Groups of </a:t>
                      </a:r>
                      <a:r>
                        <a:rPr sz="700" spc="-5" dirty="0">
                          <a:latin typeface="Calibri"/>
                          <a:cs typeface="Calibri"/>
                        </a:rPr>
                        <a:t>six </a:t>
                      </a:r>
                      <a:r>
                        <a:rPr sz="700" dirty="0">
                          <a:latin typeface="Calibri"/>
                          <a:cs typeface="Calibri"/>
                        </a:rPr>
                        <a:t>are </a:t>
                      </a:r>
                      <a:r>
                        <a:rPr sz="700" spc="-5" dirty="0">
                          <a:latin typeface="Calibri"/>
                          <a:cs typeface="Calibri"/>
                        </a:rPr>
                        <a:t>subdivided</a:t>
                      </a:r>
                      <a:r>
                        <a:rPr sz="700" spc="-50" dirty="0">
                          <a:latin typeface="Calibri"/>
                          <a:cs typeface="Calibri"/>
                        </a:rPr>
                        <a:t> </a:t>
                      </a:r>
                      <a:r>
                        <a:rPr sz="700" spc="-5" dirty="0">
                          <a:latin typeface="Calibri"/>
                          <a:cs typeface="Calibri"/>
                        </a:rPr>
                        <a:t>into</a:t>
                      </a:r>
                      <a:endParaRPr sz="700" dirty="0">
                        <a:latin typeface="Calibri"/>
                        <a:cs typeface="Calibri"/>
                      </a:endParaRPr>
                    </a:p>
                    <a:p>
                      <a:pPr marL="67945" marR="119380">
                        <a:lnSpc>
                          <a:spcPct val="101800"/>
                        </a:lnSpc>
                      </a:pPr>
                      <a:r>
                        <a:rPr sz="700" dirty="0">
                          <a:latin typeface="Calibri"/>
                          <a:cs typeface="Calibri"/>
                        </a:rPr>
                        <a:t>groups of </a:t>
                      </a:r>
                      <a:r>
                        <a:rPr sz="700" spc="-5" dirty="0">
                          <a:latin typeface="Calibri"/>
                          <a:cs typeface="Calibri"/>
                        </a:rPr>
                        <a:t>two. Two players start  </a:t>
                      </a:r>
                      <a:r>
                        <a:rPr sz="700" dirty="0">
                          <a:latin typeface="Calibri"/>
                          <a:cs typeface="Calibri"/>
                        </a:rPr>
                        <a:t>as </a:t>
                      </a:r>
                      <a:r>
                        <a:rPr sz="700" spc="-5" dirty="0">
                          <a:latin typeface="Calibri"/>
                          <a:cs typeface="Calibri"/>
                        </a:rPr>
                        <a:t>neutral </a:t>
                      </a:r>
                      <a:r>
                        <a:rPr sz="700" dirty="0">
                          <a:latin typeface="Calibri"/>
                          <a:cs typeface="Calibri"/>
                        </a:rPr>
                        <a:t>players and are placed  on the </a:t>
                      </a:r>
                      <a:r>
                        <a:rPr sz="700" spc="-5" dirty="0">
                          <a:latin typeface="Calibri"/>
                          <a:cs typeface="Calibri"/>
                        </a:rPr>
                        <a:t>narrow sides </a:t>
                      </a:r>
                      <a:r>
                        <a:rPr sz="700" dirty="0">
                          <a:latin typeface="Calibri"/>
                          <a:cs typeface="Calibri"/>
                        </a:rPr>
                        <a:t>of a 7 yard</a:t>
                      </a:r>
                      <a:r>
                        <a:rPr sz="700" spc="-95" dirty="0">
                          <a:latin typeface="Calibri"/>
                          <a:cs typeface="Calibri"/>
                        </a:rPr>
                        <a:t> </a:t>
                      </a:r>
                      <a:r>
                        <a:rPr sz="700" dirty="0">
                          <a:latin typeface="Calibri"/>
                          <a:cs typeface="Calibri"/>
                        </a:rPr>
                        <a:t>by  </a:t>
                      </a:r>
                      <a:r>
                        <a:rPr sz="700" spc="-5" dirty="0">
                          <a:latin typeface="Calibri"/>
                          <a:cs typeface="Calibri"/>
                        </a:rPr>
                        <a:t>10 </a:t>
                      </a:r>
                      <a:r>
                        <a:rPr sz="700" dirty="0">
                          <a:latin typeface="Calibri"/>
                          <a:cs typeface="Calibri"/>
                        </a:rPr>
                        <a:t>yard</a:t>
                      </a:r>
                      <a:r>
                        <a:rPr sz="700" spc="-15" dirty="0">
                          <a:latin typeface="Calibri"/>
                          <a:cs typeface="Calibri"/>
                        </a:rPr>
                        <a:t> </a:t>
                      </a:r>
                      <a:r>
                        <a:rPr sz="700" spc="-5" dirty="0">
                          <a:latin typeface="Calibri"/>
                          <a:cs typeface="Calibri"/>
                        </a:rPr>
                        <a:t>grid.</a:t>
                      </a:r>
                      <a:endParaRPr sz="700" dirty="0">
                        <a:latin typeface="Calibri"/>
                        <a:cs typeface="Calibri"/>
                      </a:endParaRPr>
                    </a:p>
                    <a:p>
                      <a:pPr>
                        <a:lnSpc>
                          <a:spcPct val="100000"/>
                        </a:lnSpc>
                        <a:spcBef>
                          <a:spcPts val="30"/>
                        </a:spcBef>
                      </a:pPr>
                      <a:endParaRPr sz="800" dirty="0">
                        <a:latin typeface="Times New Roman"/>
                        <a:cs typeface="Times New Roman"/>
                      </a:endParaRPr>
                    </a:p>
                    <a:p>
                      <a:pPr marL="67945" marR="125095">
                        <a:lnSpc>
                          <a:spcPct val="100899"/>
                        </a:lnSpc>
                      </a:pPr>
                      <a:r>
                        <a:rPr sz="700" spc="-5" dirty="0">
                          <a:latin typeface="Calibri"/>
                          <a:cs typeface="Calibri"/>
                        </a:rPr>
                        <a:t>The players </a:t>
                      </a:r>
                      <a:r>
                        <a:rPr sz="700" dirty="0">
                          <a:latin typeface="Calibri"/>
                          <a:cs typeface="Calibri"/>
                        </a:rPr>
                        <a:t>play </a:t>
                      </a:r>
                      <a:r>
                        <a:rPr sz="700" spc="-5" dirty="0">
                          <a:latin typeface="Calibri"/>
                          <a:cs typeface="Calibri"/>
                        </a:rPr>
                        <a:t>possession </a:t>
                      </a:r>
                      <a:r>
                        <a:rPr sz="700" spc="-10" dirty="0">
                          <a:latin typeface="Calibri"/>
                          <a:cs typeface="Calibri"/>
                        </a:rPr>
                        <a:t>in </a:t>
                      </a:r>
                      <a:r>
                        <a:rPr sz="700" spc="-5" dirty="0">
                          <a:latin typeface="Calibri"/>
                          <a:cs typeface="Calibri"/>
                        </a:rPr>
                        <a:t>the  grid with </a:t>
                      </a:r>
                      <a:r>
                        <a:rPr sz="700" dirty="0">
                          <a:latin typeface="Calibri"/>
                          <a:cs typeface="Calibri"/>
                        </a:rPr>
                        <a:t>a </a:t>
                      </a:r>
                      <a:r>
                        <a:rPr sz="700" spc="-5" dirty="0">
                          <a:latin typeface="Calibri"/>
                          <a:cs typeface="Calibri"/>
                        </a:rPr>
                        <a:t>two touch</a:t>
                      </a:r>
                      <a:r>
                        <a:rPr sz="700" spc="-10" dirty="0">
                          <a:latin typeface="Calibri"/>
                          <a:cs typeface="Calibri"/>
                        </a:rPr>
                        <a:t> </a:t>
                      </a:r>
                      <a:r>
                        <a:rPr sz="700" spc="-5" dirty="0">
                          <a:latin typeface="Calibri"/>
                          <a:cs typeface="Calibri"/>
                        </a:rPr>
                        <a:t>minimum.</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516206">
                <a:tc>
                  <a:txBody>
                    <a:bodyPr/>
                    <a:lstStyle/>
                    <a:p>
                      <a:pPr marL="68580">
                        <a:lnSpc>
                          <a:spcPts val="1275"/>
                        </a:lnSpc>
                      </a:pPr>
                      <a:r>
                        <a:rPr sz="700" spc="-5" dirty="0">
                          <a:latin typeface="Calibri"/>
                          <a:cs typeface="Calibri"/>
                        </a:rPr>
                        <a:t>2v2</a:t>
                      </a:r>
                      <a:r>
                        <a:rPr sz="700" spc="-25" dirty="0">
                          <a:latin typeface="Calibri"/>
                          <a:cs typeface="Calibri"/>
                        </a:rPr>
                        <a:t> </a:t>
                      </a:r>
                      <a:r>
                        <a:rPr sz="700" spc="-5" dirty="0">
                          <a:latin typeface="Calibri"/>
                          <a:cs typeface="Calibri"/>
                        </a:rPr>
                        <a:t>sweatbox</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700" dirty="0">
                          <a:latin typeface="Calibri"/>
                          <a:cs typeface="Calibri"/>
                        </a:rPr>
                        <a:t>Groups of four are </a:t>
                      </a:r>
                      <a:r>
                        <a:rPr sz="700" spc="-5" dirty="0">
                          <a:latin typeface="Calibri"/>
                          <a:cs typeface="Calibri"/>
                        </a:rPr>
                        <a:t>placed </a:t>
                      </a:r>
                      <a:r>
                        <a:rPr sz="700" spc="-10" dirty="0">
                          <a:latin typeface="Calibri"/>
                          <a:cs typeface="Calibri"/>
                        </a:rPr>
                        <a:t>in </a:t>
                      </a:r>
                      <a:r>
                        <a:rPr sz="700" dirty="0">
                          <a:latin typeface="Calibri"/>
                          <a:cs typeface="Calibri"/>
                        </a:rPr>
                        <a:t>a</a:t>
                      </a:r>
                      <a:r>
                        <a:rPr sz="700" spc="-45" dirty="0">
                          <a:latin typeface="Calibri"/>
                          <a:cs typeface="Calibri"/>
                        </a:rPr>
                        <a:t> </a:t>
                      </a:r>
                      <a:r>
                        <a:rPr sz="700" dirty="0">
                          <a:latin typeface="Calibri"/>
                          <a:cs typeface="Calibri"/>
                        </a:rPr>
                        <a:t>7</a:t>
                      </a:r>
                    </a:p>
                    <a:p>
                      <a:pPr marL="67945" marR="208279">
                        <a:lnSpc>
                          <a:spcPct val="101800"/>
                        </a:lnSpc>
                      </a:pPr>
                      <a:r>
                        <a:rPr sz="700" dirty="0">
                          <a:latin typeface="Calibri"/>
                          <a:cs typeface="Calibri"/>
                        </a:rPr>
                        <a:t>yard by 7 </a:t>
                      </a:r>
                      <a:r>
                        <a:rPr sz="700" spc="-5" dirty="0">
                          <a:latin typeface="Calibri"/>
                          <a:cs typeface="Calibri"/>
                        </a:rPr>
                        <a:t>yard grid. Two</a:t>
                      </a:r>
                      <a:r>
                        <a:rPr sz="700" spc="-80" dirty="0">
                          <a:latin typeface="Calibri"/>
                          <a:cs typeface="Calibri"/>
                        </a:rPr>
                        <a:t> </a:t>
                      </a:r>
                      <a:r>
                        <a:rPr sz="700" dirty="0">
                          <a:latin typeface="Calibri"/>
                          <a:cs typeface="Calibri"/>
                        </a:rPr>
                        <a:t>players  start </a:t>
                      </a:r>
                      <a:r>
                        <a:rPr sz="700" spc="5" dirty="0">
                          <a:latin typeface="Calibri"/>
                          <a:cs typeface="Calibri"/>
                        </a:rPr>
                        <a:t>as </a:t>
                      </a:r>
                      <a:r>
                        <a:rPr sz="700" dirty="0">
                          <a:latin typeface="Calibri"/>
                          <a:cs typeface="Calibri"/>
                        </a:rPr>
                        <a:t>the</a:t>
                      </a:r>
                      <a:r>
                        <a:rPr sz="700" spc="-50" dirty="0">
                          <a:latin typeface="Calibri"/>
                          <a:cs typeface="Calibri"/>
                        </a:rPr>
                        <a:t> </a:t>
                      </a:r>
                      <a:r>
                        <a:rPr sz="700" spc="-5" dirty="0">
                          <a:latin typeface="Calibri"/>
                          <a:cs typeface="Calibri"/>
                        </a:rPr>
                        <a:t>defenders.</a:t>
                      </a:r>
                      <a:endParaRPr sz="700" dirty="0">
                        <a:latin typeface="Calibri"/>
                        <a:cs typeface="Calibri"/>
                      </a:endParaRPr>
                    </a:p>
                    <a:p>
                      <a:pPr>
                        <a:lnSpc>
                          <a:spcPct val="100000"/>
                        </a:lnSpc>
                        <a:spcBef>
                          <a:spcPts val="20"/>
                        </a:spcBef>
                      </a:pPr>
                      <a:endParaRPr sz="800" dirty="0">
                        <a:latin typeface="Times New Roman"/>
                        <a:cs typeface="Times New Roman"/>
                      </a:endParaRPr>
                    </a:p>
                    <a:p>
                      <a:pPr marL="67945" marR="332740">
                        <a:lnSpc>
                          <a:spcPct val="101600"/>
                        </a:lnSpc>
                        <a:spcBef>
                          <a:spcPts val="5"/>
                        </a:spcBef>
                      </a:pPr>
                      <a:r>
                        <a:rPr sz="700" dirty="0">
                          <a:latin typeface="Calibri"/>
                          <a:cs typeface="Calibri"/>
                        </a:rPr>
                        <a:t>A </a:t>
                      </a:r>
                      <a:r>
                        <a:rPr sz="700" spc="-5" dirty="0">
                          <a:latin typeface="Calibri"/>
                          <a:cs typeface="Calibri"/>
                        </a:rPr>
                        <a:t>mandatory minimum </a:t>
                      </a:r>
                      <a:r>
                        <a:rPr sz="700" dirty="0">
                          <a:latin typeface="Calibri"/>
                          <a:cs typeface="Calibri"/>
                        </a:rPr>
                        <a:t>of </a:t>
                      </a:r>
                      <a:r>
                        <a:rPr sz="700" spc="-5" dirty="0">
                          <a:latin typeface="Calibri"/>
                          <a:cs typeface="Calibri"/>
                        </a:rPr>
                        <a:t>two  touch possession </a:t>
                      </a:r>
                      <a:r>
                        <a:rPr sz="700" dirty="0">
                          <a:latin typeface="Calibri"/>
                          <a:cs typeface="Calibri"/>
                        </a:rPr>
                        <a:t>is use as a  </a:t>
                      </a:r>
                      <a:r>
                        <a:rPr sz="700" spc="-5" dirty="0">
                          <a:latin typeface="Calibri"/>
                          <a:cs typeface="Calibri"/>
                        </a:rPr>
                        <a:t>condition. Transition </a:t>
                      </a:r>
                      <a:r>
                        <a:rPr sz="700" dirty="0">
                          <a:latin typeface="Calibri"/>
                          <a:cs typeface="Calibri"/>
                        </a:rPr>
                        <a:t>occurs  </a:t>
                      </a:r>
                      <a:r>
                        <a:rPr sz="700" spc="-5" dirty="0">
                          <a:latin typeface="Calibri"/>
                          <a:cs typeface="Calibri"/>
                        </a:rPr>
                        <a:t>naturally </a:t>
                      </a:r>
                      <a:r>
                        <a:rPr sz="700" dirty="0">
                          <a:latin typeface="Calibri"/>
                          <a:cs typeface="Calibri"/>
                        </a:rPr>
                        <a:t>as </a:t>
                      </a:r>
                      <a:r>
                        <a:rPr sz="700" spc="-5" dirty="0">
                          <a:latin typeface="Calibri"/>
                          <a:cs typeface="Calibri"/>
                        </a:rPr>
                        <a:t>the </a:t>
                      </a:r>
                      <a:r>
                        <a:rPr sz="700" dirty="0">
                          <a:latin typeface="Calibri"/>
                          <a:cs typeface="Calibri"/>
                        </a:rPr>
                        <a:t>ball is </a:t>
                      </a:r>
                      <a:r>
                        <a:rPr sz="700" spc="-5" dirty="0">
                          <a:latin typeface="Calibri"/>
                          <a:cs typeface="Calibri"/>
                        </a:rPr>
                        <a:t>won </a:t>
                      </a:r>
                      <a:r>
                        <a:rPr sz="700" dirty="0">
                          <a:latin typeface="Calibri"/>
                          <a:cs typeface="Calibri"/>
                        </a:rPr>
                        <a:t>or  </a:t>
                      </a:r>
                      <a:r>
                        <a:rPr sz="700" spc="-5" dirty="0">
                          <a:latin typeface="Calibri"/>
                          <a:cs typeface="Calibri"/>
                        </a:rPr>
                        <a:t>lossed.</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399915">
                <a:tc>
                  <a:txBody>
                    <a:bodyPr/>
                    <a:lstStyle/>
                    <a:p>
                      <a:pPr marL="68580">
                        <a:lnSpc>
                          <a:spcPts val="1275"/>
                        </a:lnSpc>
                      </a:pPr>
                      <a:r>
                        <a:rPr sz="700" spc="-5" dirty="0">
                          <a:latin typeface="Calibri"/>
                          <a:cs typeface="Calibri"/>
                        </a:rPr>
                        <a:t>4v4</a:t>
                      </a:r>
                      <a:r>
                        <a:rPr sz="700" spc="-20" dirty="0">
                          <a:latin typeface="Calibri"/>
                          <a:cs typeface="Calibri"/>
                        </a:rPr>
                        <a:t> </a:t>
                      </a:r>
                      <a:r>
                        <a:rPr sz="700" dirty="0">
                          <a:latin typeface="Calibri"/>
                          <a:cs typeface="Calibri"/>
                        </a:rPr>
                        <a:t>game</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700" dirty="0">
                          <a:latin typeface="Calibri"/>
                          <a:cs typeface="Calibri"/>
                        </a:rPr>
                        <a:t>It is all </a:t>
                      </a:r>
                      <a:r>
                        <a:rPr sz="700" spc="-5" dirty="0">
                          <a:latin typeface="Calibri"/>
                          <a:cs typeface="Calibri"/>
                        </a:rPr>
                        <a:t>about connection. Can</a:t>
                      </a:r>
                      <a:r>
                        <a:rPr sz="700" spc="-30" dirty="0">
                          <a:latin typeface="Calibri"/>
                          <a:cs typeface="Calibri"/>
                        </a:rPr>
                        <a:t> </a:t>
                      </a:r>
                      <a:r>
                        <a:rPr sz="700" spc="-5" dirty="0">
                          <a:latin typeface="Calibri"/>
                          <a:cs typeface="Calibri"/>
                        </a:rPr>
                        <a:t>the</a:t>
                      </a:r>
                      <a:endParaRPr sz="700" dirty="0">
                        <a:latin typeface="Calibri"/>
                        <a:cs typeface="Calibri"/>
                      </a:endParaRPr>
                    </a:p>
                    <a:p>
                      <a:pPr marL="67945" marR="263525">
                        <a:lnSpc>
                          <a:spcPct val="101800"/>
                        </a:lnSpc>
                      </a:pPr>
                      <a:r>
                        <a:rPr sz="700" spc="-5" dirty="0">
                          <a:latin typeface="Calibri"/>
                          <a:cs typeface="Calibri"/>
                        </a:rPr>
                        <a:t>players </a:t>
                      </a:r>
                      <a:r>
                        <a:rPr sz="700" dirty="0">
                          <a:latin typeface="Calibri"/>
                          <a:cs typeface="Calibri"/>
                        </a:rPr>
                        <a:t>connect </a:t>
                      </a:r>
                      <a:r>
                        <a:rPr sz="700" spc="-5" dirty="0">
                          <a:latin typeface="Calibri"/>
                          <a:cs typeface="Calibri"/>
                        </a:rPr>
                        <a:t>the lesson plan  </a:t>
                      </a:r>
                      <a:r>
                        <a:rPr sz="700" dirty="0">
                          <a:latin typeface="Calibri"/>
                          <a:cs typeface="Calibri"/>
                        </a:rPr>
                        <a:t>into </a:t>
                      </a:r>
                      <a:r>
                        <a:rPr sz="700" spc="-5" dirty="0">
                          <a:latin typeface="Calibri"/>
                          <a:cs typeface="Calibri"/>
                        </a:rPr>
                        <a:t>the</a:t>
                      </a:r>
                      <a:r>
                        <a:rPr sz="700" spc="-15" dirty="0">
                          <a:latin typeface="Calibri"/>
                          <a:cs typeface="Calibri"/>
                        </a:rPr>
                        <a:t> </a:t>
                      </a:r>
                      <a:r>
                        <a:rPr sz="700" dirty="0">
                          <a:latin typeface="Calibri"/>
                          <a:cs typeface="Calibri"/>
                        </a:rPr>
                        <a:t>game?</a:t>
                      </a:r>
                    </a:p>
                    <a:p>
                      <a:pPr>
                        <a:lnSpc>
                          <a:spcPct val="100000"/>
                        </a:lnSpc>
                        <a:spcBef>
                          <a:spcPts val="20"/>
                        </a:spcBef>
                      </a:pPr>
                      <a:endParaRPr sz="800" dirty="0">
                        <a:latin typeface="Times New Roman"/>
                        <a:cs typeface="Times New Roman"/>
                      </a:endParaRPr>
                    </a:p>
                    <a:p>
                      <a:pPr marL="67945" marR="85725">
                        <a:lnSpc>
                          <a:spcPct val="101800"/>
                        </a:lnSpc>
                      </a:pPr>
                      <a:r>
                        <a:rPr sz="700" dirty="0">
                          <a:latin typeface="Calibri"/>
                          <a:cs typeface="Calibri"/>
                        </a:rPr>
                        <a:t>Has your </a:t>
                      </a:r>
                      <a:r>
                        <a:rPr sz="700" spc="-5" dirty="0">
                          <a:latin typeface="Calibri"/>
                          <a:cs typeface="Calibri"/>
                        </a:rPr>
                        <a:t>session </a:t>
                      </a:r>
                      <a:r>
                        <a:rPr sz="700" dirty="0">
                          <a:latin typeface="Calibri"/>
                          <a:cs typeface="Calibri"/>
                        </a:rPr>
                        <a:t>had an </a:t>
                      </a:r>
                      <a:r>
                        <a:rPr sz="700" spc="-5" dirty="0">
                          <a:latin typeface="Calibri"/>
                          <a:cs typeface="Calibri"/>
                        </a:rPr>
                        <a:t>impact</a:t>
                      </a:r>
                      <a:r>
                        <a:rPr sz="700" spc="-80" dirty="0">
                          <a:latin typeface="Calibri"/>
                          <a:cs typeface="Calibri"/>
                        </a:rPr>
                        <a:t> </a:t>
                      </a:r>
                      <a:r>
                        <a:rPr sz="700" spc="-5" dirty="0">
                          <a:latin typeface="Calibri"/>
                          <a:cs typeface="Calibri"/>
                        </a:rPr>
                        <a:t>on  </a:t>
                      </a:r>
                      <a:r>
                        <a:rPr sz="700" dirty="0">
                          <a:latin typeface="Calibri"/>
                          <a:cs typeface="Calibri"/>
                        </a:rPr>
                        <a:t>the</a:t>
                      </a:r>
                      <a:r>
                        <a:rPr sz="700" spc="-15" dirty="0">
                          <a:latin typeface="Calibri"/>
                          <a:cs typeface="Calibri"/>
                        </a:rPr>
                        <a:t> </a:t>
                      </a:r>
                      <a:r>
                        <a:rPr sz="700" spc="-5" dirty="0">
                          <a:latin typeface="Calibri"/>
                          <a:cs typeface="Calibri"/>
                        </a:rPr>
                        <a:t>players?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3" name="object 3"/>
          <p:cNvSpPr/>
          <p:nvPr/>
        </p:nvSpPr>
        <p:spPr>
          <a:xfrm>
            <a:off x="6173932" y="627784"/>
            <a:ext cx="1947515" cy="1110095"/>
          </a:xfrm>
          <a:prstGeom prst="rect">
            <a:avLst/>
          </a:prstGeom>
          <a:blipFill>
            <a:blip r:embed="rId2" cstate="print"/>
            <a:stretch>
              <a:fillRect/>
            </a:stretch>
          </a:blipFill>
        </p:spPr>
        <p:txBody>
          <a:bodyPr wrap="square" lIns="0" tIns="0" rIns="0" bIns="0" rtlCol="0"/>
          <a:lstStyle/>
          <a:p>
            <a:endParaRPr sz="1227" dirty="0"/>
          </a:p>
        </p:txBody>
      </p:sp>
      <p:sp>
        <p:nvSpPr>
          <p:cNvPr id="4" name="object 4"/>
          <p:cNvSpPr/>
          <p:nvPr/>
        </p:nvSpPr>
        <p:spPr>
          <a:xfrm>
            <a:off x="6173932" y="1911061"/>
            <a:ext cx="1947602" cy="1291936"/>
          </a:xfrm>
          <a:prstGeom prst="rect">
            <a:avLst/>
          </a:prstGeom>
          <a:blipFill>
            <a:blip r:embed="rId3" cstate="print"/>
            <a:stretch>
              <a:fillRect/>
            </a:stretch>
          </a:blipFill>
        </p:spPr>
        <p:txBody>
          <a:bodyPr wrap="square" lIns="0" tIns="0" rIns="0" bIns="0" rtlCol="0"/>
          <a:lstStyle/>
          <a:p>
            <a:endParaRPr sz="1227" dirty="0"/>
          </a:p>
        </p:txBody>
      </p:sp>
      <p:sp>
        <p:nvSpPr>
          <p:cNvPr id="5" name="object 5"/>
          <p:cNvSpPr/>
          <p:nvPr/>
        </p:nvSpPr>
        <p:spPr>
          <a:xfrm>
            <a:off x="6173932" y="3427008"/>
            <a:ext cx="1947602" cy="1175038"/>
          </a:xfrm>
          <a:prstGeom prst="rect">
            <a:avLst/>
          </a:prstGeom>
          <a:blipFill>
            <a:blip r:embed="rId4" cstate="print"/>
            <a:stretch>
              <a:fillRect/>
            </a:stretch>
          </a:blipFill>
        </p:spPr>
        <p:txBody>
          <a:bodyPr wrap="square" lIns="0" tIns="0" rIns="0" bIns="0" rtlCol="0"/>
          <a:lstStyle/>
          <a:p>
            <a:endParaRPr sz="1227"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1321" y="830061"/>
            <a:ext cx="759835" cy="124160"/>
          </a:xfrm>
          <a:prstGeom prst="rect">
            <a:avLst/>
          </a:prstGeom>
        </p:spPr>
        <p:txBody>
          <a:bodyPr vert="horz" wrap="square" lIns="0" tIns="8659" rIns="0" bIns="0" rtlCol="0">
            <a:spAutoFit/>
          </a:bodyPr>
          <a:lstStyle/>
          <a:p>
            <a:pPr marL="8659">
              <a:spcBef>
                <a:spcPts val="68"/>
              </a:spcBef>
            </a:pPr>
            <a:r>
              <a:rPr sz="750" b="1" dirty="0">
                <a:latin typeface="Calibri"/>
                <a:cs typeface="Calibri"/>
              </a:rPr>
              <a:t>U10 Instep</a:t>
            </a:r>
            <a:r>
              <a:rPr sz="750" b="1" spc="-55" dirty="0">
                <a:latin typeface="Calibri"/>
                <a:cs typeface="Calibri"/>
              </a:rPr>
              <a:t> </a:t>
            </a:r>
            <a:r>
              <a:rPr sz="750" b="1" spc="-3" dirty="0">
                <a:latin typeface="Calibri"/>
                <a:cs typeface="Calibri"/>
              </a:rPr>
              <a:t>Passing</a:t>
            </a:r>
            <a:endParaRPr sz="750" dirty="0">
              <a:latin typeface="Calibri"/>
              <a:cs typeface="Calibri"/>
            </a:endParaRPr>
          </a:p>
        </p:txBody>
      </p:sp>
      <p:sp>
        <p:nvSpPr>
          <p:cNvPr id="3" name="object 3"/>
          <p:cNvSpPr txBox="1"/>
          <p:nvPr/>
        </p:nvSpPr>
        <p:spPr>
          <a:xfrm>
            <a:off x="4061321" y="1049308"/>
            <a:ext cx="25630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3" dirty="0">
                <a:latin typeface="Calibri"/>
                <a:cs typeface="Calibri"/>
              </a:rPr>
              <a:t>a</a:t>
            </a:r>
            <a:r>
              <a:rPr sz="750" spc="-7" dirty="0">
                <a:latin typeface="Calibri"/>
                <a:cs typeface="Calibri"/>
              </a:rPr>
              <a:t>t</a:t>
            </a:r>
            <a:r>
              <a:rPr sz="750" dirty="0">
                <a:latin typeface="Calibri"/>
                <a:cs typeface="Calibri"/>
              </a:rPr>
              <a:t>:</a:t>
            </a:r>
          </a:p>
        </p:txBody>
      </p:sp>
      <p:sp>
        <p:nvSpPr>
          <p:cNvPr id="4" name="object 4"/>
          <p:cNvSpPr txBox="1"/>
          <p:nvPr/>
        </p:nvSpPr>
        <p:spPr>
          <a:xfrm>
            <a:off x="4684742" y="1028942"/>
            <a:ext cx="3326390" cy="272033"/>
          </a:xfrm>
          <a:prstGeom prst="rect">
            <a:avLst/>
          </a:prstGeom>
        </p:spPr>
        <p:txBody>
          <a:bodyPr vert="horz" wrap="square" lIns="0" tIns="8226" rIns="0" bIns="0" rtlCol="0">
            <a:spAutoFit/>
          </a:bodyPr>
          <a:lstStyle/>
          <a:p>
            <a:pPr marL="8659" marR="3464">
              <a:lnSpc>
                <a:spcPct val="118200"/>
              </a:lnSpc>
              <a:spcBef>
                <a:spcPts val="65"/>
              </a:spcBef>
            </a:pPr>
            <a:r>
              <a:rPr sz="750" spc="-3" dirty="0">
                <a:latin typeface="Calibri"/>
                <a:cs typeface="Calibri"/>
              </a:rPr>
              <a:t>Passing </a:t>
            </a:r>
            <a:r>
              <a:rPr sz="750" dirty="0">
                <a:latin typeface="Calibri"/>
                <a:cs typeface="Calibri"/>
              </a:rPr>
              <a:t>the ball </a:t>
            </a:r>
            <a:r>
              <a:rPr sz="750" spc="-3" dirty="0">
                <a:latin typeface="Calibri"/>
                <a:cs typeface="Calibri"/>
              </a:rPr>
              <a:t>with </a:t>
            </a:r>
            <a:r>
              <a:rPr sz="750" dirty="0">
                <a:latin typeface="Calibri"/>
                <a:cs typeface="Calibri"/>
              </a:rPr>
              <a:t>the </a:t>
            </a:r>
            <a:r>
              <a:rPr sz="750" spc="-3" dirty="0">
                <a:latin typeface="Calibri"/>
                <a:cs typeface="Calibri"/>
              </a:rPr>
              <a:t>top </a:t>
            </a:r>
            <a:r>
              <a:rPr sz="750" dirty="0">
                <a:latin typeface="Calibri"/>
                <a:cs typeface="Calibri"/>
              </a:rPr>
              <a:t>of </a:t>
            </a:r>
            <a:r>
              <a:rPr sz="750" spc="-3" dirty="0">
                <a:latin typeface="Calibri"/>
                <a:cs typeface="Calibri"/>
              </a:rPr>
              <a:t>the </a:t>
            </a:r>
            <a:r>
              <a:rPr sz="750" dirty="0">
                <a:latin typeface="Calibri"/>
                <a:cs typeface="Calibri"/>
              </a:rPr>
              <a:t>foot </a:t>
            </a:r>
            <a:r>
              <a:rPr sz="750" spc="-3" dirty="0">
                <a:latin typeface="Calibri"/>
                <a:cs typeface="Calibri"/>
              </a:rPr>
              <a:t>(shoelaces). Instep passes </a:t>
            </a:r>
            <a:r>
              <a:rPr sz="750" dirty="0">
                <a:latin typeface="Calibri"/>
                <a:cs typeface="Calibri"/>
              </a:rPr>
              <a:t>can be </a:t>
            </a:r>
            <a:r>
              <a:rPr sz="750" spc="-3" dirty="0">
                <a:latin typeface="Calibri"/>
                <a:cs typeface="Calibri"/>
              </a:rPr>
              <a:t>short, </a:t>
            </a:r>
            <a:r>
              <a:rPr sz="750" dirty="0">
                <a:latin typeface="Calibri"/>
                <a:cs typeface="Calibri"/>
              </a:rPr>
              <a:t>long,  driven, or</a:t>
            </a:r>
            <a:r>
              <a:rPr sz="750" spc="-14" dirty="0">
                <a:latin typeface="Calibri"/>
                <a:cs typeface="Calibri"/>
              </a:rPr>
              <a:t> </a:t>
            </a:r>
            <a:r>
              <a:rPr sz="750" spc="-3" dirty="0">
                <a:latin typeface="Calibri"/>
                <a:cs typeface="Calibri"/>
              </a:rPr>
              <a:t>lofted.</a:t>
            </a:r>
            <a:endParaRPr sz="750" dirty="0">
              <a:latin typeface="Calibri"/>
              <a:cs typeface="Calibri"/>
            </a:endParaRPr>
          </a:p>
        </p:txBody>
      </p:sp>
      <p:sp>
        <p:nvSpPr>
          <p:cNvPr id="5" name="object 5"/>
          <p:cNvSpPr txBox="1"/>
          <p:nvPr/>
        </p:nvSpPr>
        <p:spPr>
          <a:xfrm>
            <a:off x="4061321" y="1404678"/>
            <a:ext cx="30609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Wher</a:t>
            </a:r>
            <a:r>
              <a:rPr sz="750" spc="-10" dirty="0">
                <a:latin typeface="Calibri"/>
                <a:cs typeface="Calibri"/>
              </a:rPr>
              <a:t>e</a:t>
            </a:r>
            <a:r>
              <a:rPr sz="750" dirty="0">
                <a:latin typeface="Calibri"/>
                <a:cs typeface="Calibri"/>
              </a:rPr>
              <a:t>:</a:t>
            </a:r>
          </a:p>
        </p:txBody>
      </p:sp>
      <p:sp>
        <p:nvSpPr>
          <p:cNvPr id="6" name="object 6"/>
          <p:cNvSpPr txBox="1"/>
          <p:nvPr/>
        </p:nvSpPr>
        <p:spPr>
          <a:xfrm>
            <a:off x="4684741" y="1404678"/>
            <a:ext cx="802698"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All </a:t>
            </a:r>
            <a:r>
              <a:rPr sz="750" spc="-3" dirty="0">
                <a:latin typeface="Calibri"/>
                <a:cs typeface="Calibri"/>
              </a:rPr>
              <a:t>parts of </a:t>
            </a:r>
            <a:r>
              <a:rPr sz="750" dirty="0">
                <a:latin typeface="Calibri"/>
                <a:cs typeface="Calibri"/>
              </a:rPr>
              <a:t>the</a:t>
            </a:r>
            <a:r>
              <a:rPr sz="750" spc="-51" dirty="0">
                <a:latin typeface="Calibri"/>
                <a:cs typeface="Calibri"/>
              </a:rPr>
              <a:t> </a:t>
            </a:r>
            <a:r>
              <a:rPr sz="750" spc="-3" dirty="0">
                <a:latin typeface="Calibri"/>
                <a:cs typeface="Calibri"/>
              </a:rPr>
              <a:t>field.</a:t>
            </a:r>
            <a:endParaRPr sz="750" dirty="0">
              <a:latin typeface="Calibri"/>
              <a:cs typeface="Calibri"/>
            </a:endParaRPr>
          </a:p>
        </p:txBody>
      </p:sp>
      <p:sp>
        <p:nvSpPr>
          <p:cNvPr id="7" name="object 7"/>
          <p:cNvSpPr txBox="1"/>
          <p:nvPr/>
        </p:nvSpPr>
        <p:spPr>
          <a:xfrm>
            <a:off x="4061321" y="1624965"/>
            <a:ext cx="275792"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10" dirty="0">
                <a:latin typeface="Calibri"/>
                <a:cs typeface="Calibri"/>
              </a:rPr>
              <a:t>e</a:t>
            </a:r>
            <a:r>
              <a:rPr sz="750" spc="3" dirty="0">
                <a:latin typeface="Calibri"/>
                <a:cs typeface="Calibri"/>
              </a:rPr>
              <a:t>n</a:t>
            </a:r>
            <a:r>
              <a:rPr sz="750" dirty="0">
                <a:latin typeface="Calibri"/>
                <a:cs typeface="Calibri"/>
              </a:rPr>
              <a:t>:</a:t>
            </a:r>
          </a:p>
        </p:txBody>
      </p:sp>
      <p:sp>
        <p:nvSpPr>
          <p:cNvPr id="8" name="object 8"/>
          <p:cNvSpPr txBox="1"/>
          <p:nvPr/>
        </p:nvSpPr>
        <p:spPr>
          <a:xfrm>
            <a:off x="4684742" y="1624965"/>
            <a:ext cx="3407352" cy="239576"/>
          </a:xfrm>
          <a:prstGeom prst="rect">
            <a:avLst/>
          </a:prstGeom>
        </p:spPr>
        <p:txBody>
          <a:bodyPr vert="horz" wrap="square" lIns="0" tIns="8659" rIns="0" bIns="0" rtlCol="0">
            <a:spAutoFit/>
          </a:bodyPr>
          <a:lstStyle/>
          <a:p>
            <a:pPr marL="8659">
              <a:spcBef>
                <a:spcPts val="68"/>
              </a:spcBef>
            </a:pPr>
            <a:r>
              <a:rPr sz="750" spc="-3" dirty="0">
                <a:latin typeface="Calibri"/>
                <a:cs typeface="Calibri"/>
              </a:rPr>
              <a:t>The player </a:t>
            </a:r>
            <a:r>
              <a:rPr sz="750" dirty="0">
                <a:latin typeface="Calibri"/>
                <a:cs typeface="Calibri"/>
              </a:rPr>
              <a:t>has </a:t>
            </a:r>
            <a:r>
              <a:rPr sz="750" spc="-3" dirty="0">
                <a:latin typeface="Calibri"/>
                <a:cs typeface="Calibri"/>
              </a:rPr>
              <a:t>time to plant </a:t>
            </a:r>
            <a:r>
              <a:rPr sz="750" dirty="0">
                <a:latin typeface="Calibri"/>
                <a:cs typeface="Calibri"/>
              </a:rPr>
              <a:t>their </a:t>
            </a:r>
            <a:r>
              <a:rPr sz="750" spc="-3" dirty="0">
                <a:latin typeface="Calibri"/>
                <a:cs typeface="Calibri"/>
              </a:rPr>
              <a:t>non kicking </a:t>
            </a:r>
            <a:r>
              <a:rPr sz="750" dirty="0">
                <a:latin typeface="Calibri"/>
                <a:cs typeface="Calibri"/>
              </a:rPr>
              <a:t>foot </a:t>
            </a:r>
            <a:r>
              <a:rPr sz="750" spc="-3" dirty="0">
                <a:latin typeface="Calibri"/>
                <a:cs typeface="Calibri"/>
              </a:rPr>
              <a:t>near </a:t>
            </a:r>
            <a:r>
              <a:rPr sz="750" dirty="0">
                <a:latin typeface="Calibri"/>
                <a:cs typeface="Calibri"/>
              </a:rPr>
              <a:t>the ball </a:t>
            </a:r>
            <a:r>
              <a:rPr sz="750" spc="-3" dirty="0">
                <a:latin typeface="Calibri"/>
                <a:cs typeface="Calibri"/>
              </a:rPr>
              <a:t>before making the</a:t>
            </a:r>
            <a:r>
              <a:rPr sz="750" spc="41" dirty="0">
                <a:latin typeface="Calibri"/>
                <a:cs typeface="Calibri"/>
              </a:rPr>
              <a:t> </a:t>
            </a:r>
            <a:r>
              <a:rPr sz="750" spc="-3" dirty="0">
                <a:latin typeface="Calibri"/>
                <a:cs typeface="Calibri"/>
              </a:rPr>
              <a:t>pass.</a:t>
            </a:r>
            <a:endParaRPr sz="750" dirty="0">
              <a:latin typeface="Calibri"/>
              <a:cs typeface="Calibri"/>
            </a:endParaRPr>
          </a:p>
        </p:txBody>
      </p:sp>
      <p:sp>
        <p:nvSpPr>
          <p:cNvPr id="9" name="object 9"/>
          <p:cNvSpPr txBox="1"/>
          <p:nvPr/>
        </p:nvSpPr>
        <p:spPr>
          <a:xfrm>
            <a:off x="4061321" y="1845512"/>
            <a:ext cx="221673"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Why:</a:t>
            </a:r>
          </a:p>
        </p:txBody>
      </p:sp>
      <p:sp>
        <p:nvSpPr>
          <p:cNvPr id="10" name="object 10"/>
          <p:cNvSpPr txBox="1"/>
          <p:nvPr/>
        </p:nvSpPr>
        <p:spPr>
          <a:xfrm>
            <a:off x="4684741" y="1845512"/>
            <a:ext cx="2090305"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The </a:t>
            </a:r>
            <a:r>
              <a:rPr sz="750" dirty="0">
                <a:latin typeface="Calibri"/>
                <a:cs typeface="Calibri"/>
              </a:rPr>
              <a:t>most powerful </a:t>
            </a:r>
            <a:r>
              <a:rPr sz="750" spc="-3" dirty="0">
                <a:latin typeface="Calibri"/>
                <a:cs typeface="Calibri"/>
              </a:rPr>
              <a:t>way </a:t>
            </a:r>
            <a:r>
              <a:rPr sz="750" dirty="0">
                <a:latin typeface="Calibri"/>
                <a:cs typeface="Calibri"/>
              </a:rPr>
              <a:t>of </a:t>
            </a:r>
            <a:r>
              <a:rPr sz="750" spc="-3" dirty="0">
                <a:latin typeface="Calibri"/>
                <a:cs typeface="Calibri"/>
              </a:rPr>
              <a:t>accurately striking </a:t>
            </a:r>
            <a:r>
              <a:rPr sz="750" dirty="0">
                <a:latin typeface="Calibri"/>
                <a:cs typeface="Calibri"/>
              </a:rPr>
              <a:t>the</a:t>
            </a:r>
            <a:r>
              <a:rPr sz="750" spc="-31" dirty="0">
                <a:latin typeface="Calibri"/>
                <a:cs typeface="Calibri"/>
              </a:rPr>
              <a:t> </a:t>
            </a:r>
            <a:r>
              <a:rPr sz="750" spc="-3" dirty="0">
                <a:latin typeface="Calibri"/>
                <a:cs typeface="Calibri"/>
              </a:rPr>
              <a:t>ball.</a:t>
            </a:r>
            <a:endParaRPr sz="750" dirty="0">
              <a:latin typeface="Calibri"/>
              <a:cs typeface="Calibri"/>
            </a:endParaRPr>
          </a:p>
        </p:txBody>
      </p:sp>
      <p:sp>
        <p:nvSpPr>
          <p:cNvPr id="11" name="object 11"/>
          <p:cNvSpPr txBox="1"/>
          <p:nvPr/>
        </p:nvSpPr>
        <p:spPr>
          <a:xfrm>
            <a:off x="4061321" y="2065799"/>
            <a:ext cx="221673"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H</a:t>
            </a:r>
            <a:r>
              <a:rPr sz="750" spc="3" dirty="0">
                <a:latin typeface="Calibri"/>
                <a:cs typeface="Calibri"/>
              </a:rPr>
              <a:t>o</a:t>
            </a:r>
            <a:r>
              <a:rPr sz="750" dirty="0">
                <a:latin typeface="Calibri"/>
                <a:cs typeface="Calibri"/>
              </a:rPr>
              <a:t>w:</a:t>
            </a:r>
          </a:p>
        </p:txBody>
      </p:sp>
      <p:sp>
        <p:nvSpPr>
          <p:cNvPr id="12" name="object 12"/>
          <p:cNvSpPr txBox="1"/>
          <p:nvPr/>
        </p:nvSpPr>
        <p:spPr>
          <a:xfrm>
            <a:off x="4684741" y="2065799"/>
            <a:ext cx="1575955"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Step 1: </a:t>
            </a:r>
            <a:r>
              <a:rPr sz="750" dirty="0">
                <a:latin typeface="Calibri"/>
                <a:cs typeface="Calibri"/>
              </a:rPr>
              <a:t>Approach the ball </a:t>
            </a:r>
            <a:r>
              <a:rPr sz="750" spc="-3" dirty="0">
                <a:latin typeface="Calibri"/>
                <a:cs typeface="Calibri"/>
              </a:rPr>
              <a:t>from </a:t>
            </a:r>
            <a:r>
              <a:rPr sz="750" dirty="0">
                <a:latin typeface="Calibri"/>
                <a:cs typeface="Calibri"/>
              </a:rPr>
              <a:t>an</a:t>
            </a:r>
            <a:r>
              <a:rPr sz="750" spc="-55" dirty="0">
                <a:latin typeface="Calibri"/>
                <a:cs typeface="Calibri"/>
              </a:rPr>
              <a:t> </a:t>
            </a:r>
            <a:r>
              <a:rPr sz="750" spc="-3" dirty="0">
                <a:latin typeface="Calibri"/>
                <a:cs typeface="Calibri"/>
              </a:rPr>
              <a:t>angle.</a:t>
            </a:r>
            <a:endParaRPr sz="750" dirty="0">
              <a:latin typeface="Calibri"/>
              <a:cs typeface="Calibri"/>
            </a:endParaRPr>
          </a:p>
        </p:txBody>
      </p:sp>
      <p:sp>
        <p:nvSpPr>
          <p:cNvPr id="13" name="object 13"/>
          <p:cNvSpPr txBox="1"/>
          <p:nvPr/>
        </p:nvSpPr>
        <p:spPr>
          <a:xfrm>
            <a:off x="4684742" y="2265720"/>
            <a:ext cx="3443720" cy="1216329"/>
          </a:xfrm>
          <a:prstGeom prst="rect">
            <a:avLst/>
          </a:prstGeom>
        </p:spPr>
        <p:txBody>
          <a:bodyPr vert="horz" wrap="square" lIns="0" tIns="8226" rIns="0" bIns="0" rtlCol="0">
            <a:spAutoFit/>
          </a:bodyPr>
          <a:lstStyle/>
          <a:p>
            <a:pPr marL="8659" marR="131615">
              <a:lnSpc>
                <a:spcPct val="117300"/>
              </a:lnSpc>
              <a:spcBef>
                <a:spcPts val="65"/>
              </a:spcBef>
            </a:pPr>
            <a:r>
              <a:rPr sz="750" spc="-3" dirty="0">
                <a:latin typeface="Calibri"/>
                <a:cs typeface="Calibri"/>
              </a:rPr>
              <a:t>Step 2: Place </a:t>
            </a:r>
            <a:r>
              <a:rPr sz="750" dirty="0">
                <a:latin typeface="Calibri"/>
                <a:cs typeface="Calibri"/>
              </a:rPr>
              <a:t>the </a:t>
            </a:r>
            <a:r>
              <a:rPr sz="750" spc="-3" dirty="0">
                <a:latin typeface="Calibri"/>
                <a:cs typeface="Calibri"/>
              </a:rPr>
              <a:t>non kicking </a:t>
            </a:r>
            <a:r>
              <a:rPr sz="750" dirty="0">
                <a:latin typeface="Calibri"/>
                <a:cs typeface="Calibri"/>
              </a:rPr>
              <a:t>foot pointing in the </a:t>
            </a:r>
            <a:r>
              <a:rPr sz="750" spc="-3" dirty="0">
                <a:latin typeface="Calibri"/>
                <a:cs typeface="Calibri"/>
              </a:rPr>
              <a:t>direction </a:t>
            </a:r>
            <a:r>
              <a:rPr sz="750" dirty="0">
                <a:latin typeface="Calibri"/>
                <a:cs typeface="Calibri"/>
              </a:rPr>
              <a:t>of the target </a:t>
            </a:r>
            <a:r>
              <a:rPr sz="750" spc="-3" dirty="0">
                <a:latin typeface="Calibri"/>
                <a:cs typeface="Calibri"/>
              </a:rPr>
              <a:t>either slightly  behind </a:t>
            </a:r>
            <a:r>
              <a:rPr sz="750" dirty="0">
                <a:latin typeface="Calibri"/>
                <a:cs typeface="Calibri"/>
              </a:rPr>
              <a:t>the ball </a:t>
            </a:r>
            <a:r>
              <a:rPr sz="750" spc="-3" dirty="0">
                <a:latin typeface="Calibri"/>
                <a:cs typeface="Calibri"/>
              </a:rPr>
              <a:t>for </a:t>
            </a:r>
            <a:r>
              <a:rPr sz="750" dirty="0">
                <a:latin typeface="Calibri"/>
                <a:cs typeface="Calibri"/>
              </a:rPr>
              <a:t>an </a:t>
            </a:r>
            <a:r>
              <a:rPr sz="750" spc="-3" dirty="0">
                <a:latin typeface="Calibri"/>
                <a:cs typeface="Calibri"/>
              </a:rPr>
              <a:t>aerial </a:t>
            </a:r>
            <a:r>
              <a:rPr sz="750" dirty="0">
                <a:latin typeface="Calibri"/>
                <a:cs typeface="Calibri"/>
              </a:rPr>
              <a:t>ball or </a:t>
            </a:r>
            <a:r>
              <a:rPr sz="750" spc="-3" dirty="0">
                <a:latin typeface="Calibri"/>
                <a:cs typeface="Calibri"/>
              </a:rPr>
              <a:t>even with </a:t>
            </a:r>
            <a:r>
              <a:rPr sz="750" dirty="0">
                <a:latin typeface="Calibri"/>
                <a:cs typeface="Calibri"/>
              </a:rPr>
              <a:t>the ball </a:t>
            </a:r>
            <a:r>
              <a:rPr sz="750" spc="-3" dirty="0">
                <a:latin typeface="Calibri"/>
                <a:cs typeface="Calibri"/>
              </a:rPr>
              <a:t>for </a:t>
            </a:r>
            <a:r>
              <a:rPr sz="750" dirty="0">
                <a:latin typeface="Calibri"/>
                <a:cs typeface="Calibri"/>
              </a:rPr>
              <a:t>a </a:t>
            </a:r>
            <a:r>
              <a:rPr sz="750" spc="-3" dirty="0">
                <a:latin typeface="Calibri"/>
                <a:cs typeface="Calibri"/>
              </a:rPr>
              <a:t>pass on </a:t>
            </a:r>
            <a:r>
              <a:rPr sz="750" dirty="0">
                <a:latin typeface="Calibri"/>
                <a:cs typeface="Calibri"/>
              </a:rPr>
              <a:t>the</a:t>
            </a:r>
            <a:r>
              <a:rPr sz="750" spc="-27" dirty="0">
                <a:latin typeface="Calibri"/>
                <a:cs typeface="Calibri"/>
              </a:rPr>
              <a:t> </a:t>
            </a:r>
            <a:r>
              <a:rPr sz="750" spc="-3" dirty="0">
                <a:latin typeface="Calibri"/>
                <a:cs typeface="Calibri"/>
              </a:rPr>
              <a:t>ground.</a:t>
            </a:r>
            <a:endParaRPr sz="750" dirty="0">
              <a:latin typeface="Calibri"/>
              <a:cs typeface="Calibri"/>
            </a:endParaRPr>
          </a:p>
          <a:p>
            <a:pPr marL="8659" marR="3464">
              <a:lnSpc>
                <a:spcPct val="118200"/>
              </a:lnSpc>
              <a:spcBef>
                <a:spcPts val="665"/>
              </a:spcBef>
            </a:pPr>
            <a:r>
              <a:rPr sz="750" spc="-3" dirty="0">
                <a:latin typeface="Calibri"/>
                <a:cs typeface="Calibri"/>
              </a:rPr>
              <a:t>Step 3: </a:t>
            </a:r>
            <a:r>
              <a:rPr sz="750" dirty="0">
                <a:latin typeface="Calibri"/>
                <a:cs typeface="Calibri"/>
              </a:rPr>
              <a:t>In </a:t>
            </a:r>
            <a:r>
              <a:rPr sz="750" spc="-3" dirty="0">
                <a:latin typeface="Calibri"/>
                <a:cs typeface="Calibri"/>
              </a:rPr>
              <a:t>natural running motion point </a:t>
            </a:r>
            <a:r>
              <a:rPr sz="750" dirty="0">
                <a:latin typeface="Calibri"/>
                <a:cs typeface="Calibri"/>
              </a:rPr>
              <a:t>the toe down </a:t>
            </a:r>
            <a:r>
              <a:rPr sz="750" spc="-3" dirty="0">
                <a:latin typeface="Calibri"/>
                <a:cs typeface="Calibri"/>
              </a:rPr>
              <a:t>to offer </a:t>
            </a:r>
            <a:r>
              <a:rPr sz="750" dirty="0">
                <a:latin typeface="Calibri"/>
                <a:cs typeface="Calibri"/>
              </a:rPr>
              <a:t>the </a:t>
            </a:r>
            <a:r>
              <a:rPr sz="750" spc="-3" dirty="0">
                <a:latin typeface="Calibri"/>
                <a:cs typeface="Calibri"/>
              </a:rPr>
              <a:t>instep to </a:t>
            </a:r>
            <a:r>
              <a:rPr sz="750" dirty="0">
                <a:latin typeface="Calibri"/>
                <a:cs typeface="Calibri"/>
              </a:rPr>
              <a:t>the ball </a:t>
            </a:r>
            <a:r>
              <a:rPr sz="750" spc="-3" dirty="0">
                <a:latin typeface="Calibri"/>
                <a:cs typeface="Calibri"/>
              </a:rPr>
              <a:t>while  building </a:t>
            </a:r>
            <a:r>
              <a:rPr sz="750" spc="-7" dirty="0">
                <a:latin typeface="Calibri"/>
                <a:cs typeface="Calibri"/>
              </a:rPr>
              <a:t>leg</a:t>
            </a:r>
            <a:r>
              <a:rPr sz="750" spc="7" dirty="0">
                <a:latin typeface="Calibri"/>
                <a:cs typeface="Calibri"/>
              </a:rPr>
              <a:t> </a:t>
            </a:r>
            <a:r>
              <a:rPr sz="750" spc="-3" dirty="0">
                <a:latin typeface="Calibri"/>
                <a:cs typeface="Calibri"/>
              </a:rPr>
              <a:t>speed.</a:t>
            </a:r>
            <a:endParaRPr sz="750" dirty="0">
              <a:latin typeface="Calibri"/>
              <a:cs typeface="Calibri"/>
            </a:endParaRPr>
          </a:p>
          <a:p>
            <a:pPr>
              <a:lnSpc>
                <a:spcPct val="100000"/>
              </a:lnSpc>
            </a:pPr>
            <a:endParaRPr sz="682" dirty="0">
              <a:latin typeface="Calibri"/>
              <a:cs typeface="Calibri"/>
            </a:endParaRPr>
          </a:p>
          <a:p>
            <a:pPr marL="8659"/>
            <a:r>
              <a:rPr sz="750" spc="-3" dirty="0">
                <a:latin typeface="Calibri"/>
                <a:cs typeface="Calibri"/>
              </a:rPr>
              <a:t>Step 4: Strike through </a:t>
            </a:r>
            <a:r>
              <a:rPr sz="750" dirty="0">
                <a:latin typeface="Calibri"/>
                <a:cs typeface="Calibri"/>
              </a:rPr>
              <a:t>the </a:t>
            </a:r>
            <a:r>
              <a:rPr sz="750" spc="-3" dirty="0">
                <a:latin typeface="Calibri"/>
                <a:cs typeface="Calibri"/>
              </a:rPr>
              <a:t>midline </a:t>
            </a:r>
            <a:r>
              <a:rPr sz="750" dirty="0">
                <a:latin typeface="Calibri"/>
                <a:cs typeface="Calibri"/>
              </a:rPr>
              <a:t>center of </a:t>
            </a:r>
            <a:r>
              <a:rPr sz="750" spc="-3" dirty="0">
                <a:latin typeface="Calibri"/>
                <a:cs typeface="Calibri"/>
              </a:rPr>
              <a:t>the</a:t>
            </a:r>
            <a:r>
              <a:rPr sz="750" spc="-14" dirty="0">
                <a:latin typeface="Calibri"/>
                <a:cs typeface="Calibri"/>
              </a:rPr>
              <a:t> </a:t>
            </a:r>
            <a:r>
              <a:rPr sz="750" spc="-3" dirty="0">
                <a:latin typeface="Calibri"/>
                <a:cs typeface="Calibri"/>
              </a:rPr>
              <a:t>ball.</a:t>
            </a:r>
            <a:endParaRPr sz="750" dirty="0">
              <a:latin typeface="Calibri"/>
              <a:cs typeface="Calibri"/>
            </a:endParaRPr>
          </a:p>
          <a:p>
            <a:pPr>
              <a:spcBef>
                <a:spcPts val="3"/>
              </a:spcBef>
            </a:pPr>
            <a:endParaRPr sz="682" dirty="0">
              <a:latin typeface="Calibri"/>
              <a:cs typeface="Calibri"/>
            </a:endParaRPr>
          </a:p>
          <a:p>
            <a:pPr marL="8659">
              <a:spcBef>
                <a:spcPts val="3"/>
              </a:spcBef>
            </a:pPr>
            <a:r>
              <a:rPr sz="750" spc="-3" dirty="0">
                <a:latin typeface="Calibri"/>
                <a:cs typeface="Calibri"/>
              </a:rPr>
              <a:t>Step 5: Continue stepping through the </a:t>
            </a:r>
            <a:r>
              <a:rPr sz="750" dirty="0">
                <a:latin typeface="Calibri"/>
                <a:cs typeface="Calibri"/>
              </a:rPr>
              <a:t>ball </a:t>
            </a:r>
            <a:r>
              <a:rPr sz="750" spc="-3" dirty="0">
                <a:latin typeface="Calibri"/>
                <a:cs typeface="Calibri"/>
              </a:rPr>
              <a:t>so to land </a:t>
            </a:r>
            <a:r>
              <a:rPr sz="750" dirty="0">
                <a:latin typeface="Calibri"/>
                <a:cs typeface="Calibri"/>
              </a:rPr>
              <a:t>on the </a:t>
            </a:r>
            <a:r>
              <a:rPr sz="750" spc="-3" dirty="0">
                <a:latin typeface="Calibri"/>
                <a:cs typeface="Calibri"/>
              </a:rPr>
              <a:t>kicking</a:t>
            </a:r>
            <a:r>
              <a:rPr sz="750" spc="24" dirty="0">
                <a:latin typeface="Calibri"/>
                <a:cs typeface="Calibri"/>
              </a:rPr>
              <a:t> </a:t>
            </a:r>
            <a:r>
              <a:rPr sz="750" spc="-3" dirty="0">
                <a:latin typeface="Calibri"/>
                <a:cs typeface="Calibri"/>
              </a:rPr>
              <a:t>foot.</a:t>
            </a:r>
            <a:endParaRPr sz="750" dirty="0">
              <a:latin typeface="Calibri"/>
              <a:cs typeface="Calibri"/>
            </a:endParaRPr>
          </a:p>
        </p:txBody>
      </p:sp>
      <p:graphicFrame>
        <p:nvGraphicFramePr>
          <p:cNvPr id="14" name="object 14"/>
          <p:cNvGraphicFramePr>
            <a:graphicFrameLocks noGrp="1"/>
          </p:cNvGraphicFramePr>
          <p:nvPr/>
        </p:nvGraphicFramePr>
        <p:xfrm>
          <a:off x="4020936" y="3668597"/>
          <a:ext cx="4145973" cy="1516293"/>
        </p:xfrm>
        <a:graphic>
          <a:graphicData uri="http://schemas.openxmlformats.org/drawingml/2006/table">
            <a:tbl>
              <a:tblPr firstRow="1" bandRow="1">
                <a:tableStyleId>{2D5ABB26-0587-4C30-8999-92F81FD0307C}</a:tableStyleId>
              </a:tblPr>
              <a:tblGrid>
                <a:gridCol w="452005">
                  <a:extLst>
                    <a:ext uri="{9D8B030D-6E8A-4147-A177-3AD203B41FA5}">
                      <a16:colId xmlns:a16="http://schemas.microsoft.com/office/drawing/2014/main" val="20000"/>
                    </a:ext>
                  </a:extLst>
                </a:gridCol>
                <a:gridCol w="1639599">
                  <a:extLst>
                    <a:ext uri="{9D8B030D-6E8A-4147-A177-3AD203B41FA5}">
                      <a16:colId xmlns:a16="http://schemas.microsoft.com/office/drawing/2014/main" val="20001"/>
                    </a:ext>
                  </a:extLst>
                </a:gridCol>
                <a:gridCol w="2054369">
                  <a:extLst>
                    <a:ext uri="{9D8B030D-6E8A-4147-A177-3AD203B41FA5}">
                      <a16:colId xmlns:a16="http://schemas.microsoft.com/office/drawing/2014/main" val="20002"/>
                    </a:ext>
                  </a:extLst>
                </a:gridCol>
              </a:tblGrid>
              <a:tr h="1516293">
                <a:tc>
                  <a:txBody>
                    <a:bodyPr/>
                    <a:lstStyle/>
                    <a:p>
                      <a:pPr marL="68580">
                        <a:lnSpc>
                          <a:spcPts val="1275"/>
                        </a:lnSpc>
                      </a:pPr>
                      <a:r>
                        <a:rPr sz="700" spc="-5" dirty="0">
                          <a:latin typeface="Calibri"/>
                          <a:cs typeface="Calibri"/>
                        </a:rPr>
                        <a:t>Rapid</a:t>
                      </a:r>
                      <a:endParaRPr sz="700" dirty="0">
                        <a:latin typeface="Calibri"/>
                        <a:cs typeface="Calibri"/>
                      </a:endParaRPr>
                    </a:p>
                    <a:p>
                      <a:pPr marL="68580" marR="126364">
                        <a:lnSpc>
                          <a:spcPct val="101800"/>
                        </a:lnSpc>
                      </a:pPr>
                      <a:r>
                        <a:rPr sz="700" spc="-5" dirty="0">
                          <a:latin typeface="Calibri"/>
                          <a:cs typeface="Calibri"/>
                        </a:rPr>
                        <a:t>Tr</a:t>
                      </a:r>
                      <a:r>
                        <a:rPr sz="700" spc="10" dirty="0">
                          <a:latin typeface="Calibri"/>
                          <a:cs typeface="Calibri"/>
                        </a:rPr>
                        <a:t>a</a:t>
                      </a:r>
                      <a:r>
                        <a:rPr sz="700" spc="-15" dirty="0">
                          <a:latin typeface="Calibri"/>
                          <a:cs typeface="Calibri"/>
                        </a:rPr>
                        <a:t>i</a:t>
                      </a:r>
                      <a:r>
                        <a:rPr sz="700" spc="5" dirty="0">
                          <a:latin typeface="Calibri"/>
                          <a:cs typeface="Calibri"/>
                        </a:rPr>
                        <a:t>n</a:t>
                      </a:r>
                      <a:r>
                        <a:rPr sz="700" spc="-15"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Circle</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spc="-5" dirty="0">
                          <a:latin typeface="Calibri"/>
                          <a:cs typeface="Calibri"/>
                        </a:rPr>
                        <a:t>Team </a:t>
                      </a:r>
                      <a:r>
                        <a:rPr sz="700" dirty="0">
                          <a:latin typeface="Calibri"/>
                          <a:cs typeface="Calibri"/>
                        </a:rPr>
                        <a:t>is </a:t>
                      </a:r>
                      <a:r>
                        <a:rPr sz="700" spc="-5" dirty="0">
                          <a:latin typeface="Calibri"/>
                          <a:cs typeface="Calibri"/>
                        </a:rPr>
                        <a:t>divided into two groups.</a:t>
                      </a:r>
                      <a:r>
                        <a:rPr sz="700" spc="20" dirty="0">
                          <a:latin typeface="Calibri"/>
                          <a:cs typeface="Calibri"/>
                        </a:rPr>
                        <a:t> </a:t>
                      </a:r>
                      <a:r>
                        <a:rPr sz="700" spc="-5" dirty="0">
                          <a:latin typeface="Calibri"/>
                          <a:cs typeface="Calibri"/>
                        </a:rPr>
                        <a:t>Once</a:t>
                      </a:r>
                      <a:endParaRPr sz="700" dirty="0">
                        <a:latin typeface="Calibri"/>
                        <a:cs typeface="Calibri"/>
                      </a:endParaRPr>
                    </a:p>
                    <a:p>
                      <a:pPr marL="68580" marR="75565">
                        <a:lnSpc>
                          <a:spcPct val="101800"/>
                        </a:lnSpc>
                      </a:pPr>
                      <a:r>
                        <a:rPr sz="700" spc="-5" dirty="0">
                          <a:latin typeface="Calibri"/>
                          <a:cs typeface="Calibri"/>
                        </a:rPr>
                        <a:t>group spreads </a:t>
                      </a:r>
                      <a:r>
                        <a:rPr sz="700" dirty="0">
                          <a:latin typeface="Calibri"/>
                          <a:cs typeface="Calibri"/>
                        </a:rPr>
                        <a:t>out in a </a:t>
                      </a:r>
                      <a:r>
                        <a:rPr sz="700" spc="-5" dirty="0">
                          <a:latin typeface="Calibri"/>
                          <a:cs typeface="Calibri"/>
                        </a:rPr>
                        <a:t>circle with </a:t>
                      </a:r>
                      <a:r>
                        <a:rPr sz="700" dirty="0">
                          <a:latin typeface="Calibri"/>
                          <a:cs typeface="Calibri"/>
                        </a:rPr>
                        <a:t>a </a:t>
                      </a:r>
                      <a:r>
                        <a:rPr sz="700" spc="-5" dirty="0">
                          <a:latin typeface="Calibri"/>
                          <a:cs typeface="Calibri"/>
                        </a:rPr>
                        <a:t>ball.  The other group starts </a:t>
                      </a:r>
                      <a:r>
                        <a:rPr sz="700" spc="-10" dirty="0">
                          <a:latin typeface="Calibri"/>
                          <a:cs typeface="Calibri"/>
                        </a:rPr>
                        <a:t>in </a:t>
                      </a:r>
                      <a:r>
                        <a:rPr sz="700" dirty="0">
                          <a:latin typeface="Calibri"/>
                          <a:cs typeface="Calibri"/>
                        </a:rPr>
                        <a:t>the </a:t>
                      </a:r>
                      <a:r>
                        <a:rPr sz="700" spc="-5" dirty="0">
                          <a:latin typeface="Calibri"/>
                          <a:cs typeface="Calibri"/>
                        </a:rPr>
                        <a:t>middle </a:t>
                      </a:r>
                      <a:r>
                        <a:rPr sz="700" dirty="0">
                          <a:latin typeface="Calibri"/>
                          <a:cs typeface="Calibri"/>
                        </a:rPr>
                        <a:t>of  the</a:t>
                      </a:r>
                      <a:r>
                        <a:rPr sz="700" spc="-15" dirty="0">
                          <a:latin typeface="Calibri"/>
                          <a:cs typeface="Calibri"/>
                        </a:rPr>
                        <a:t> </a:t>
                      </a:r>
                      <a:r>
                        <a:rPr sz="700" spc="-5" dirty="0">
                          <a:latin typeface="Calibri"/>
                          <a:cs typeface="Calibri"/>
                        </a:rPr>
                        <a:t>circle.</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158750">
                        <a:lnSpc>
                          <a:spcPct val="101600"/>
                        </a:lnSpc>
                        <a:spcBef>
                          <a:spcPts val="5"/>
                        </a:spcBef>
                      </a:pPr>
                      <a:r>
                        <a:rPr sz="700" spc="-5" dirty="0">
                          <a:latin typeface="Calibri"/>
                          <a:cs typeface="Calibri"/>
                        </a:rPr>
                        <a:t>Each </a:t>
                      </a:r>
                      <a:r>
                        <a:rPr sz="700" dirty="0">
                          <a:latin typeface="Calibri"/>
                          <a:cs typeface="Calibri"/>
                        </a:rPr>
                        <a:t>player </a:t>
                      </a:r>
                      <a:r>
                        <a:rPr sz="700" spc="-10" dirty="0">
                          <a:latin typeface="Calibri"/>
                          <a:cs typeface="Calibri"/>
                        </a:rPr>
                        <a:t>in </a:t>
                      </a:r>
                      <a:r>
                        <a:rPr sz="700" dirty="0">
                          <a:latin typeface="Calibri"/>
                          <a:cs typeface="Calibri"/>
                        </a:rPr>
                        <a:t>the middle checks </a:t>
                      </a:r>
                      <a:r>
                        <a:rPr sz="700" spc="-5" dirty="0">
                          <a:latin typeface="Calibri"/>
                          <a:cs typeface="Calibri"/>
                        </a:rPr>
                        <a:t>to</a:t>
                      </a:r>
                      <a:r>
                        <a:rPr sz="700" spc="-95" dirty="0">
                          <a:latin typeface="Calibri"/>
                          <a:cs typeface="Calibri"/>
                        </a:rPr>
                        <a:t> </a:t>
                      </a:r>
                      <a:r>
                        <a:rPr sz="700" dirty="0">
                          <a:latin typeface="Calibri"/>
                          <a:cs typeface="Calibri"/>
                        </a:rPr>
                        <a:t>an  </a:t>
                      </a:r>
                      <a:r>
                        <a:rPr sz="700" spc="-5" dirty="0">
                          <a:latin typeface="Calibri"/>
                          <a:cs typeface="Calibri"/>
                        </a:rPr>
                        <a:t>open </a:t>
                      </a:r>
                      <a:r>
                        <a:rPr sz="700" dirty="0">
                          <a:latin typeface="Calibri"/>
                          <a:cs typeface="Calibri"/>
                        </a:rPr>
                        <a:t>ball and </a:t>
                      </a:r>
                      <a:r>
                        <a:rPr sz="700" spc="-5" dirty="0">
                          <a:latin typeface="Calibri"/>
                          <a:cs typeface="Calibri"/>
                        </a:rPr>
                        <a:t>receives </a:t>
                      </a:r>
                      <a:r>
                        <a:rPr sz="700" dirty="0">
                          <a:latin typeface="Calibri"/>
                          <a:cs typeface="Calibri"/>
                        </a:rPr>
                        <a:t>a pass and  </a:t>
                      </a:r>
                      <a:r>
                        <a:rPr sz="700" spc="-5" dirty="0">
                          <a:latin typeface="Calibri"/>
                          <a:cs typeface="Calibri"/>
                        </a:rPr>
                        <a:t>passes the </a:t>
                      </a:r>
                      <a:r>
                        <a:rPr sz="700" dirty="0">
                          <a:latin typeface="Calibri"/>
                          <a:cs typeface="Calibri"/>
                        </a:rPr>
                        <a:t>ball back </a:t>
                      </a:r>
                      <a:r>
                        <a:rPr sz="700" spc="-5" dirty="0">
                          <a:latin typeface="Calibri"/>
                          <a:cs typeface="Calibri"/>
                        </a:rPr>
                        <a:t>with </a:t>
                      </a:r>
                      <a:r>
                        <a:rPr sz="700" dirty="0">
                          <a:latin typeface="Calibri"/>
                          <a:cs typeface="Calibri"/>
                        </a:rPr>
                        <a:t>the </a:t>
                      </a:r>
                      <a:r>
                        <a:rPr sz="700" spc="-5" dirty="0">
                          <a:latin typeface="Calibri"/>
                          <a:cs typeface="Calibri"/>
                        </a:rPr>
                        <a:t>instep.  They then find </a:t>
                      </a:r>
                      <a:r>
                        <a:rPr sz="700" dirty="0">
                          <a:latin typeface="Calibri"/>
                          <a:cs typeface="Calibri"/>
                        </a:rPr>
                        <a:t>a new </a:t>
                      </a:r>
                      <a:r>
                        <a:rPr sz="700" spc="-5" dirty="0">
                          <a:latin typeface="Calibri"/>
                          <a:cs typeface="Calibri"/>
                        </a:rPr>
                        <a:t>player on the  outside </a:t>
                      </a:r>
                      <a:r>
                        <a:rPr sz="700" dirty="0">
                          <a:latin typeface="Calibri"/>
                          <a:cs typeface="Calibri"/>
                        </a:rPr>
                        <a:t>of </a:t>
                      </a:r>
                      <a:r>
                        <a:rPr sz="700" spc="-5" dirty="0">
                          <a:latin typeface="Calibri"/>
                          <a:cs typeface="Calibri"/>
                        </a:rPr>
                        <a:t>the </a:t>
                      </a:r>
                      <a:r>
                        <a:rPr sz="700" dirty="0">
                          <a:latin typeface="Calibri"/>
                          <a:cs typeface="Calibri"/>
                        </a:rPr>
                        <a:t>circle </a:t>
                      </a:r>
                      <a:r>
                        <a:rPr sz="700" spc="-5" dirty="0">
                          <a:latin typeface="Calibri"/>
                          <a:cs typeface="Calibri"/>
                        </a:rPr>
                        <a:t>to check</a:t>
                      </a:r>
                      <a:r>
                        <a:rPr sz="700" spc="-10" dirty="0">
                          <a:latin typeface="Calibri"/>
                          <a:cs typeface="Calibri"/>
                        </a:rPr>
                        <a:t> to.</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
        <p:nvSpPr>
          <p:cNvPr id="15" name="object 15"/>
          <p:cNvSpPr/>
          <p:nvPr/>
        </p:nvSpPr>
        <p:spPr>
          <a:xfrm>
            <a:off x="6173932" y="3672580"/>
            <a:ext cx="1947689" cy="1356880"/>
          </a:xfrm>
          <a:prstGeom prst="rect">
            <a:avLst/>
          </a:prstGeom>
          <a:blipFill>
            <a:blip r:embed="rId2" cstate="print"/>
            <a:stretch>
              <a:fillRect/>
            </a:stretch>
          </a:blipFill>
        </p:spPr>
        <p:txBody>
          <a:bodyPr wrap="square" lIns="0" tIns="0" rIns="0" bIns="0" rtlCol="0"/>
          <a:lstStyle/>
          <a:p>
            <a:endParaRPr sz="1227"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5973" cy="5599591"/>
        </p:xfrm>
        <a:graphic>
          <a:graphicData uri="http://schemas.openxmlformats.org/drawingml/2006/table">
            <a:tbl>
              <a:tblPr firstRow="1" bandRow="1">
                <a:tableStyleId>{2D5ABB26-0587-4C30-8999-92F81FD0307C}</a:tableStyleId>
              </a:tblPr>
              <a:tblGrid>
                <a:gridCol w="452005">
                  <a:extLst>
                    <a:ext uri="{9D8B030D-6E8A-4147-A177-3AD203B41FA5}">
                      <a16:colId xmlns:a16="http://schemas.microsoft.com/office/drawing/2014/main" val="20000"/>
                    </a:ext>
                  </a:extLst>
                </a:gridCol>
                <a:gridCol w="1639599">
                  <a:extLst>
                    <a:ext uri="{9D8B030D-6E8A-4147-A177-3AD203B41FA5}">
                      <a16:colId xmlns:a16="http://schemas.microsoft.com/office/drawing/2014/main" val="20001"/>
                    </a:ext>
                  </a:extLst>
                </a:gridCol>
                <a:gridCol w="2054369">
                  <a:extLst>
                    <a:ext uri="{9D8B030D-6E8A-4147-A177-3AD203B41FA5}">
                      <a16:colId xmlns:a16="http://schemas.microsoft.com/office/drawing/2014/main" val="20002"/>
                    </a:ext>
                  </a:extLst>
                </a:gridCol>
              </a:tblGrid>
              <a:tr h="1865532">
                <a:tc>
                  <a:txBody>
                    <a:bodyPr/>
                    <a:lstStyle/>
                    <a:p>
                      <a:pPr marL="68580">
                        <a:lnSpc>
                          <a:spcPts val="1275"/>
                        </a:lnSpc>
                      </a:pPr>
                      <a:r>
                        <a:rPr sz="700" spc="-5" dirty="0">
                          <a:latin typeface="Calibri"/>
                          <a:cs typeface="Calibri"/>
                        </a:rPr>
                        <a:t>Rapid</a:t>
                      </a:r>
                      <a:endParaRPr sz="700" dirty="0">
                        <a:latin typeface="Calibri"/>
                        <a:cs typeface="Calibri"/>
                      </a:endParaRPr>
                    </a:p>
                    <a:p>
                      <a:pPr marL="68580" marR="126364">
                        <a:lnSpc>
                          <a:spcPct val="101800"/>
                        </a:lnSpc>
                      </a:pPr>
                      <a:r>
                        <a:rPr sz="700" spc="-5" dirty="0">
                          <a:latin typeface="Calibri"/>
                          <a:cs typeface="Calibri"/>
                        </a:rPr>
                        <a:t>Tr</a:t>
                      </a:r>
                      <a:r>
                        <a:rPr sz="700" spc="10" dirty="0">
                          <a:latin typeface="Calibri"/>
                          <a:cs typeface="Calibri"/>
                        </a:rPr>
                        <a:t>a</a:t>
                      </a:r>
                      <a:r>
                        <a:rPr sz="700" spc="-15" dirty="0">
                          <a:latin typeface="Calibri"/>
                          <a:cs typeface="Calibri"/>
                        </a:rPr>
                        <a:t>i</a:t>
                      </a:r>
                      <a:r>
                        <a:rPr sz="700" spc="5" dirty="0">
                          <a:latin typeface="Calibri"/>
                          <a:cs typeface="Calibri"/>
                        </a:rPr>
                        <a:t>n</a:t>
                      </a:r>
                      <a:r>
                        <a:rPr sz="700" spc="-15" dirty="0">
                          <a:latin typeface="Calibri"/>
                          <a:cs typeface="Calibri"/>
                        </a:rPr>
                        <a:t>i</a:t>
                      </a:r>
                      <a:r>
                        <a:rPr sz="700" spc="-5" dirty="0">
                          <a:latin typeface="Calibri"/>
                          <a:cs typeface="Calibri"/>
                        </a:rPr>
                        <a:t>n</a:t>
                      </a:r>
                      <a:r>
                        <a:rPr sz="700" dirty="0">
                          <a:latin typeface="Calibri"/>
                          <a:cs typeface="Calibri"/>
                        </a:rPr>
                        <a:t>g  Pairs</a:t>
                      </a: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68580">
                        <a:lnSpc>
                          <a:spcPts val="1275"/>
                        </a:lnSpc>
                      </a:pPr>
                      <a:r>
                        <a:rPr sz="700" dirty="0">
                          <a:latin typeface="Calibri"/>
                          <a:cs typeface="Calibri"/>
                        </a:rPr>
                        <a:t>Groups of four are </a:t>
                      </a:r>
                      <a:r>
                        <a:rPr sz="700" spc="-5" dirty="0">
                          <a:latin typeface="Calibri"/>
                          <a:cs typeface="Calibri"/>
                        </a:rPr>
                        <a:t>subdivided</a:t>
                      </a:r>
                      <a:r>
                        <a:rPr sz="700" spc="-45" dirty="0">
                          <a:latin typeface="Calibri"/>
                          <a:cs typeface="Calibri"/>
                        </a:rPr>
                        <a:t> </a:t>
                      </a:r>
                      <a:r>
                        <a:rPr sz="700" spc="-5" dirty="0">
                          <a:latin typeface="Calibri"/>
                          <a:cs typeface="Calibri"/>
                        </a:rPr>
                        <a:t>into</a:t>
                      </a:r>
                      <a:endParaRPr sz="700" dirty="0">
                        <a:latin typeface="Calibri"/>
                        <a:cs typeface="Calibri"/>
                      </a:endParaRPr>
                    </a:p>
                    <a:p>
                      <a:pPr marL="68580" marR="90170">
                        <a:lnSpc>
                          <a:spcPct val="101800"/>
                        </a:lnSpc>
                      </a:pPr>
                      <a:r>
                        <a:rPr sz="700" dirty="0">
                          <a:latin typeface="Calibri"/>
                          <a:cs typeface="Calibri"/>
                        </a:rPr>
                        <a:t>groups of two, </a:t>
                      </a:r>
                      <a:r>
                        <a:rPr sz="700" spc="-5" dirty="0">
                          <a:latin typeface="Calibri"/>
                          <a:cs typeface="Calibri"/>
                        </a:rPr>
                        <a:t>with </a:t>
                      </a:r>
                      <a:r>
                        <a:rPr sz="700" dirty="0">
                          <a:latin typeface="Calibri"/>
                          <a:cs typeface="Calibri"/>
                        </a:rPr>
                        <a:t>one </a:t>
                      </a:r>
                      <a:r>
                        <a:rPr sz="700" spc="-5" dirty="0">
                          <a:latin typeface="Calibri"/>
                          <a:cs typeface="Calibri"/>
                        </a:rPr>
                        <a:t>group taking  </a:t>
                      </a:r>
                      <a:r>
                        <a:rPr sz="700" dirty="0">
                          <a:latin typeface="Calibri"/>
                          <a:cs typeface="Calibri"/>
                        </a:rPr>
                        <a:t>the </a:t>
                      </a:r>
                      <a:r>
                        <a:rPr sz="700" spc="-5" dirty="0">
                          <a:latin typeface="Calibri"/>
                          <a:cs typeface="Calibri"/>
                        </a:rPr>
                        <a:t>role </a:t>
                      </a:r>
                      <a:r>
                        <a:rPr sz="700" dirty="0">
                          <a:latin typeface="Calibri"/>
                          <a:cs typeface="Calibri"/>
                        </a:rPr>
                        <a:t>of </a:t>
                      </a:r>
                      <a:r>
                        <a:rPr sz="700" spc="-5" dirty="0">
                          <a:latin typeface="Calibri"/>
                          <a:cs typeface="Calibri"/>
                        </a:rPr>
                        <a:t>server </a:t>
                      </a:r>
                      <a:r>
                        <a:rPr sz="700" dirty="0">
                          <a:latin typeface="Calibri"/>
                          <a:cs typeface="Calibri"/>
                        </a:rPr>
                        <a:t>and the </a:t>
                      </a:r>
                      <a:r>
                        <a:rPr sz="700" spc="-5" dirty="0">
                          <a:latin typeface="Calibri"/>
                          <a:cs typeface="Calibri"/>
                        </a:rPr>
                        <a:t>other group  working on </a:t>
                      </a:r>
                      <a:r>
                        <a:rPr sz="700" spc="-10" dirty="0">
                          <a:latin typeface="Calibri"/>
                          <a:cs typeface="Calibri"/>
                        </a:rPr>
                        <a:t>task. </a:t>
                      </a:r>
                      <a:r>
                        <a:rPr sz="700" spc="-5" dirty="0">
                          <a:latin typeface="Calibri"/>
                          <a:cs typeface="Calibri"/>
                        </a:rPr>
                        <a:t>The players </a:t>
                      </a:r>
                      <a:r>
                        <a:rPr sz="700" dirty="0">
                          <a:latin typeface="Calibri"/>
                          <a:cs typeface="Calibri"/>
                        </a:rPr>
                        <a:t>are </a:t>
                      </a:r>
                      <a:r>
                        <a:rPr sz="700" spc="-5" dirty="0">
                          <a:latin typeface="Calibri"/>
                          <a:cs typeface="Calibri"/>
                        </a:rPr>
                        <a:t>placed  around </a:t>
                      </a:r>
                      <a:r>
                        <a:rPr sz="700" dirty="0">
                          <a:latin typeface="Calibri"/>
                          <a:cs typeface="Calibri"/>
                        </a:rPr>
                        <a:t>a </a:t>
                      </a:r>
                      <a:r>
                        <a:rPr sz="700" spc="-5" dirty="0">
                          <a:latin typeface="Calibri"/>
                          <a:cs typeface="Calibri"/>
                        </a:rPr>
                        <a:t>10 yard </a:t>
                      </a:r>
                      <a:r>
                        <a:rPr sz="700" dirty="0">
                          <a:latin typeface="Calibri"/>
                          <a:cs typeface="Calibri"/>
                        </a:rPr>
                        <a:t>by 8 </a:t>
                      </a:r>
                      <a:r>
                        <a:rPr sz="700" spc="-5" dirty="0">
                          <a:latin typeface="Calibri"/>
                          <a:cs typeface="Calibri"/>
                        </a:rPr>
                        <a:t>yard</a:t>
                      </a:r>
                      <a:r>
                        <a:rPr sz="700" spc="-40" dirty="0">
                          <a:latin typeface="Calibri"/>
                          <a:cs typeface="Calibri"/>
                        </a:rPr>
                        <a:t> </a:t>
                      </a:r>
                      <a:r>
                        <a:rPr sz="700" spc="-5" dirty="0">
                          <a:latin typeface="Calibri"/>
                          <a:cs typeface="Calibri"/>
                        </a:rPr>
                        <a:t>grid.</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92710">
                        <a:lnSpc>
                          <a:spcPct val="101699"/>
                        </a:lnSpc>
                      </a:pPr>
                      <a:r>
                        <a:rPr sz="700" spc="-5" dirty="0">
                          <a:latin typeface="Calibri"/>
                          <a:cs typeface="Calibri"/>
                        </a:rPr>
                        <a:t>Both servers roll </a:t>
                      </a:r>
                      <a:r>
                        <a:rPr sz="700" dirty="0">
                          <a:latin typeface="Calibri"/>
                          <a:cs typeface="Calibri"/>
                        </a:rPr>
                        <a:t>a pass </a:t>
                      </a:r>
                      <a:r>
                        <a:rPr sz="700" spc="5" dirty="0">
                          <a:latin typeface="Calibri"/>
                          <a:cs typeface="Calibri"/>
                        </a:rPr>
                        <a:t>out </a:t>
                      </a:r>
                      <a:r>
                        <a:rPr sz="700" spc="-5" dirty="0">
                          <a:latin typeface="Calibri"/>
                          <a:cs typeface="Calibri"/>
                        </a:rPr>
                        <a:t>to </a:t>
                      </a:r>
                      <a:r>
                        <a:rPr sz="700" dirty="0">
                          <a:latin typeface="Calibri"/>
                          <a:cs typeface="Calibri"/>
                        </a:rPr>
                        <a:t>one of  the </a:t>
                      </a:r>
                      <a:r>
                        <a:rPr sz="700" spc="-5" dirty="0">
                          <a:latin typeface="Calibri"/>
                          <a:cs typeface="Calibri"/>
                        </a:rPr>
                        <a:t>players. This player </a:t>
                      </a:r>
                      <a:r>
                        <a:rPr sz="700" dirty="0">
                          <a:latin typeface="Calibri"/>
                          <a:cs typeface="Calibri"/>
                        </a:rPr>
                        <a:t>passes </a:t>
                      </a:r>
                      <a:r>
                        <a:rPr sz="700" spc="-5" dirty="0">
                          <a:latin typeface="Calibri"/>
                          <a:cs typeface="Calibri"/>
                        </a:rPr>
                        <a:t>the </a:t>
                      </a:r>
                      <a:r>
                        <a:rPr sz="700" dirty="0">
                          <a:latin typeface="Calibri"/>
                          <a:cs typeface="Calibri"/>
                        </a:rPr>
                        <a:t>ball  back </a:t>
                      </a:r>
                      <a:r>
                        <a:rPr sz="700" spc="-5" dirty="0">
                          <a:latin typeface="Calibri"/>
                          <a:cs typeface="Calibri"/>
                        </a:rPr>
                        <a:t>to </a:t>
                      </a:r>
                      <a:r>
                        <a:rPr sz="700" dirty="0">
                          <a:latin typeface="Calibri"/>
                          <a:cs typeface="Calibri"/>
                        </a:rPr>
                        <a:t>the </a:t>
                      </a:r>
                      <a:r>
                        <a:rPr sz="700" spc="-5" dirty="0">
                          <a:latin typeface="Calibri"/>
                          <a:cs typeface="Calibri"/>
                        </a:rPr>
                        <a:t>server with </a:t>
                      </a:r>
                      <a:r>
                        <a:rPr sz="700" dirty="0">
                          <a:latin typeface="Calibri"/>
                          <a:cs typeface="Calibri"/>
                        </a:rPr>
                        <a:t>an </a:t>
                      </a:r>
                      <a:r>
                        <a:rPr sz="700" spc="-5" dirty="0">
                          <a:latin typeface="Calibri"/>
                          <a:cs typeface="Calibri"/>
                        </a:rPr>
                        <a:t>instep pass  </a:t>
                      </a:r>
                      <a:r>
                        <a:rPr sz="700" dirty="0">
                          <a:latin typeface="Calibri"/>
                          <a:cs typeface="Calibri"/>
                        </a:rPr>
                        <a:t>and </a:t>
                      </a:r>
                      <a:r>
                        <a:rPr sz="700" spc="-5" dirty="0">
                          <a:latin typeface="Calibri"/>
                          <a:cs typeface="Calibri"/>
                        </a:rPr>
                        <a:t>then </a:t>
                      </a:r>
                      <a:r>
                        <a:rPr sz="700" dirty="0">
                          <a:latin typeface="Calibri"/>
                          <a:cs typeface="Calibri"/>
                        </a:rPr>
                        <a:t>checks across </a:t>
                      </a:r>
                      <a:r>
                        <a:rPr sz="700" spc="-5" dirty="0">
                          <a:latin typeface="Calibri"/>
                          <a:cs typeface="Calibri"/>
                        </a:rPr>
                        <a:t>to </a:t>
                      </a:r>
                      <a:r>
                        <a:rPr sz="700" dirty="0">
                          <a:latin typeface="Calibri"/>
                          <a:cs typeface="Calibri"/>
                        </a:rPr>
                        <a:t>the </a:t>
                      </a:r>
                      <a:r>
                        <a:rPr sz="700" spc="-5" dirty="0">
                          <a:latin typeface="Calibri"/>
                          <a:cs typeface="Calibri"/>
                        </a:rPr>
                        <a:t>other  server. The serve needs to </a:t>
                      </a:r>
                      <a:r>
                        <a:rPr sz="700" dirty="0">
                          <a:latin typeface="Calibri"/>
                          <a:cs typeface="Calibri"/>
                        </a:rPr>
                        <a:t>be </a:t>
                      </a:r>
                      <a:r>
                        <a:rPr sz="700" spc="-5" dirty="0">
                          <a:latin typeface="Calibri"/>
                          <a:cs typeface="Calibri"/>
                        </a:rPr>
                        <a:t>outside  </a:t>
                      </a:r>
                      <a:r>
                        <a:rPr sz="700" dirty="0">
                          <a:latin typeface="Calibri"/>
                          <a:cs typeface="Calibri"/>
                        </a:rPr>
                        <a:t>of the grid, </a:t>
                      </a:r>
                      <a:r>
                        <a:rPr sz="700" spc="-10" dirty="0">
                          <a:latin typeface="Calibri"/>
                          <a:cs typeface="Calibri"/>
                        </a:rPr>
                        <a:t>in </a:t>
                      </a:r>
                      <a:r>
                        <a:rPr sz="700" dirty="0">
                          <a:latin typeface="Calibri"/>
                          <a:cs typeface="Calibri"/>
                        </a:rPr>
                        <a:t>order </a:t>
                      </a:r>
                      <a:r>
                        <a:rPr sz="700" spc="-5" dirty="0">
                          <a:latin typeface="Calibri"/>
                          <a:cs typeface="Calibri"/>
                        </a:rPr>
                        <a:t>for the player to be  </a:t>
                      </a:r>
                      <a:r>
                        <a:rPr sz="700" dirty="0">
                          <a:latin typeface="Calibri"/>
                          <a:cs typeface="Calibri"/>
                        </a:rPr>
                        <a:t>able </a:t>
                      </a:r>
                      <a:r>
                        <a:rPr sz="700" spc="-5" dirty="0">
                          <a:latin typeface="Calibri"/>
                          <a:cs typeface="Calibri"/>
                        </a:rPr>
                        <a:t>to turn, </a:t>
                      </a:r>
                      <a:r>
                        <a:rPr sz="700" dirty="0">
                          <a:latin typeface="Calibri"/>
                          <a:cs typeface="Calibri"/>
                        </a:rPr>
                        <a:t>plant the </a:t>
                      </a:r>
                      <a:r>
                        <a:rPr sz="700" spc="-5" dirty="0">
                          <a:latin typeface="Calibri"/>
                          <a:cs typeface="Calibri"/>
                        </a:rPr>
                        <a:t>non kicking foot,  </a:t>
                      </a:r>
                      <a:r>
                        <a:rPr sz="700" dirty="0">
                          <a:latin typeface="Calibri"/>
                          <a:cs typeface="Calibri"/>
                        </a:rPr>
                        <a:t>and </a:t>
                      </a:r>
                      <a:r>
                        <a:rPr sz="700" spc="-5" dirty="0">
                          <a:latin typeface="Calibri"/>
                          <a:cs typeface="Calibri"/>
                        </a:rPr>
                        <a:t>striker through the </a:t>
                      </a:r>
                      <a:r>
                        <a:rPr sz="700" dirty="0">
                          <a:latin typeface="Calibri"/>
                          <a:cs typeface="Calibri"/>
                        </a:rPr>
                        <a:t>ball </a:t>
                      </a:r>
                      <a:r>
                        <a:rPr sz="700" spc="-5" dirty="0">
                          <a:latin typeface="Calibri"/>
                          <a:cs typeface="Calibri"/>
                        </a:rPr>
                        <a:t>with the  instep.</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167072">
                <a:tc>
                  <a:txBody>
                    <a:bodyPr/>
                    <a:lstStyle/>
                    <a:p>
                      <a:pPr marL="68580">
                        <a:lnSpc>
                          <a:spcPts val="1275"/>
                        </a:lnSpc>
                      </a:pPr>
                      <a:r>
                        <a:rPr sz="700" spc="-5" dirty="0">
                          <a:latin typeface="Calibri"/>
                          <a:cs typeface="Calibri"/>
                        </a:rPr>
                        <a:t>2v2+2</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spc="-5" dirty="0">
                          <a:latin typeface="Calibri"/>
                          <a:cs typeface="Calibri"/>
                        </a:rPr>
                        <a:t>Three groups </a:t>
                      </a:r>
                      <a:r>
                        <a:rPr sz="700" dirty="0">
                          <a:latin typeface="Calibri"/>
                          <a:cs typeface="Calibri"/>
                        </a:rPr>
                        <a:t>of </a:t>
                      </a:r>
                      <a:r>
                        <a:rPr sz="700" spc="-5" dirty="0">
                          <a:latin typeface="Calibri"/>
                          <a:cs typeface="Calibri"/>
                        </a:rPr>
                        <a:t>two </a:t>
                      </a:r>
                      <a:r>
                        <a:rPr sz="700" dirty="0">
                          <a:latin typeface="Calibri"/>
                          <a:cs typeface="Calibri"/>
                        </a:rPr>
                        <a:t>are </a:t>
                      </a:r>
                      <a:r>
                        <a:rPr sz="700" spc="-5" dirty="0">
                          <a:latin typeface="Calibri"/>
                          <a:cs typeface="Calibri"/>
                        </a:rPr>
                        <a:t>formed</a:t>
                      </a:r>
                      <a:r>
                        <a:rPr sz="700" spc="-35" dirty="0">
                          <a:latin typeface="Calibri"/>
                          <a:cs typeface="Calibri"/>
                        </a:rPr>
                        <a:t> </a:t>
                      </a:r>
                      <a:r>
                        <a:rPr sz="700" dirty="0">
                          <a:latin typeface="Calibri"/>
                          <a:cs typeface="Calibri"/>
                        </a:rPr>
                        <a:t>and</a:t>
                      </a:r>
                    </a:p>
                    <a:p>
                      <a:pPr marL="68580" marR="113030">
                        <a:lnSpc>
                          <a:spcPct val="100899"/>
                        </a:lnSpc>
                        <a:spcBef>
                          <a:spcPts val="10"/>
                        </a:spcBef>
                      </a:pPr>
                      <a:r>
                        <a:rPr sz="700" dirty="0">
                          <a:latin typeface="Calibri"/>
                          <a:cs typeface="Calibri"/>
                        </a:rPr>
                        <a:t>placed in a 8 </a:t>
                      </a:r>
                      <a:r>
                        <a:rPr sz="700" spc="-5" dirty="0">
                          <a:latin typeface="Calibri"/>
                          <a:cs typeface="Calibri"/>
                        </a:rPr>
                        <a:t>yard by 10 yard grid. One  group starts </a:t>
                      </a:r>
                      <a:r>
                        <a:rPr sz="700" dirty="0">
                          <a:latin typeface="Calibri"/>
                          <a:cs typeface="Calibri"/>
                        </a:rPr>
                        <a:t>off as </a:t>
                      </a:r>
                      <a:r>
                        <a:rPr sz="700" spc="-5" dirty="0">
                          <a:latin typeface="Calibri"/>
                          <a:cs typeface="Calibri"/>
                        </a:rPr>
                        <a:t>the defending</a:t>
                      </a:r>
                      <a:r>
                        <a:rPr sz="700" spc="-25" dirty="0">
                          <a:latin typeface="Calibri"/>
                          <a:cs typeface="Calibri"/>
                        </a:rPr>
                        <a:t> </a:t>
                      </a:r>
                      <a:r>
                        <a:rPr sz="700" spc="-5" dirty="0">
                          <a:latin typeface="Calibri"/>
                          <a:cs typeface="Calibri"/>
                        </a:rPr>
                        <a:t>team.</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238760">
                        <a:lnSpc>
                          <a:spcPct val="101899"/>
                        </a:lnSpc>
                      </a:pPr>
                      <a:r>
                        <a:rPr sz="700" spc="-5" dirty="0">
                          <a:latin typeface="Calibri"/>
                          <a:cs typeface="Calibri"/>
                        </a:rPr>
                        <a:t>The remaining </a:t>
                      </a:r>
                      <a:r>
                        <a:rPr sz="700" dirty="0">
                          <a:latin typeface="Calibri"/>
                          <a:cs typeface="Calibri"/>
                        </a:rPr>
                        <a:t>four </a:t>
                      </a:r>
                      <a:r>
                        <a:rPr sz="700" spc="-5" dirty="0">
                          <a:latin typeface="Calibri"/>
                          <a:cs typeface="Calibri"/>
                        </a:rPr>
                        <a:t>players keep  possession. When the </a:t>
                      </a:r>
                      <a:r>
                        <a:rPr sz="700" dirty="0">
                          <a:latin typeface="Calibri"/>
                          <a:cs typeface="Calibri"/>
                        </a:rPr>
                        <a:t>ball is lost the  </a:t>
                      </a:r>
                      <a:r>
                        <a:rPr sz="700" spc="-5" dirty="0">
                          <a:latin typeface="Calibri"/>
                          <a:cs typeface="Calibri"/>
                        </a:rPr>
                        <a:t>team responsible for losing </a:t>
                      </a:r>
                      <a:r>
                        <a:rPr sz="700" dirty="0">
                          <a:latin typeface="Calibri"/>
                          <a:cs typeface="Calibri"/>
                        </a:rPr>
                        <a:t>the ball  becomes the </a:t>
                      </a:r>
                      <a:r>
                        <a:rPr sz="700" spc="-5" dirty="0">
                          <a:latin typeface="Calibri"/>
                          <a:cs typeface="Calibri"/>
                        </a:rPr>
                        <a:t>defending</a:t>
                      </a:r>
                      <a:r>
                        <a:rPr sz="700" spc="-35" dirty="0">
                          <a:latin typeface="Calibri"/>
                          <a:cs typeface="Calibri"/>
                        </a:rPr>
                        <a:t> </a:t>
                      </a:r>
                      <a:r>
                        <a:rPr sz="700" spc="-5" dirty="0">
                          <a:latin typeface="Calibri"/>
                          <a:cs typeface="Calibri"/>
                        </a:rPr>
                        <a:t>team.</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167158">
                <a:tc>
                  <a:txBody>
                    <a:bodyPr/>
                    <a:lstStyle/>
                    <a:p>
                      <a:pPr marL="68580">
                        <a:lnSpc>
                          <a:spcPts val="1275"/>
                        </a:lnSpc>
                      </a:pPr>
                      <a:r>
                        <a:rPr sz="700" spc="-5" dirty="0">
                          <a:latin typeface="Calibri"/>
                          <a:cs typeface="Calibri"/>
                        </a:rPr>
                        <a:t>4v4+2</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spc="-5" dirty="0">
                          <a:latin typeface="Calibri"/>
                          <a:cs typeface="Calibri"/>
                        </a:rPr>
                        <a:t>Possession </a:t>
                      </a:r>
                      <a:r>
                        <a:rPr sz="700" dirty="0">
                          <a:latin typeface="Calibri"/>
                          <a:cs typeface="Calibri"/>
                        </a:rPr>
                        <a:t>is </a:t>
                      </a:r>
                      <a:r>
                        <a:rPr sz="700" spc="-5" dirty="0">
                          <a:latin typeface="Calibri"/>
                          <a:cs typeface="Calibri"/>
                        </a:rPr>
                        <a:t>played 4v4 with</a:t>
                      </a:r>
                      <a:r>
                        <a:rPr sz="700" spc="-10" dirty="0">
                          <a:latin typeface="Calibri"/>
                          <a:cs typeface="Calibri"/>
                        </a:rPr>
                        <a:t> </a:t>
                      </a:r>
                      <a:r>
                        <a:rPr sz="700" spc="-5" dirty="0">
                          <a:latin typeface="Calibri"/>
                          <a:cs typeface="Calibri"/>
                        </a:rPr>
                        <a:t>two</a:t>
                      </a:r>
                      <a:endParaRPr sz="700" dirty="0">
                        <a:latin typeface="Calibri"/>
                        <a:cs typeface="Calibri"/>
                      </a:endParaRPr>
                    </a:p>
                    <a:p>
                      <a:pPr marL="68580" marR="161290">
                        <a:lnSpc>
                          <a:spcPct val="101800"/>
                        </a:lnSpc>
                      </a:pPr>
                      <a:r>
                        <a:rPr sz="700" dirty="0">
                          <a:latin typeface="Calibri"/>
                          <a:cs typeface="Calibri"/>
                        </a:rPr>
                        <a:t>neutral </a:t>
                      </a:r>
                      <a:r>
                        <a:rPr sz="700" spc="-5" dirty="0">
                          <a:latin typeface="Calibri"/>
                          <a:cs typeface="Calibri"/>
                        </a:rPr>
                        <a:t>players </a:t>
                      </a:r>
                      <a:r>
                        <a:rPr sz="700" spc="-10" dirty="0">
                          <a:latin typeface="Calibri"/>
                          <a:cs typeface="Calibri"/>
                        </a:rPr>
                        <a:t>in </a:t>
                      </a:r>
                      <a:r>
                        <a:rPr sz="700" dirty="0">
                          <a:latin typeface="Calibri"/>
                          <a:cs typeface="Calibri"/>
                        </a:rPr>
                        <a:t>a </a:t>
                      </a:r>
                      <a:r>
                        <a:rPr sz="700" spc="-5" dirty="0">
                          <a:latin typeface="Calibri"/>
                          <a:cs typeface="Calibri"/>
                        </a:rPr>
                        <a:t>20 yard by 25 yard  grid.</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399829">
                <a:tc>
                  <a:txBody>
                    <a:bodyPr/>
                    <a:lstStyle/>
                    <a:p>
                      <a:pPr marL="68580">
                        <a:lnSpc>
                          <a:spcPts val="1275"/>
                        </a:lnSpc>
                      </a:pPr>
                      <a:r>
                        <a:rPr sz="700" spc="-5" dirty="0">
                          <a:latin typeface="Calibri"/>
                          <a:cs typeface="Calibri"/>
                        </a:rPr>
                        <a:t>4v4</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dirty="0">
                          <a:latin typeface="Calibri"/>
                          <a:cs typeface="Calibri"/>
                        </a:rPr>
                        <a:t>It is all </a:t>
                      </a:r>
                      <a:r>
                        <a:rPr sz="700" spc="-5" dirty="0">
                          <a:latin typeface="Calibri"/>
                          <a:cs typeface="Calibri"/>
                        </a:rPr>
                        <a:t>about connection. Can</a:t>
                      </a:r>
                      <a:r>
                        <a:rPr sz="700" spc="-30" dirty="0">
                          <a:latin typeface="Calibri"/>
                          <a:cs typeface="Calibri"/>
                        </a:rPr>
                        <a:t> </a:t>
                      </a:r>
                      <a:r>
                        <a:rPr sz="700" spc="-5" dirty="0">
                          <a:latin typeface="Calibri"/>
                          <a:cs typeface="Calibri"/>
                        </a:rPr>
                        <a:t>the</a:t>
                      </a:r>
                      <a:endParaRPr sz="700" dirty="0">
                        <a:latin typeface="Calibri"/>
                        <a:cs typeface="Calibri"/>
                      </a:endParaRPr>
                    </a:p>
                    <a:p>
                      <a:pPr marL="68580" marR="66040">
                        <a:lnSpc>
                          <a:spcPct val="101800"/>
                        </a:lnSpc>
                      </a:pPr>
                      <a:r>
                        <a:rPr sz="700" spc="-5" dirty="0">
                          <a:latin typeface="Calibri"/>
                          <a:cs typeface="Calibri"/>
                        </a:rPr>
                        <a:t>players </a:t>
                      </a:r>
                      <a:r>
                        <a:rPr sz="700" dirty="0">
                          <a:latin typeface="Calibri"/>
                          <a:cs typeface="Calibri"/>
                        </a:rPr>
                        <a:t>connect </a:t>
                      </a:r>
                      <a:r>
                        <a:rPr sz="700" spc="-5" dirty="0">
                          <a:latin typeface="Calibri"/>
                          <a:cs typeface="Calibri"/>
                        </a:rPr>
                        <a:t>the lesson plan into the  </a:t>
                      </a:r>
                      <a:r>
                        <a:rPr sz="700" dirty="0">
                          <a:latin typeface="Calibri"/>
                          <a:cs typeface="Calibri"/>
                        </a:rPr>
                        <a:t>game?</a:t>
                      </a:r>
                    </a:p>
                    <a:p>
                      <a:pPr>
                        <a:lnSpc>
                          <a:spcPct val="100000"/>
                        </a:lnSpc>
                        <a:spcBef>
                          <a:spcPts val="30"/>
                        </a:spcBef>
                      </a:pPr>
                      <a:endParaRPr sz="800" dirty="0">
                        <a:latin typeface="Times New Roman"/>
                        <a:cs typeface="Times New Roman"/>
                      </a:endParaRPr>
                    </a:p>
                    <a:p>
                      <a:pPr marL="68580" marR="146685">
                        <a:lnSpc>
                          <a:spcPct val="100899"/>
                        </a:lnSpc>
                      </a:pPr>
                      <a:r>
                        <a:rPr sz="700" dirty="0">
                          <a:latin typeface="Calibri"/>
                          <a:cs typeface="Calibri"/>
                        </a:rPr>
                        <a:t>Has your </a:t>
                      </a:r>
                      <a:r>
                        <a:rPr sz="700" spc="-5" dirty="0">
                          <a:latin typeface="Calibri"/>
                          <a:cs typeface="Calibri"/>
                        </a:rPr>
                        <a:t>session </a:t>
                      </a:r>
                      <a:r>
                        <a:rPr sz="700" dirty="0">
                          <a:latin typeface="Calibri"/>
                          <a:cs typeface="Calibri"/>
                        </a:rPr>
                        <a:t>had an </a:t>
                      </a:r>
                      <a:r>
                        <a:rPr sz="700" spc="-5" dirty="0">
                          <a:latin typeface="Calibri"/>
                          <a:cs typeface="Calibri"/>
                        </a:rPr>
                        <a:t>impact on the  players?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3" name="object 3"/>
          <p:cNvSpPr/>
          <p:nvPr/>
        </p:nvSpPr>
        <p:spPr>
          <a:xfrm>
            <a:off x="6173932" y="627784"/>
            <a:ext cx="1947515" cy="1110095"/>
          </a:xfrm>
          <a:prstGeom prst="rect">
            <a:avLst/>
          </a:prstGeom>
          <a:blipFill>
            <a:blip r:embed="rId2" cstate="print"/>
            <a:stretch>
              <a:fillRect/>
            </a:stretch>
          </a:blipFill>
        </p:spPr>
        <p:txBody>
          <a:bodyPr wrap="square" lIns="0" tIns="0" rIns="0" bIns="0" rtlCol="0"/>
          <a:lstStyle/>
          <a:p>
            <a:endParaRPr sz="1227" dirty="0"/>
          </a:p>
        </p:txBody>
      </p:sp>
      <p:sp>
        <p:nvSpPr>
          <p:cNvPr id="4" name="object 4"/>
          <p:cNvSpPr/>
          <p:nvPr/>
        </p:nvSpPr>
        <p:spPr>
          <a:xfrm>
            <a:off x="6173932" y="2492780"/>
            <a:ext cx="1947515" cy="1051300"/>
          </a:xfrm>
          <a:prstGeom prst="rect">
            <a:avLst/>
          </a:prstGeom>
          <a:blipFill>
            <a:blip r:embed="rId3" cstate="print"/>
            <a:stretch>
              <a:fillRect/>
            </a:stretch>
          </a:blipFill>
        </p:spPr>
        <p:txBody>
          <a:bodyPr wrap="square" lIns="0" tIns="0" rIns="0" bIns="0" rtlCol="0"/>
          <a:lstStyle/>
          <a:p>
            <a:endParaRPr sz="1227" dirty="0"/>
          </a:p>
        </p:txBody>
      </p:sp>
      <p:sp>
        <p:nvSpPr>
          <p:cNvPr id="5" name="object 5"/>
          <p:cNvSpPr/>
          <p:nvPr/>
        </p:nvSpPr>
        <p:spPr>
          <a:xfrm>
            <a:off x="6173932" y="3659678"/>
            <a:ext cx="1947515" cy="1109922"/>
          </a:xfrm>
          <a:prstGeom prst="rect">
            <a:avLst/>
          </a:prstGeom>
          <a:blipFill>
            <a:blip r:embed="rId4" cstate="print"/>
            <a:stretch>
              <a:fillRect/>
            </a:stretch>
          </a:blipFill>
        </p:spPr>
        <p:txBody>
          <a:bodyPr wrap="square" lIns="0" tIns="0" rIns="0" bIns="0" rtlCol="0"/>
          <a:lstStyle/>
          <a:p>
            <a:endParaRPr sz="1227" dirty="0"/>
          </a:p>
        </p:txBody>
      </p:sp>
      <p:sp>
        <p:nvSpPr>
          <p:cNvPr id="6" name="object 6"/>
          <p:cNvSpPr/>
          <p:nvPr/>
        </p:nvSpPr>
        <p:spPr>
          <a:xfrm>
            <a:off x="6173932" y="4826577"/>
            <a:ext cx="1947602" cy="1175021"/>
          </a:xfrm>
          <a:prstGeom prst="rect">
            <a:avLst/>
          </a:prstGeom>
          <a:blipFill>
            <a:blip r:embed="rId5" cstate="print"/>
            <a:stretch>
              <a:fillRect/>
            </a:stretch>
          </a:blipFill>
        </p:spPr>
        <p:txBody>
          <a:bodyPr wrap="square" lIns="0" tIns="0" rIns="0" bIns="0" rtlCol="0"/>
          <a:lstStyle/>
          <a:p>
            <a:endParaRPr sz="1227"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1321" y="609773"/>
            <a:ext cx="548986" cy="124160"/>
          </a:xfrm>
          <a:prstGeom prst="rect">
            <a:avLst/>
          </a:prstGeom>
        </p:spPr>
        <p:txBody>
          <a:bodyPr vert="horz" wrap="square" lIns="0" tIns="8659" rIns="0" bIns="0" rtlCol="0">
            <a:spAutoFit/>
          </a:bodyPr>
          <a:lstStyle/>
          <a:p>
            <a:pPr marL="8659">
              <a:spcBef>
                <a:spcPts val="68"/>
              </a:spcBef>
            </a:pPr>
            <a:r>
              <a:rPr sz="750" b="1" dirty="0">
                <a:latin typeface="Calibri"/>
                <a:cs typeface="Calibri"/>
              </a:rPr>
              <a:t>U10</a:t>
            </a:r>
            <a:r>
              <a:rPr sz="750" b="1" spc="-34" dirty="0">
                <a:latin typeface="Calibri"/>
                <a:cs typeface="Calibri"/>
              </a:rPr>
              <a:t> </a:t>
            </a:r>
            <a:r>
              <a:rPr sz="750" b="1" spc="-3" dirty="0">
                <a:latin typeface="Calibri"/>
                <a:cs typeface="Calibri"/>
              </a:rPr>
              <a:t>Finishing</a:t>
            </a:r>
            <a:endParaRPr sz="750" dirty="0">
              <a:latin typeface="Calibri"/>
              <a:cs typeface="Calibri"/>
            </a:endParaRPr>
          </a:p>
        </p:txBody>
      </p:sp>
      <p:sp>
        <p:nvSpPr>
          <p:cNvPr id="3" name="object 3"/>
          <p:cNvSpPr txBox="1"/>
          <p:nvPr/>
        </p:nvSpPr>
        <p:spPr>
          <a:xfrm>
            <a:off x="4061321" y="830061"/>
            <a:ext cx="25630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3" dirty="0">
                <a:latin typeface="Calibri"/>
                <a:cs typeface="Calibri"/>
              </a:rPr>
              <a:t>a</a:t>
            </a:r>
            <a:r>
              <a:rPr sz="750" spc="-7" dirty="0">
                <a:latin typeface="Calibri"/>
                <a:cs typeface="Calibri"/>
              </a:rPr>
              <a:t>t</a:t>
            </a:r>
            <a:r>
              <a:rPr sz="750" dirty="0">
                <a:latin typeface="Calibri"/>
                <a:cs typeface="Calibri"/>
              </a:rPr>
              <a:t>:</a:t>
            </a:r>
          </a:p>
        </p:txBody>
      </p:sp>
      <p:sp>
        <p:nvSpPr>
          <p:cNvPr id="4" name="object 4"/>
          <p:cNvSpPr txBox="1"/>
          <p:nvPr/>
        </p:nvSpPr>
        <p:spPr>
          <a:xfrm>
            <a:off x="4684742" y="830061"/>
            <a:ext cx="939078"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Shooting to score</a:t>
            </a:r>
            <a:r>
              <a:rPr sz="750" spc="-17" dirty="0">
                <a:latin typeface="Calibri"/>
                <a:cs typeface="Calibri"/>
              </a:rPr>
              <a:t> </a:t>
            </a:r>
            <a:r>
              <a:rPr sz="750" spc="-3" dirty="0">
                <a:latin typeface="Calibri"/>
                <a:cs typeface="Calibri"/>
              </a:rPr>
              <a:t>goals.</a:t>
            </a:r>
            <a:endParaRPr sz="750" dirty="0">
              <a:latin typeface="Calibri"/>
              <a:cs typeface="Calibri"/>
            </a:endParaRPr>
          </a:p>
        </p:txBody>
      </p:sp>
      <p:sp>
        <p:nvSpPr>
          <p:cNvPr id="5" name="object 5"/>
          <p:cNvSpPr txBox="1"/>
          <p:nvPr/>
        </p:nvSpPr>
        <p:spPr>
          <a:xfrm>
            <a:off x="4061321" y="1050348"/>
            <a:ext cx="30609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Whe</a:t>
            </a:r>
            <a:r>
              <a:rPr sz="750" spc="-3" dirty="0">
                <a:latin typeface="Calibri"/>
                <a:cs typeface="Calibri"/>
              </a:rPr>
              <a:t>r</a:t>
            </a:r>
            <a:r>
              <a:rPr sz="750" spc="-7" dirty="0">
                <a:latin typeface="Calibri"/>
                <a:cs typeface="Calibri"/>
              </a:rPr>
              <a:t>e</a:t>
            </a:r>
            <a:r>
              <a:rPr sz="750" dirty="0">
                <a:latin typeface="Calibri"/>
                <a:cs typeface="Calibri"/>
              </a:rPr>
              <a:t>:</a:t>
            </a:r>
          </a:p>
        </p:txBody>
      </p:sp>
      <p:sp>
        <p:nvSpPr>
          <p:cNvPr id="6" name="object 6"/>
          <p:cNvSpPr txBox="1"/>
          <p:nvPr/>
        </p:nvSpPr>
        <p:spPr>
          <a:xfrm>
            <a:off x="4684742" y="1050348"/>
            <a:ext cx="1214004"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The attacking third </a:t>
            </a:r>
            <a:r>
              <a:rPr sz="750" dirty="0">
                <a:latin typeface="Calibri"/>
                <a:cs typeface="Calibri"/>
              </a:rPr>
              <a:t>of </a:t>
            </a:r>
            <a:r>
              <a:rPr sz="750" spc="-3" dirty="0">
                <a:latin typeface="Calibri"/>
                <a:cs typeface="Calibri"/>
              </a:rPr>
              <a:t>the field.</a:t>
            </a:r>
            <a:endParaRPr sz="750" dirty="0">
              <a:latin typeface="Calibri"/>
              <a:cs typeface="Calibri"/>
            </a:endParaRPr>
          </a:p>
        </p:txBody>
      </p:sp>
      <p:sp>
        <p:nvSpPr>
          <p:cNvPr id="7" name="object 7"/>
          <p:cNvSpPr txBox="1"/>
          <p:nvPr/>
        </p:nvSpPr>
        <p:spPr>
          <a:xfrm>
            <a:off x="4061321" y="1270635"/>
            <a:ext cx="275792"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10" dirty="0">
                <a:latin typeface="Calibri"/>
                <a:cs typeface="Calibri"/>
              </a:rPr>
              <a:t>e</a:t>
            </a:r>
            <a:r>
              <a:rPr sz="750" spc="3" dirty="0">
                <a:latin typeface="Calibri"/>
                <a:cs typeface="Calibri"/>
              </a:rPr>
              <a:t>n</a:t>
            </a:r>
            <a:r>
              <a:rPr sz="750" dirty="0">
                <a:latin typeface="Calibri"/>
                <a:cs typeface="Calibri"/>
              </a:rPr>
              <a:t>:</a:t>
            </a:r>
          </a:p>
        </p:txBody>
      </p:sp>
      <p:sp>
        <p:nvSpPr>
          <p:cNvPr id="8" name="object 8"/>
          <p:cNvSpPr txBox="1"/>
          <p:nvPr/>
        </p:nvSpPr>
        <p:spPr>
          <a:xfrm>
            <a:off x="4684741" y="1270635"/>
            <a:ext cx="1547813"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The player </a:t>
            </a:r>
            <a:r>
              <a:rPr sz="750" dirty="0">
                <a:latin typeface="Calibri"/>
                <a:cs typeface="Calibri"/>
              </a:rPr>
              <a:t>has an </a:t>
            </a:r>
            <a:r>
              <a:rPr sz="750" spc="-3" dirty="0">
                <a:latin typeface="Calibri"/>
                <a:cs typeface="Calibri"/>
              </a:rPr>
              <a:t>opportunity to</a:t>
            </a:r>
            <a:r>
              <a:rPr sz="750" spc="-17" dirty="0">
                <a:latin typeface="Calibri"/>
                <a:cs typeface="Calibri"/>
              </a:rPr>
              <a:t> </a:t>
            </a:r>
            <a:r>
              <a:rPr sz="750" spc="-3" dirty="0">
                <a:latin typeface="Calibri"/>
                <a:cs typeface="Calibri"/>
              </a:rPr>
              <a:t>shoot.</a:t>
            </a:r>
            <a:endParaRPr sz="750" dirty="0">
              <a:latin typeface="Calibri"/>
              <a:cs typeface="Calibri"/>
            </a:endParaRPr>
          </a:p>
        </p:txBody>
      </p:sp>
      <p:sp>
        <p:nvSpPr>
          <p:cNvPr id="9" name="object 9"/>
          <p:cNvSpPr txBox="1"/>
          <p:nvPr/>
        </p:nvSpPr>
        <p:spPr>
          <a:xfrm>
            <a:off x="4061321" y="1490922"/>
            <a:ext cx="221673"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Why:</a:t>
            </a:r>
          </a:p>
        </p:txBody>
      </p:sp>
      <p:sp>
        <p:nvSpPr>
          <p:cNvPr id="10" name="object 10"/>
          <p:cNvSpPr txBox="1"/>
          <p:nvPr/>
        </p:nvSpPr>
        <p:spPr>
          <a:xfrm>
            <a:off x="4684741" y="1490922"/>
            <a:ext cx="1699780"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To </a:t>
            </a:r>
            <a:r>
              <a:rPr sz="750" dirty="0">
                <a:latin typeface="Calibri"/>
                <a:cs typeface="Calibri"/>
              </a:rPr>
              <a:t>convert </a:t>
            </a:r>
            <a:r>
              <a:rPr sz="750" spc="-3" dirty="0">
                <a:latin typeface="Calibri"/>
                <a:cs typeface="Calibri"/>
              </a:rPr>
              <a:t>scoring opportunities into goals.</a:t>
            </a:r>
            <a:endParaRPr sz="750" dirty="0">
              <a:latin typeface="Calibri"/>
              <a:cs typeface="Calibri"/>
            </a:endParaRPr>
          </a:p>
        </p:txBody>
      </p:sp>
      <p:graphicFrame>
        <p:nvGraphicFramePr>
          <p:cNvPr id="11" name="object 11"/>
          <p:cNvGraphicFramePr>
            <a:graphicFrameLocks noGrp="1"/>
          </p:cNvGraphicFramePr>
          <p:nvPr/>
        </p:nvGraphicFramePr>
        <p:xfrm>
          <a:off x="4020936" y="1945611"/>
          <a:ext cx="4145972" cy="4195416"/>
        </p:xfrm>
        <a:graphic>
          <a:graphicData uri="http://schemas.openxmlformats.org/drawingml/2006/table">
            <a:tbl>
              <a:tblPr firstRow="1" bandRow="1">
                <a:tableStyleId>{2D5ABB26-0587-4C30-8999-92F81FD0307C}</a:tableStyleId>
              </a:tblPr>
              <a:tblGrid>
                <a:gridCol w="675409">
                  <a:extLst>
                    <a:ext uri="{9D8B030D-6E8A-4147-A177-3AD203B41FA5}">
                      <a16:colId xmlns:a16="http://schemas.microsoft.com/office/drawing/2014/main" val="20000"/>
                    </a:ext>
                  </a:extLst>
                </a:gridCol>
                <a:gridCol w="1416194">
                  <a:extLst>
                    <a:ext uri="{9D8B030D-6E8A-4147-A177-3AD203B41FA5}">
                      <a16:colId xmlns:a16="http://schemas.microsoft.com/office/drawing/2014/main" val="20001"/>
                    </a:ext>
                  </a:extLst>
                </a:gridCol>
                <a:gridCol w="2054369">
                  <a:extLst>
                    <a:ext uri="{9D8B030D-6E8A-4147-A177-3AD203B41FA5}">
                      <a16:colId xmlns:a16="http://schemas.microsoft.com/office/drawing/2014/main" val="20002"/>
                    </a:ext>
                  </a:extLst>
                </a:gridCol>
              </a:tblGrid>
              <a:tr h="2213437">
                <a:tc>
                  <a:txBody>
                    <a:bodyPr/>
                    <a:lstStyle/>
                    <a:p>
                      <a:pPr marL="68580">
                        <a:lnSpc>
                          <a:spcPts val="1275"/>
                        </a:lnSpc>
                      </a:pPr>
                      <a:r>
                        <a:rPr sz="700" spc="-5" dirty="0">
                          <a:latin typeface="Calibri"/>
                          <a:cs typeface="Calibri"/>
                        </a:rPr>
                        <a:t>Rapid</a:t>
                      </a:r>
                      <a:r>
                        <a:rPr sz="700" spc="-10" dirty="0">
                          <a:latin typeface="Calibri"/>
                          <a:cs typeface="Calibri"/>
                        </a:rPr>
                        <a:t> </a:t>
                      </a:r>
                      <a:r>
                        <a:rPr sz="700" spc="-5" dirty="0">
                          <a:latin typeface="Calibri"/>
                          <a:cs typeface="Calibri"/>
                        </a:rPr>
                        <a:t>training</a:t>
                      </a:r>
                      <a:endParaRPr sz="700" dirty="0">
                        <a:latin typeface="Calibri"/>
                        <a:cs typeface="Calibri"/>
                      </a:endParaRPr>
                    </a:p>
                    <a:p>
                      <a:pPr marL="68580">
                        <a:lnSpc>
                          <a:spcPct val="100000"/>
                        </a:lnSpc>
                        <a:spcBef>
                          <a:spcPts val="25"/>
                        </a:spcBef>
                      </a:pPr>
                      <a:r>
                        <a:rPr sz="700" spc="-5" dirty="0">
                          <a:latin typeface="Calibri"/>
                          <a:cs typeface="Calibri"/>
                        </a:rPr>
                        <a:t>shooting</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dirty="0">
                          <a:latin typeface="Calibri"/>
                          <a:cs typeface="Calibri"/>
                        </a:rPr>
                        <a:t>Groups of </a:t>
                      </a:r>
                      <a:r>
                        <a:rPr sz="700" spc="-5" dirty="0">
                          <a:latin typeface="Calibri"/>
                          <a:cs typeface="Calibri"/>
                        </a:rPr>
                        <a:t>three are formed</a:t>
                      </a:r>
                      <a:r>
                        <a:rPr sz="700" spc="-30" dirty="0">
                          <a:latin typeface="Calibri"/>
                          <a:cs typeface="Calibri"/>
                        </a:rPr>
                        <a:t> </a:t>
                      </a:r>
                      <a:r>
                        <a:rPr sz="700" spc="-5" dirty="0">
                          <a:latin typeface="Calibri"/>
                          <a:cs typeface="Calibri"/>
                        </a:rPr>
                        <a:t>with</a:t>
                      </a:r>
                      <a:endParaRPr sz="700" dirty="0">
                        <a:latin typeface="Calibri"/>
                        <a:cs typeface="Calibri"/>
                      </a:endParaRPr>
                    </a:p>
                    <a:p>
                      <a:pPr marL="68580" marR="113664">
                        <a:lnSpc>
                          <a:spcPct val="101800"/>
                        </a:lnSpc>
                      </a:pPr>
                      <a:r>
                        <a:rPr sz="700" dirty="0">
                          <a:latin typeface="Calibri"/>
                          <a:cs typeface="Calibri"/>
                        </a:rPr>
                        <a:t>one player </a:t>
                      </a:r>
                      <a:r>
                        <a:rPr sz="700" spc="-5" dirty="0">
                          <a:latin typeface="Calibri"/>
                          <a:cs typeface="Calibri"/>
                        </a:rPr>
                        <a:t>filling the role of </a:t>
                      </a:r>
                      <a:r>
                        <a:rPr sz="700" dirty="0">
                          <a:latin typeface="Calibri"/>
                          <a:cs typeface="Calibri"/>
                        </a:rPr>
                        <a:t>the  </a:t>
                      </a:r>
                      <a:r>
                        <a:rPr sz="700" spc="-5" dirty="0">
                          <a:latin typeface="Calibri"/>
                          <a:cs typeface="Calibri"/>
                        </a:rPr>
                        <a:t>goal keeper. </a:t>
                      </a:r>
                      <a:r>
                        <a:rPr sz="700" dirty="0">
                          <a:latin typeface="Calibri"/>
                          <a:cs typeface="Calibri"/>
                        </a:rPr>
                        <a:t>The </a:t>
                      </a:r>
                      <a:r>
                        <a:rPr sz="700" spc="-10" dirty="0">
                          <a:latin typeface="Calibri"/>
                          <a:cs typeface="Calibri"/>
                        </a:rPr>
                        <a:t>field </a:t>
                      </a:r>
                      <a:r>
                        <a:rPr sz="700" dirty="0">
                          <a:latin typeface="Calibri"/>
                          <a:cs typeface="Calibri"/>
                        </a:rPr>
                        <a:t>is </a:t>
                      </a:r>
                      <a:r>
                        <a:rPr sz="700" spc="-10" dirty="0">
                          <a:latin typeface="Calibri"/>
                          <a:cs typeface="Calibri"/>
                        </a:rPr>
                        <a:t>set </a:t>
                      </a:r>
                      <a:r>
                        <a:rPr sz="700" dirty="0">
                          <a:latin typeface="Calibri"/>
                          <a:cs typeface="Calibri"/>
                        </a:rPr>
                        <a:t>up  </a:t>
                      </a:r>
                      <a:r>
                        <a:rPr sz="700" spc="-5" dirty="0">
                          <a:latin typeface="Calibri"/>
                          <a:cs typeface="Calibri"/>
                        </a:rPr>
                        <a:t>with </a:t>
                      </a:r>
                      <a:r>
                        <a:rPr sz="700" dirty="0">
                          <a:latin typeface="Calibri"/>
                          <a:cs typeface="Calibri"/>
                        </a:rPr>
                        <a:t>the goal </a:t>
                      </a:r>
                      <a:r>
                        <a:rPr sz="700" spc="-10" dirty="0">
                          <a:latin typeface="Calibri"/>
                          <a:cs typeface="Calibri"/>
                        </a:rPr>
                        <a:t>in </a:t>
                      </a:r>
                      <a:r>
                        <a:rPr sz="700" dirty="0">
                          <a:latin typeface="Calibri"/>
                          <a:cs typeface="Calibri"/>
                        </a:rPr>
                        <a:t>the </a:t>
                      </a:r>
                      <a:r>
                        <a:rPr sz="700" spc="-5" dirty="0">
                          <a:latin typeface="Calibri"/>
                          <a:cs typeface="Calibri"/>
                        </a:rPr>
                        <a:t>middle. The  two remaining players </a:t>
                      </a:r>
                      <a:r>
                        <a:rPr sz="700" dirty="0">
                          <a:latin typeface="Calibri"/>
                          <a:cs typeface="Calibri"/>
                        </a:rPr>
                        <a:t>are placed  on </a:t>
                      </a:r>
                      <a:r>
                        <a:rPr sz="700" spc="-5" dirty="0">
                          <a:latin typeface="Calibri"/>
                          <a:cs typeface="Calibri"/>
                        </a:rPr>
                        <a:t>opposite sides </a:t>
                      </a:r>
                      <a:r>
                        <a:rPr sz="700" dirty="0">
                          <a:latin typeface="Calibri"/>
                          <a:cs typeface="Calibri"/>
                        </a:rPr>
                        <a:t>of the</a:t>
                      </a:r>
                      <a:r>
                        <a:rPr sz="700" spc="-40" dirty="0">
                          <a:latin typeface="Calibri"/>
                          <a:cs typeface="Calibri"/>
                        </a:rPr>
                        <a:t> </a:t>
                      </a:r>
                      <a:r>
                        <a:rPr sz="700" spc="-5" dirty="0">
                          <a:latin typeface="Calibri"/>
                          <a:cs typeface="Calibri"/>
                        </a:rPr>
                        <a:t>goal.</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222885">
                        <a:lnSpc>
                          <a:spcPct val="101699"/>
                        </a:lnSpc>
                      </a:pPr>
                      <a:r>
                        <a:rPr sz="700" dirty="0">
                          <a:latin typeface="Calibri"/>
                          <a:cs typeface="Calibri"/>
                        </a:rPr>
                        <a:t>A player </a:t>
                      </a:r>
                      <a:r>
                        <a:rPr sz="700" spc="-5" dirty="0">
                          <a:latin typeface="Calibri"/>
                          <a:cs typeface="Calibri"/>
                        </a:rPr>
                        <a:t>starts </a:t>
                      </a:r>
                      <a:r>
                        <a:rPr sz="700" dirty="0">
                          <a:latin typeface="Calibri"/>
                          <a:cs typeface="Calibri"/>
                        </a:rPr>
                        <a:t>the </a:t>
                      </a:r>
                      <a:r>
                        <a:rPr sz="700" spc="-5" dirty="0">
                          <a:latin typeface="Calibri"/>
                          <a:cs typeface="Calibri"/>
                        </a:rPr>
                        <a:t>activity </a:t>
                      </a:r>
                      <a:r>
                        <a:rPr sz="700" dirty="0">
                          <a:latin typeface="Calibri"/>
                          <a:cs typeface="Calibri"/>
                        </a:rPr>
                        <a:t>by  </a:t>
                      </a:r>
                      <a:r>
                        <a:rPr sz="700" spc="-5" dirty="0">
                          <a:latin typeface="Calibri"/>
                          <a:cs typeface="Calibri"/>
                        </a:rPr>
                        <a:t>taking </a:t>
                      </a:r>
                      <a:r>
                        <a:rPr sz="700" dirty="0">
                          <a:latin typeface="Calibri"/>
                          <a:cs typeface="Calibri"/>
                        </a:rPr>
                        <a:t>a </a:t>
                      </a:r>
                      <a:r>
                        <a:rPr sz="700" spc="-5" dirty="0">
                          <a:latin typeface="Calibri"/>
                          <a:cs typeface="Calibri"/>
                        </a:rPr>
                        <a:t>shot. </a:t>
                      </a:r>
                      <a:r>
                        <a:rPr sz="700" dirty="0">
                          <a:latin typeface="Calibri"/>
                          <a:cs typeface="Calibri"/>
                        </a:rPr>
                        <a:t>If the </a:t>
                      </a:r>
                      <a:r>
                        <a:rPr sz="700" spc="-5" dirty="0">
                          <a:latin typeface="Calibri"/>
                          <a:cs typeface="Calibri"/>
                        </a:rPr>
                        <a:t>keeper  makes the save, </a:t>
                      </a:r>
                      <a:r>
                        <a:rPr sz="700" dirty="0">
                          <a:latin typeface="Calibri"/>
                          <a:cs typeface="Calibri"/>
                        </a:rPr>
                        <a:t>the ball is</a:t>
                      </a:r>
                      <a:r>
                        <a:rPr sz="700" spc="-65" dirty="0">
                          <a:latin typeface="Calibri"/>
                          <a:cs typeface="Calibri"/>
                        </a:rPr>
                        <a:t> </a:t>
                      </a:r>
                      <a:r>
                        <a:rPr sz="700" dirty="0">
                          <a:latin typeface="Calibri"/>
                          <a:cs typeface="Calibri"/>
                        </a:rPr>
                        <a:t>then  </a:t>
                      </a:r>
                      <a:r>
                        <a:rPr sz="700" spc="-5" dirty="0">
                          <a:latin typeface="Calibri"/>
                          <a:cs typeface="Calibri"/>
                        </a:rPr>
                        <a:t>rolled to the </a:t>
                      </a:r>
                      <a:r>
                        <a:rPr sz="700" dirty="0">
                          <a:latin typeface="Calibri"/>
                          <a:cs typeface="Calibri"/>
                        </a:rPr>
                        <a:t>player </a:t>
                      </a:r>
                      <a:r>
                        <a:rPr sz="700" spc="-5" dirty="0">
                          <a:latin typeface="Calibri"/>
                          <a:cs typeface="Calibri"/>
                        </a:rPr>
                        <a:t>on the  opposite side who takes </a:t>
                      </a:r>
                      <a:r>
                        <a:rPr sz="700" dirty="0">
                          <a:latin typeface="Calibri"/>
                          <a:cs typeface="Calibri"/>
                        </a:rPr>
                        <a:t>a shot  </a:t>
                      </a:r>
                      <a:r>
                        <a:rPr sz="700" spc="-5" dirty="0">
                          <a:latin typeface="Calibri"/>
                          <a:cs typeface="Calibri"/>
                        </a:rPr>
                        <a:t>after receiving </a:t>
                      </a:r>
                      <a:r>
                        <a:rPr sz="700" dirty="0">
                          <a:latin typeface="Calibri"/>
                          <a:cs typeface="Calibri"/>
                        </a:rPr>
                        <a:t>the</a:t>
                      </a:r>
                      <a:r>
                        <a:rPr sz="700" spc="-15" dirty="0">
                          <a:latin typeface="Calibri"/>
                          <a:cs typeface="Calibri"/>
                        </a:rPr>
                        <a:t> </a:t>
                      </a:r>
                      <a:r>
                        <a:rPr sz="700" spc="-5" dirty="0">
                          <a:latin typeface="Calibri"/>
                          <a:cs typeface="Calibri"/>
                        </a:rPr>
                        <a:t>ball.</a:t>
                      </a:r>
                      <a:endParaRPr sz="700" dirty="0">
                        <a:latin typeface="Calibri"/>
                        <a:cs typeface="Calibri"/>
                      </a:endParaRPr>
                    </a:p>
                    <a:p>
                      <a:pPr>
                        <a:lnSpc>
                          <a:spcPct val="100000"/>
                        </a:lnSpc>
                        <a:spcBef>
                          <a:spcPts val="25"/>
                        </a:spcBef>
                      </a:pPr>
                      <a:endParaRPr sz="800" dirty="0">
                        <a:latin typeface="Times New Roman"/>
                        <a:cs typeface="Times New Roman"/>
                      </a:endParaRPr>
                    </a:p>
                    <a:p>
                      <a:pPr marL="68580" marR="327025">
                        <a:lnSpc>
                          <a:spcPct val="101800"/>
                        </a:lnSpc>
                      </a:pPr>
                      <a:r>
                        <a:rPr sz="700" dirty="0">
                          <a:latin typeface="Calibri"/>
                          <a:cs typeface="Calibri"/>
                        </a:rPr>
                        <a:t>Make sure </a:t>
                      </a:r>
                      <a:r>
                        <a:rPr sz="700" spc="-5" dirty="0">
                          <a:latin typeface="Calibri"/>
                          <a:cs typeface="Calibri"/>
                        </a:rPr>
                        <a:t>the </a:t>
                      </a:r>
                      <a:r>
                        <a:rPr sz="700" dirty="0">
                          <a:latin typeface="Calibri"/>
                          <a:cs typeface="Calibri"/>
                        </a:rPr>
                        <a:t>players</a:t>
                      </a:r>
                      <a:r>
                        <a:rPr sz="700" spc="-95" dirty="0">
                          <a:latin typeface="Calibri"/>
                          <a:cs typeface="Calibri"/>
                        </a:rPr>
                        <a:t> </a:t>
                      </a:r>
                      <a:r>
                        <a:rPr sz="700" spc="-5" dirty="0">
                          <a:latin typeface="Calibri"/>
                          <a:cs typeface="Calibri"/>
                        </a:rPr>
                        <a:t>always  shoot </a:t>
                      </a:r>
                      <a:r>
                        <a:rPr sz="700" dirty="0">
                          <a:latin typeface="Calibri"/>
                          <a:cs typeface="Calibri"/>
                        </a:rPr>
                        <a:t>a </a:t>
                      </a:r>
                      <a:r>
                        <a:rPr sz="700" spc="-5" dirty="0">
                          <a:latin typeface="Calibri"/>
                          <a:cs typeface="Calibri"/>
                        </a:rPr>
                        <a:t>moving</a:t>
                      </a:r>
                      <a:r>
                        <a:rPr sz="700" spc="-30" dirty="0">
                          <a:latin typeface="Calibri"/>
                          <a:cs typeface="Calibri"/>
                        </a:rPr>
                        <a:t> </a:t>
                      </a:r>
                      <a:r>
                        <a:rPr sz="700" spc="-5" dirty="0">
                          <a:latin typeface="Calibri"/>
                          <a:cs typeface="Calibri"/>
                        </a:rPr>
                        <a:t>ball.</a:t>
                      </a:r>
                      <a:endParaRPr sz="700" dirty="0">
                        <a:latin typeface="Calibri"/>
                        <a:cs typeface="Calibri"/>
                      </a:endParaRPr>
                    </a:p>
                    <a:p>
                      <a:pPr marL="68580" marR="238125">
                        <a:lnSpc>
                          <a:spcPct val="101800"/>
                        </a:lnSpc>
                      </a:pPr>
                      <a:r>
                        <a:rPr sz="700" spc="-5" dirty="0">
                          <a:latin typeface="Calibri"/>
                          <a:cs typeface="Calibri"/>
                        </a:rPr>
                        <a:t>Shots should be low, early, </a:t>
                      </a:r>
                      <a:r>
                        <a:rPr sz="700" dirty="0">
                          <a:latin typeface="Calibri"/>
                          <a:cs typeface="Calibri"/>
                        </a:rPr>
                        <a:t>and  on</a:t>
                      </a:r>
                      <a:r>
                        <a:rPr sz="700" spc="-10" dirty="0">
                          <a:latin typeface="Calibri"/>
                          <a:cs typeface="Calibri"/>
                        </a:rPr>
                        <a:t> </a:t>
                      </a:r>
                      <a:r>
                        <a:rPr sz="700" spc="-5" dirty="0">
                          <a:latin typeface="Calibri"/>
                          <a:cs typeface="Calibri"/>
                        </a:rPr>
                        <a:t>target.</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981979">
                <a:tc>
                  <a:txBody>
                    <a:bodyPr/>
                    <a:lstStyle/>
                    <a:p>
                      <a:pPr marL="68580">
                        <a:lnSpc>
                          <a:spcPts val="1275"/>
                        </a:lnSpc>
                      </a:pPr>
                      <a:r>
                        <a:rPr sz="700" dirty="0">
                          <a:latin typeface="Calibri"/>
                          <a:cs typeface="Calibri"/>
                        </a:rPr>
                        <a:t>2 </a:t>
                      </a:r>
                      <a:r>
                        <a:rPr sz="700" spc="-5" dirty="0">
                          <a:latin typeface="Calibri"/>
                          <a:cs typeface="Calibri"/>
                        </a:rPr>
                        <a:t>shooting </a:t>
                      </a:r>
                      <a:r>
                        <a:rPr sz="700" dirty="0">
                          <a:latin typeface="Calibri"/>
                          <a:cs typeface="Calibri"/>
                        </a:rPr>
                        <a:t>at</a:t>
                      </a:r>
                      <a:r>
                        <a:rPr sz="700" spc="-50" dirty="0">
                          <a:latin typeface="Calibri"/>
                          <a:cs typeface="Calibri"/>
                        </a:rPr>
                        <a:t> </a:t>
                      </a:r>
                      <a:r>
                        <a:rPr sz="700" dirty="0">
                          <a:latin typeface="Calibri"/>
                          <a:cs typeface="Calibri"/>
                        </a:rPr>
                        <a:t>2</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dirty="0">
                          <a:latin typeface="Calibri"/>
                          <a:cs typeface="Calibri"/>
                        </a:rPr>
                        <a:t>Groups of four are </a:t>
                      </a:r>
                      <a:r>
                        <a:rPr sz="700" spc="-5" dirty="0">
                          <a:latin typeface="Calibri"/>
                          <a:cs typeface="Calibri"/>
                        </a:rPr>
                        <a:t>formed</a:t>
                      </a:r>
                      <a:r>
                        <a:rPr sz="700" spc="-120" dirty="0">
                          <a:latin typeface="Calibri"/>
                          <a:cs typeface="Calibri"/>
                        </a:rPr>
                        <a:t> </a:t>
                      </a:r>
                      <a:r>
                        <a:rPr sz="700" dirty="0">
                          <a:latin typeface="Calibri"/>
                          <a:cs typeface="Calibri"/>
                        </a:rPr>
                        <a:t>and</a:t>
                      </a:r>
                    </a:p>
                    <a:p>
                      <a:pPr marL="68580">
                        <a:lnSpc>
                          <a:spcPct val="100000"/>
                        </a:lnSpc>
                        <a:spcBef>
                          <a:spcPts val="25"/>
                        </a:spcBef>
                      </a:pPr>
                      <a:r>
                        <a:rPr sz="700" spc="-5" dirty="0">
                          <a:latin typeface="Calibri"/>
                          <a:cs typeface="Calibri"/>
                        </a:rPr>
                        <a:t>subdivided </a:t>
                      </a:r>
                      <a:r>
                        <a:rPr sz="700" dirty="0">
                          <a:latin typeface="Calibri"/>
                          <a:cs typeface="Calibri"/>
                        </a:rPr>
                        <a:t>into </a:t>
                      </a:r>
                      <a:r>
                        <a:rPr sz="700" spc="-5" dirty="0">
                          <a:latin typeface="Calibri"/>
                          <a:cs typeface="Calibri"/>
                        </a:rPr>
                        <a:t>groups </a:t>
                      </a:r>
                      <a:r>
                        <a:rPr sz="700" dirty="0">
                          <a:latin typeface="Calibri"/>
                          <a:cs typeface="Calibri"/>
                        </a:rPr>
                        <a:t>of</a:t>
                      </a:r>
                      <a:r>
                        <a:rPr sz="700" spc="-30" dirty="0">
                          <a:latin typeface="Calibri"/>
                          <a:cs typeface="Calibri"/>
                        </a:rPr>
                        <a:t> </a:t>
                      </a:r>
                      <a:r>
                        <a:rPr sz="700" spc="-5" dirty="0">
                          <a:latin typeface="Calibri"/>
                          <a:cs typeface="Calibri"/>
                        </a:rPr>
                        <a:t>two.</a:t>
                      </a:r>
                      <a:endParaRPr sz="700" dirty="0">
                        <a:latin typeface="Calibri"/>
                        <a:cs typeface="Calibri"/>
                      </a:endParaRPr>
                    </a:p>
                    <a:p>
                      <a:pPr marL="68580" marR="111760">
                        <a:lnSpc>
                          <a:spcPct val="101800"/>
                        </a:lnSpc>
                      </a:pPr>
                      <a:r>
                        <a:rPr sz="700" spc="-5" dirty="0">
                          <a:latin typeface="Calibri"/>
                          <a:cs typeface="Calibri"/>
                        </a:rPr>
                        <a:t>Each group </a:t>
                      </a:r>
                      <a:r>
                        <a:rPr sz="700" dirty="0">
                          <a:latin typeface="Calibri"/>
                          <a:cs typeface="Calibri"/>
                        </a:rPr>
                        <a:t>of </a:t>
                      </a:r>
                      <a:r>
                        <a:rPr sz="700" spc="-5" dirty="0">
                          <a:latin typeface="Calibri"/>
                          <a:cs typeface="Calibri"/>
                        </a:rPr>
                        <a:t>two </a:t>
                      </a:r>
                      <a:r>
                        <a:rPr sz="700" dirty="0">
                          <a:latin typeface="Calibri"/>
                          <a:cs typeface="Calibri"/>
                        </a:rPr>
                        <a:t>defends a</a:t>
                      </a:r>
                      <a:r>
                        <a:rPr sz="700" spc="-65" dirty="0">
                          <a:latin typeface="Calibri"/>
                          <a:cs typeface="Calibri"/>
                        </a:rPr>
                        <a:t> </a:t>
                      </a:r>
                      <a:r>
                        <a:rPr sz="700" spc="-5" dirty="0">
                          <a:latin typeface="Calibri"/>
                          <a:cs typeface="Calibri"/>
                        </a:rPr>
                        <a:t>goal  </a:t>
                      </a:r>
                      <a:r>
                        <a:rPr sz="700" dirty="0">
                          <a:latin typeface="Calibri"/>
                          <a:cs typeface="Calibri"/>
                        </a:rPr>
                        <a:t>that is </a:t>
                      </a:r>
                      <a:r>
                        <a:rPr sz="700" spc="-5" dirty="0">
                          <a:latin typeface="Calibri"/>
                          <a:cs typeface="Calibri"/>
                        </a:rPr>
                        <a:t>separated by 18</a:t>
                      </a:r>
                      <a:r>
                        <a:rPr sz="700" spc="-35" dirty="0">
                          <a:latin typeface="Calibri"/>
                          <a:cs typeface="Calibri"/>
                        </a:rPr>
                        <a:t> </a:t>
                      </a:r>
                      <a:r>
                        <a:rPr sz="700" spc="-5" dirty="0">
                          <a:latin typeface="Calibri"/>
                          <a:cs typeface="Calibri"/>
                        </a:rPr>
                        <a:t>yards.</a:t>
                      </a:r>
                      <a:endParaRPr sz="700" dirty="0">
                        <a:latin typeface="Calibri"/>
                        <a:cs typeface="Calibri"/>
                      </a:endParaRPr>
                    </a:p>
                    <a:p>
                      <a:pPr>
                        <a:lnSpc>
                          <a:spcPct val="100000"/>
                        </a:lnSpc>
                        <a:spcBef>
                          <a:spcPts val="25"/>
                        </a:spcBef>
                      </a:pPr>
                      <a:endParaRPr sz="800" dirty="0">
                        <a:latin typeface="Times New Roman"/>
                        <a:cs typeface="Times New Roman"/>
                      </a:endParaRPr>
                    </a:p>
                    <a:p>
                      <a:pPr marL="68580" marR="62865">
                        <a:lnSpc>
                          <a:spcPct val="101699"/>
                        </a:lnSpc>
                      </a:pPr>
                      <a:r>
                        <a:rPr sz="700" spc="-5" dirty="0">
                          <a:latin typeface="Calibri"/>
                          <a:cs typeface="Calibri"/>
                        </a:rPr>
                        <a:t>One player passes </a:t>
                      </a:r>
                      <a:r>
                        <a:rPr sz="700" dirty="0">
                          <a:latin typeface="Calibri"/>
                          <a:cs typeface="Calibri"/>
                        </a:rPr>
                        <a:t>the ball </a:t>
                      </a:r>
                      <a:r>
                        <a:rPr sz="700" spc="-5" dirty="0">
                          <a:latin typeface="Calibri"/>
                          <a:cs typeface="Calibri"/>
                        </a:rPr>
                        <a:t>to </a:t>
                      </a:r>
                      <a:r>
                        <a:rPr sz="700" dirty="0">
                          <a:latin typeface="Calibri"/>
                          <a:cs typeface="Calibri"/>
                        </a:rPr>
                        <a:t>their  </a:t>
                      </a:r>
                      <a:r>
                        <a:rPr sz="700" spc="-5" dirty="0">
                          <a:latin typeface="Calibri"/>
                          <a:cs typeface="Calibri"/>
                        </a:rPr>
                        <a:t>team mate who takes </a:t>
                      </a:r>
                      <a:r>
                        <a:rPr sz="700" dirty="0">
                          <a:latin typeface="Calibri"/>
                          <a:cs typeface="Calibri"/>
                        </a:rPr>
                        <a:t>a </a:t>
                      </a:r>
                      <a:r>
                        <a:rPr sz="700" spc="-5" dirty="0">
                          <a:latin typeface="Calibri"/>
                          <a:cs typeface="Calibri"/>
                        </a:rPr>
                        <a:t>shot </a:t>
                      </a:r>
                      <a:r>
                        <a:rPr sz="700" dirty="0">
                          <a:latin typeface="Calibri"/>
                          <a:cs typeface="Calibri"/>
                        </a:rPr>
                        <a:t>in an  </a:t>
                      </a:r>
                      <a:r>
                        <a:rPr sz="700" spc="-5" dirty="0">
                          <a:latin typeface="Calibri"/>
                          <a:cs typeface="Calibri"/>
                        </a:rPr>
                        <a:t>attempt to beat both goalkeepers  </a:t>
                      </a:r>
                      <a:r>
                        <a:rPr sz="700" dirty="0">
                          <a:latin typeface="Calibri"/>
                          <a:cs typeface="Calibri"/>
                        </a:rPr>
                        <a:t>at the </a:t>
                      </a:r>
                      <a:r>
                        <a:rPr sz="700" spc="-5" dirty="0">
                          <a:latin typeface="Calibri"/>
                          <a:cs typeface="Calibri"/>
                        </a:rPr>
                        <a:t>opposite side. </a:t>
                      </a:r>
                      <a:r>
                        <a:rPr sz="700" dirty="0">
                          <a:latin typeface="Calibri"/>
                          <a:cs typeface="Calibri"/>
                        </a:rPr>
                        <a:t>This </a:t>
                      </a:r>
                      <a:r>
                        <a:rPr sz="700" spc="-5" dirty="0">
                          <a:latin typeface="Calibri"/>
                          <a:cs typeface="Calibri"/>
                        </a:rPr>
                        <a:t>group  </a:t>
                      </a:r>
                      <a:r>
                        <a:rPr sz="700" dirty="0">
                          <a:latin typeface="Calibri"/>
                          <a:cs typeface="Calibri"/>
                        </a:rPr>
                        <a:t>either </a:t>
                      </a:r>
                      <a:r>
                        <a:rPr sz="700" spc="-5" dirty="0">
                          <a:latin typeface="Calibri"/>
                          <a:cs typeface="Calibri"/>
                        </a:rPr>
                        <a:t>makes </a:t>
                      </a:r>
                      <a:r>
                        <a:rPr sz="700" dirty="0">
                          <a:latin typeface="Calibri"/>
                          <a:cs typeface="Calibri"/>
                        </a:rPr>
                        <a:t>a </a:t>
                      </a:r>
                      <a:r>
                        <a:rPr sz="700" spc="-5" dirty="0">
                          <a:latin typeface="Calibri"/>
                          <a:cs typeface="Calibri"/>
                        </a:rPr>
                        <a:t>save </a:t>
                      </a:r>
                      <a:r>
                        <a:rPr sz="700" dirty="0">
                          <a:latin typeface="Calibri"/>
                          <a:cs typeface="Calibri"/>
                        </a:rPr>
                        <a:t>and </a:t>
                      </a:r>
                      <a:r>
                        <a:rPr sz="700" spc="-5" dirty="0">
                          <a:latin typeface="Calibri"/>
                          <a:cs typeface="Calibri"/>
                        </a:rPr>
                        <a:t>takes </a:t>
                      </a:r>
                      <a:r>
                        <a:rPr sz="700" dirty="0">
                          <a:latin typeface="Calibri"/>
                          <a:cs typeface="Calibri"/>
                        </a:rPr>
                        <a:t>a  </a:t>
                      </a:r>
                      <a:r>
                        <a:rPr sz="700" spc="-5" dirty="0">
                          <a:latin typeface="Calibri"/>
                          <a:cs typeface="Calibri"/>
                        </a:rPr>
                        <a:t>shot </a:t>
                      </a:r>
                      <a:r>
                        <a:rPr sz="700" dirty="0">
                          <a:latin typeface="Calibri"/>
                          <a:cs typeface="Calibri"/>
                        </a:rPr>
                        <a:t>or </a:t>
                      </a:r>
                      <a:r>
                        <a:rPr sz="700" spc="-5" dirty="0">
                          <a:latin typeface="Calibri"/>
                          <a:cs typeface="Calibri"/>
                        </a:rPr>
                        <a:t>recovers </a:t>
                      </a:r>
                      <a:r>
                        <a:rPr sz="700" dirty="0">
                          <a:latin typeface="Calibri"/>
                          <a:cs typeface="Calibri"/>
                        </a:rPr>
                        <a:t>a </a:t>
                      </a:r>
                      <a:r>
                        <a:rPr sz="700" spc="-5" dirty="0">
                          <a:latin typeface="Calibri"/>
                          <a:cs typeface="Calibri"/>
                        </a:rPr>
                        <a:t>spare </a:t>
                      </a:r>
                      <a:r>
                        <a:rPr sz="700" dirty="0">
                          <a:latin typeface="Calibri"/>
                          <a:cs typeface="Calibri"/>
                        </a:rPr>
                        <a:t>ball and  takes a </a:t>
                      </a:r>
                      <a:r>
                        <a:rPr sz="700" spc="-5" dirty="0">
                          <a:latin typeface="Calibri"/>
                          <a:cs typeface="Calibri"/>
                        </a:rPr>
                        <a:t>shot. Make sure the  players alternate shooting  opportunities.</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114935">
                        <a:lnSpc>
                          <a:spcPct val="101800"/>
                        </a:lnSpc>
                      </a:pPr>
                      <a:r>
                        <a:rPr sz="700" dirty="0">
                          <a:latin typeface="Calibri"/>
                          <a:cs typeface="Calibri"/>
                        </a:rPr>
                        <a:t>Have </a:t>
                      </a:r>
                      <a:r>
                        <a:rPr sz="700" spc="-5" dirty="0">
                          <a:latin typeface="Calibri"/>
                          <a:cs typeface="Calibri"/>
                        </a:rPr>
                        <a:t>the players take </a:t>
                      </a:r>
                      <a:r>
                        <a:rPr sz="700" dirty="0">
                          <a:latin typeface="Calibri"/>
                          <a:cs typeface="Calibri"/>
                        </a:rPr>
                        <a:t>a </a:t>
                      </a:r>
                      <a:r>
                        <a:rPr sz="700" spc="-5" dirty="0">
                          <a:latin typeface="Calibri"/>
                          <a:cs typeface="Calibri"/>
                        </a:rPr>
                        <a:t>look for  space </a:t>
                      </a:r>
                      <a:r>
                        <a:rPr sz="700" spc="-10" dirty="0">
                          <a:latin typeface="Calibri"/>
                          <a:cs typeface="Calibri"/>
                        </a:rPr>
                        <a:t>in </a:t>
                      </a:r>
                      <a:r>
                        <a:rPr sz="700" spc="-5" dirty="0">
                          <a:latin typeface="Calibri"/>
                          <a:cs typeface="Calibri"/>
                        </a:rPr>
                        <a:t>the </a:t>
                      </a:r>
                      <a:r>
                        <a:rPr sz="700" dirty="0">
                          <a:latin typeface="Calibri"/>
                          <a:cs typeface="Calibri"/>
                        </a:rPr>
                        <a:t>goal </a:t>
                      </a:r>
                      <a:r>
                        <a:rPr sz="700" spc="-5" dirty="0">
                          <a:latin typeface="Calibri"/>
                          <a:cs typeface="Calibri"/>
                        </a:rPr>
                        <a:t>before shooting</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12" name="object 12"/>
          <p:cNvSpPr/>
          <p:nvPr/>
        </p:nvSpPr>
        <p:spPr>
          <a:xfrm>
            <a:off x="6173932" y="1949594"/>
            <a:ext cx="1947170" cy="772391"/>
          </a:xfrm>
          <a:prstGeom prst="rect">
            <a:avLst/>
          </a:prstGeom>
          <a:blipFill>
            <a:blip r:embed="rId2" cstate="print"/>
            <a:stretch>
              <a:fillRect/>
            </a:stretch>
          </a:blipFill>
        </p:spPr>
        <p:txBody>
          <a:bodyPr wrap="square" lIns="0" tIns="0" rIns="0" bIns="0" rtlCol="0"/>
          <a:lstStyle/>
          <a:p>
            <a:endParaRPr sz="1227" dirty="0"/>
          </a:p>
        </p:txBody>
      </p:sp>
      <p:sp>
        <p:nvSpPr>
          <p:cNvPr id="13" name="object 13"/>
          <p:cNvSpPr/>
          <p:nvPr/>
        </p:nvSpPr>
        <p:spPr>
          <a:xfrm>
            <a:off x="6173932" y="4163118"/>
            <a:ext cx="1947343" cy="921760"/>
          </a:xfrm>
          <a:prstGeom prst="rect">
            <a:avLst/>
          </a:prstGeom>
          <a:blipFill>
            <a:blip r:embed="rId3" cstate="print"/>
            <a:stretch>
              <a:fillRect/>
            </a:stretch>
          </a:blipFill>
        </p:spPr>
        <p:txBody>
          <a:bodyPr wrap="square" lIns="0" tIns="0" rIns="0" bIns="0" rtlCol="0"/>
          <a:lstStyle/>
          <a:p>
            <a:endParaRPr sz="122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5838" y="956829"/>
            <a:ext cx="10924162" cy="4395778"/>
          </a:xfrm>
          <a:prstGeom prst="rect">
            <a:avLst/>
          </a:prstGeom>
        </p:spPr>
        <p:txBody>
          <a:bodyPr vert="horz" wrap="square" lIns="0" tIns="8659" rIns="0" bIns="0" rtlCol="0">
            <a:spAutoFit/>
          </a:bodyPr>
          <a:lstStyle/>
          <a:p>
            <a:pPr marL="8659">
              <a:lnSpc>
                <a:spcPts val="961"/>
              </a:lnSpc>
              <a:spcBef>
                <a:spcPts val="68"/>
              </a:spcBef>
            </a:pPr>
            <a:r>
              <a:rPr sz="1000" b="1" u="sng" spc="-3" dirty="0">
                <a:uFill>
                  <a:solidFill>
                    <a:srgbClr val="000000"/>
                  </a:solidFill>
                </a:uFill>
                <a:latin typeface="Times New Roman"/>
                <a:cs typeface="Times New Roman"/>
              </a:rPr>
              <a:t>Goals:</a:t>
            </a:r>
            <a:endParaRPr sz="1000" dirty="0">
              <a:latin typeface="Times New Roman"/>
              <a:cs typeface="Times New Roman"/>
            </a:endParaRPr>
          </a:p>
          <a:p>
            <a:pPr marL="8659">
              <a:lnSpc>
                <a:spcPts val="961"/>
              </a:lnSpc>
            </a:pPr>
            <a:r>
              <a:rPr sz="1000" u="sng" dirty="0">
                <a:uFill>
                  <a:solidFill>
                    <a:srgbClr val="000000"/>
                  </a:solidFill>
                </a:uFill>
                <a:latin typeface="Times New Roman"/>
                <a:cs typeface="Times New Roman"/>
              </a:rPr>
              <a:t>3rd </a:t>
            </a:r>
            <a:r>
              <a:rPr sz="1000" u="sng" spc="-3" dirty="0">
                <a:uFill>
                  <a:solidFill>
                    <a:srgbClr val="000000"/>
                  </a:solidFill>
                </a:uFill>
                <a:latin typeface="Times New Roman"/>
                <a:cs typeface="Times New Roman"/>
              </a:rPr>
              <a:t>and</a:t>
            </a:r>
            <a:r>
              <a:rPr sz="1000" u="sng" dirty="0">
                <a:uFill>
                  <a:solidFill>
                    <a:srgbClr val="000000"/>
                  </a:solidFill>
                </a:uFill>
                <a:latin typeface="Times New Roman"/>
                <a:cs typeface="Times New Roman"/>
              </a:rPr>
              <a:t> 4th </a:t>
            </a:r>
            <a:r>
              <a:rPr sz="1000" u="sng" spc="-3" dirty="0">
                <a:uFill>
                  <a:solidFill>
                    <a:srgbClr val="000000"/>
                  </a:solidFill>
                </a:uFill>
                <a:latin typeface="Times New Roman"/>
                <a:cs typeface="Times New Roman"/>
              </a:rPr>
              <a:t>grade</a:t>
            </a:r>
            <a:r>
              <a:rPr sz="1000" spc="3" dirty="0">
                <a:latin typeface="Times New Roman"/>
                <a:cs typeface="Times New Roman"/>
              </a:rPr>
              <a:t> </a:t>
            </a:r>
            <a:r>
              <a:rPr sz="1000" dirty="0">
                <a:latin typeface="Times New Roman"/>
                <a:cs typeface="Times New Roman"/>
              </a:rPr>
              <a:t>- 6’</a:t>
            </a:r>
            <a:r>
              <a:rPr sz="1000" spc="-61" dirty="0">
                <a:latin typeface="Times New Roman"/>
                <a:cs typeface="Times New Roman"/>
              </a:rPr>
              <a:t> </a:t>
            </a:r>
            <a:r>
              <a:rPr sz="1000" dirty="0">
                <a:latin typeface="Times New Roman"/>
                <a:cs typeface="Times New Roman"/>
              </a:rPr>
              <a:t>x 18’</a:t>
            </a:r>
            <a:r>
              <a:rPr sz="1000" spc="-61" dirty="0">
                <a:latin typeface="Times New Roman"/>
                <a:cs typeface="Times New Roman"/>
              </a:rPr>
              <a:t> </a:t>
            </a:r>
            <a:r>
              <a:rPr sz="1000" dirty="0">
                <a:latin typeface="Times New Roman"/>
                <a:cs typeface="Times New Roman"/>
              </a:rPr>
              <a:t>or 6.5’</a:t>
            </a:r>
            <a:r>
              <a:rPr sz="1000" spc="-55" dirty="0">
                <a:latin typeface="Times New Roman"/>
                <a:cs typeface="Times New Roman"/>
              </a:rPr>
              <a:t> </a:t>
            </a:r>
            <a:r>
              <a:rPr sz="1000" dirty="0">
                <a:latin typeface="Times New Roman"/>
                <a:cs typeface="Times New Roman"/>
              </a:rPr>
              <a:t>x 18.5’</a:t>
            </a:r>
            <a:r>
              <a:rPr sz="1000" spc="-61" dirty="0">
                <a:latin typeface="Times New Roman"/>
                <a:cs typeface="Times New Roman"/>
              </a:rPr>
              <a:t> </a:t>
            </a:r>
            <a:r>
              <a:rPr sz="1000" spc="-3" dirty="0">
                <a:latin typeface="Times New Roman"/>
                <a:cs typeface="Times New Roman"/>
              </a:rPr>
              <a:t>Both</a:t>
            </a:r>
            <a:r>
              <a:rPr sz="1000" spc="3" dirty="0">
                <a:latin typeface="Times New Roman"/>
                <a:cs typeface="Times New Roman"/>
              </a:rPr>
              <a:t> </a:t>
            </a:r>
            <a:r>
              <a:rPr sz="1000" spc="-3" dirty="0">
                <a:latin typeface="Times New Roman"/>
                <a:cs typeface="Times New Roman"/>
              </a:rPr>
              <a:t>goals</a:t>
            </a:r>
            <a:r>
              <a:rPr sz="1000" dirty="0">
                <a:latin typeface="Times New Roman"/>
                <a:cs typeface="Times New Roman"/>
              </a:rPr>
              <a:t> on </a:t>
            </a:r>
            <a:r>
              <a:rPr sz="1000" spc="-3" dirty="0">
                <a:latin typeface="Times New Roman"/>
                <a:cs typeface="Times New Roman"/>
              </a:rPr>
              <a:t>the</a:t>
            </a:r>
            <a:r>
              <a:rPr sz="1000" spc="3" dirty="0">
                <a:latin typeface="Times New Roman"/>
                <a:cs typeface="Times New Roman"/>
              </a:rPr>
              <a:t> </a:t>
            </a:r>
            <a:r>
              <a:rPr sz="1000" spc="-3" dirty="0">
                <a:latin typeface="Times New Roman"/>
                <a:cs typeface="Times New Roman"/>
              </a:rPr>
              <a:t>field</a:t>
            </a:r>
            <a:r>
              <a:rPr sz="1000" spc="3" dirty="0">
                <a:latin typeface="Times New Roman"/>
                <a:cs typeface="Times New Roman"/>
              </a:rPr>
              <a:t> </a:t>
            </a:r>
            <a:r>
              <a:rPr sz="1000" spc="-3" dirty="0">
                <a:latin typeface="Times New Roman"/>
                <a:cs typeface="Times New Roman"/>
              </a:rPr>
              <a:t>must </a:t>
            </a:r>
            <a:r>
              <a:rPr sz="1000" dirty="0">
                <a:latin typeface="Times New Roman"/>
                <a:cs typeface="Times New Roman"/>
              </a:rPr>
              <a:t>be</a:t>
            </a:r>
            <a:r>
              <a:rPr sz="1000" spc="-3" dirty="0">
                <a:latin typeface="Times New Roman"/>
                <a:cs typeface="Times New Roman"/>
              </a:rPr>
              <a:t> the</a:t>
            </a:r>
            <a:r>
              <a:rPr sz="1000" spc="3" dirty="0">
                <a:latin typeface="Times New Roman"/>
                <a:cs typeface="Times New Roman"/>
              </a:rPr>
              <a:t> </a:t>
            </a:r>
            <a:r>
              <a:rPr sz="1000" spc="-3" dirty="0">
                <a:latin typeface="Times New Roman"/>
                <a:cs typeface="Times New Roman"/>
              </a:rPr>
              <a:t>same size</a:t>
            </a:r>
            <a:endParaRPr sz="1000" dirty="0">
              <a:latin typeface="Times New Roman"/>
              <a:cs typeface="Times New Roman"/>
            </a:endParaRPr>
          </a:p>
          <a:p>
            <a:pPr marL="8659" marR="72734">
              <a:lnSpc>
                <a:spcPts val="941"/>
              </a:lnSpc>
              <a:spcBef>
                <a:spcPts val="494"/>
              </a:spcBef>
            </a:pPr>
            <a:r>
              <a:rPr sz="1000" u="sng" spc="-3" dirty="0">
                <a:uFill>
                  <a:solidFill>
                    <a:srgbClr val="000000"/>
                  </a:solidFill>
                </a:uFill>
                <a:latin typeface="Times New Roman"/>
                <a:cs typeface="Times New Roman"/>
              </a:rPr>
              <a:t>5th and 6th grade</a:t>
            </a:r>
            <a:r>
              <a:rPr sz="1000" spc="-3" dirty="0">
                <a:latin typeface="Times New Roman"/>
                <a:cs typeface="Times New Roman"/>
              </a:rPr>
              <a:t> </a:t>
            </a:r>
            <a:r>
              <a:rPr sz="1000" dirty="0">
                <a:latin typeface="Times New Roman"/>
                <a:cs typeface="Times New Roman"/>
              </a:rPr>
              <a:t>- 7’x 21’ </a:t>
            </a:r>
            <a:r>
              <a:rPr sz="1000" spc="-3" dirty="0">
                <a:latin typeface="Times New Roman"/>
                <a:cs typeface="Times New Roman"/>
              </a:rPr>
              <a:t>recommended, </a:t>
            </a:r>
            <a:r>
              <a:rPr sz="1000" dirty="0">
                <a:latin typeface="Times New Roman"/>
                <a:cs typeface="Times New Roman"/>
              </a:rPr>
              <a:t>6’ x 18’, 6.5’ x 18.5’</a:t>
            </a:r>
            <a:r>
              <a:rPr sz="1000" spc="-150" dirty="0">
                <a:latin typeface="Times New Roman"/>
                <a:cs typeface="Times New Roman"/>
              </a:rPr>
              <a:t> </a:t>
            </a:r>
            <a:r>
              <a:rPr sz="1000" spc="-3" dirty="0">
                <a:latin typeface="Times New Roman"/>
                <a:cs typeface="Times New Roman"/>
              </a:rPr>
              <a:t>allowed. Both goals </a:t>
            </a:r>
            <a:r>
              <a:rPr sz="1000" dirty="0">
                <a:latin typeface="Times New Roman"/>
                <a:cs typeface="Times New Roman"/>
              </a:rPr>
              <a:t>on </a:t>
            </a:r>
            <a:r>
              <a:rPr sz="1000" spc="-3" dirty="0">
                <a:latin typeface="Times New Roman"/>
                <a:cs typeface="Times New Roman"/>
              </a:rPr>
              <a:t>the field must  </a:t>
            </a:r>
            <a:r>
              <a:rPr sz="1000" dirty="0">
                <a:latin typeface="Times New Roman"/>
                <a:cs typeface="Times New Roman"/>
              </a:rPr>
              <a:t>be </a:t>
            </a:r>
            <a:r>
              <a:rPr sz="1000" spc="-3" dirty="0">
                <a:latin typeface="Times New Roman"/>
                <a:cs typeface="Times New Roman"/>
              </a:rPr>
              <a:t>the same size</a:t>
            </a:r>
            <a:endParaRPr sz="1000" dirty="0">
              <a:latin typeface="Times New Roman"/>
              <a:cs typeface="Times New Roman"/>
            </a:endParaRPr>
          </a:p>
          <a:p>
            <a:pPr marL="8659">
              <a:spcBef>
                <a:spcPts val="406"/>
              </a:spcBef>
            </a:pPr>
            <a:r>
              <a:rPr sz="1000" u="sng" spc="-3" dirty="0">
                <a:uFill>
                  <a:solidFill>
                    <a:srgbClr val="000000"/>
                  </a:solidFill>
                </a:uFill>
                <a:latin typeface="Times New Roman"/>
                <a:cs typeface="Times New Roman"/>
              </a:rPr>
              <a:t>7th and 8th grade </a:t>
            </a:r>
            <a:r>
              <a:rPr sz="1000" u="sng" spc="-14" dirty="0">
                <a:uFill>
                  <a:solidFill>
                    <a:srgbClr val="000000"/>
                  </a:solidFill>
                </a:uFill>
                <a:latin typeface="Times New Roman"/>
                <a:cs typeface="Times New Roman"/>
              </a:rPr>
              <a:t>11v11 </a:t>
            </a:r>
            <a:r>
              <a:rPr sz="1000" u="sng" spc="-3" dirty="0">
                <a:uFill>
                  <a:solidFill>
                    <a:srgbClr val="000000"/>
                  </a:solidFill>
                </a:uFill>
                <a:latin typeface="Times New Roman"/>
                <a:cs typeface="Times New Roman"/>
              </a:rPr>
              <a:t>divisions</a:t>
            </a:r>
            <a:r>
              <a:rPr sz="1000" spc="-3" dirty="0">
                <a:latin typeface="Times New Roman"/>
                <a:cs typeface="Times New Roman"/>
              </a:rPr>
              <a:t> </a:t>
            </a:r>
            <a:r>
              <a:rPr sz="1000" dirty="0">
                <a:latin typeface="Times New Roman"/>
                <a:cs typeface="Times New Roman"/>
              </a:rPr>
              <a:t>- 8’ x</a:t>
            </a:r>
            <a:r>
              <a:rPr sz="1000" spc="-14" dirty="0">
                <a:latin typeface="Times New Roman"/>
                <a:cs typeface="Times New Roman"/>
              </a:rPr>
              <a:t> </a:t>
            </a:r>
            <a:r>
              <a:rPr sz="1000" dirty="0">
                <a:latin typeface="Times New Roman"/>
                <a:cs typeface="Times New Roman"/>
              </a:rPr>
              <a:t>24’</a:t>
            </a:r>
          </a:p>
          <a:p>
            <a:pPr marL="8659" marR="41563">
              <a:lnSpc>
                <a:spcPts val="941"/>
              </a:lnSpc>
              <a:spcBef>
                <a:spcPts val="494"/>
              </a:spcBef>
            </a:pPr>
            <a:r>
              <a:rPr sz="1000" u="sng" spc="-3" dirty="0">
                <a:uFill>
                  <a:solidFill>
                    <a:srgbClr val="000000"/>
                  </a:solidFill>
                </a:uFill>
                <a:latin typeface="Times New Roman"/>
                <a:cs typeface="Times New Roman"/>
              </a:rPr>
              <a:t>7th and 8th grade divisions and High School divisions playing </a:t>
            </a:r>
            <a:r>
              <a:rPr sz="1000" u="sng" dirty="0">
                <a:uFill>
                  <a:solidFill>
                    <a:srgbClr val="000000"/>
                  </a:solidFill>
                </a:uFill>
                <a:latin typeface="Times New Roman"/>
                <a:cs typeface="Times New Roman"/>
              </a:rPr>
              <a:t>7 v 7</a:t>
            </a:r>
            <a:r>
              <a:rPr sz="1000" dirty="0">
                <a:latin typeface="Times New Roman"/>
                <a:cs typeface="Times New Roman"/>
              </a:rPr>
              <a:t> – 7’ x 21’ </a:t>
            </a:r>
            <a:r>
              <a:rPr sz="1000" spc="-3" dirty="0">
                <a:latin typeface="Times New Roman"/>
                <a:cs typeface="Times New Roman"/>
              </a:rPr>
              <a:t>recommended, </a:t>
            </a:r>
            <a:r>
              <a:rPr sz="1000" dirty="0">
                <a:latin typeface="Times New Roman"/>
                <a:cs typeface="Times New Roman"/>
              </a:rPr>
              <a:t>8’ x 24’  </a:t>
            </a:r>
            <a:r>
              <a:rPr sz="1000" spc="-3" dirty="0">
                <a:latin typeface="Times New Roman"/>
                <a:cs typeface="Times New Roman"/>
              </a:rPr>
              <a:t>allowed. Both goals </a:t>
            </a:r>
            <a:r>
              <a:rPr sz="1000" dirty="0">
                <a:latin typeface="Times New Roman"/>
                <a:cs typeface="Times New Roman"/>
              </a:rPr>
              <a:t>on </a:t>
            </a:r>
            <a:r>
              <a:rPr sz="1000" spc="-3" dirty="0">
                <a:latin typeface="Times New Roman"/>
                <a:cs typeface="Times New Roman"/>
              </a:rPr>
              <a:t>the field must </a:t>
            </a:r>
            <a:r>
              <a:rPr sz="1000" dirty="0">
                <a:latin typeface="Times New Roman"/>
                <a:cs typeface="Times New Roman"/>
              </a:rPr>
              <a:t>be </a:t>
            </a:r>
            <a:r>
              <a:rPr sz="1000" spc="-3" dirty="0">
                <a:latin typeface="Times New Roman"/>
                <a:cs typeface="Times New Roman"/>
              </a:rPr>
              <a:t>the same</a:t>
            </a:r>
            <a:r>
              <a:rPr sz="1000" spc="27" dirty="0">
                <a:latin typeface="Times New Roman"/>
                <a:cs typeface="Times New Roman"/>
              </a:rPr>
              <a:t> </a:t>
            </a:r>
            <a:r>
              <a:rPr sz="1000" spc="-3" dirty="0">
                <a:latin typeface="Times New Roman"/>
                <a:cs typeface="Times New Roman"/>
              </a:rPr>
              <a:t>size</a:t>
            </a:r>
            <a:endParaRPr sz="1000" dirty="0">
              <a:latin typeface="Times New Roman"/>
              <a:cs typeface="Times New Roman"/>
            </a:endParaRPr>
          </a:p>
          <a:p>
            <a:pPr>
              <a:spcBef>
                <a:spcPts val="14"/>
              </a:spcBef>
            </a:pPr>
            <a:endParaRPr sz="1000" dirty="0">
              <a:latin typeface="Times New Roman"/>
              <a:cs typeface="Times New Roman"/>
            </a:endParaRPr>
          </a:p>
          <a:p>
            <a:pPr marL="8659">
              <a:lnSpc>
                <a:spcPts val="961"/>
              </a:lnSpc>
            </a:pPr>
            <a:r>
              <a:rPr sz="1000" b="1" u="sng" spc="-7" dirty="0">
                <a:uFill>
                  <a:solidFill>
                    <a:srgbClr val="000000"/>
                  </a:solidFill>
                </a:uFill>
                <a:latin typeface="Times New Roman"/>
                <a:cs typeface="Times New Roman"/>
              </a:rPr>
              <a:t>Referee:</a:t>
            </a:r>
            <a:endParaRPr sz="1000" dirty="0">
              <a:latin typeface="Times New Roman"/>
              <a:cs typeface="Times New Roman"/>
            </a:endParaRPr>
          </a:p>
          <a:p>
            <a:pPr marL="8659">
              <a:lnSpc>
                <a:spcPts val="941"/>
              </a:lnSpc>
            </a:pPr>
            <a:r>
              <a:rPr sz="1000" u="sng" spc="-3" dirty="0">
                <a:uFill>
                  <a:solidFill>
                    <a:srgbClr val="000000"/>
                  </a:solidFill>
                </a:uFill>
                <a:latin typeface="Times New Roman"/>
                <a:cs typeface="Times New Roman"/>
              </a:rPr>
              <a:t>All </a:t>
            </a:r>
            <a:r>
              <a:rPr sz="1000" u="sng" dirty="0">
                <a:uFill>
                  <a:solidFill>
                    <a:srgbClr val="000000"/>
                  </a:solidFill>
                </a:uFill>
                <a:latin typeface="Times New Roman"/>
                <a:cs typeface="Times New Roman"/>
              </a:rPr>
              <a:t>7 v 7</a:t>
            </a:r>
            <a:r>
              <a:rPr sz="1000" u="sng" spc="-3" dirty="0">
                <a:uFill>
                  <a:solidFill>
                    <a:srgbClr val="000000"/>
                  </a:solidFill>
                </a:uFill>
                <a:latin typeface="Times New Roman"/>
                <a:cs typeface="Times New Roman"/>
              </a:rPr>
              <a:t> games</a:t>
            </a:r>
            <a:endParaRPr sz="1000" dirty="0">
              <a:latin typeface="Times New Roman"/>
              <a:cs typeface="Times New Roman"/>
            </a:endParaRPr>
          </a:p>
          <a:p>
            <a:pPr marL="8659">
              <a:lnSpc>
                <a:spcPts val="961"/>
              </a:lnSpc>
            </a:pPr>
            <a:r>
              <a:rPr sz="1000" spc="-3" dirty="0">
                <a:latin typeface="Times New Roman"/>
                <a:cs typeface="Times New Roman"/>
              </a:rPr>
              <a:t>Center referee </a:t>
            </a:r>
            <a:r>
              <a:rPr sz="1000" spc="-14" dirty="0">
                <a:latin typeface="Times New Roman"/>
                <a:cs typeface="Times New Roman"/>
              </a:rPr>
              <a:t>only, </a:t>
            </a:r>
            <a:r>
              <a:rPr sz="1000" spc="-3" dirty="0">
                <a:latin typeface="Times New Roman"/>
                <a:cs typeface="Times New Roman"/>
              </a:rPr>
              <a:t>club linesmen at </a:t>
            </a:r>
            <a:r>
              <a:rPr sz="1000" dirty="0">
                <a:latin typeface="Times New Roman"/>
                <a:cs typeface="Times New Roman"/>
              </a:rPr>
              <a:t>the </a:t>
            </a:r>
            <a:r>
              <a:rPr sz="1000" spc="-3" dirty="0">
                <a:latin typeface="Times New Roman"/>
                <a:cs typeface="Times New Roman"/>
              </a:rPr>
              <a:t>referee's</a:t>
            </a:r>
            <a:r>
              <a:rPr sz="1000" spc="37" dirty="0">
                <a:latin typeface="Times New Roman"/>
                <a:cs typeface="Times New Roman"/>
              </a:rPr>
              <a:t> </a:t>
            </a:r>
            <a:r>
              <a:rPr sz="1000" spc="-3" dirty="0">
                <a:latin typeface="Times New Roman"/>
                <a:cs typeface="Times New Roman"/>
              </a:rPr>
              <a:t>discretion</a:t>
            </a:r>
            <a:endParaRPr sz="1000" dirty="0">
              <a:latin typeface="Times New Roman"/>
              <a:cs typeface="Times New Roman"/>
            </a:endParaRPr>
          </a:p>
          <a:p>
            <a:pPr marL="8659">
              <a:lnSpc>
                <a:spcPts val="961"/>
              </a:lnSpc>
              <a:spcBef>
                <a:spcPts val="430"/>
              </a:spcBef>
            </a:pPr>
            <a:r>
              <a:rPr sz="1000" u="sng" dirty="0">
                <a:uFill>
                  <a:solidFill>
                    <a:srgbClr val="000000"/>
                  </a:solidFill>
                </a:uFill>
                <a:latin typeface="Times New Roman"/>
                <a:cs typeface="Times New Roman"/>
              </a:rPr>
              <a:t>3rd </a:t>
            </a:r>
            <a:r>
              <a:rPr sz="1000" u="sng" spc="-3" dirty="0">
                <a:uFill>
                  <a:solidFill>
                    <a:srgbClr val="000000"/>
                  </a:solidFill>
                </a:uFill>
                <a:latin typeface="Times New Roman"/>
                <a:cs typeface="Times New Roman"/>
              </a:rPr>
              <a:t>and </a:t>
            </a:r>
            <a:r>
              <a:rPr sz="1000" u="sng" dirty="0">
                <a:uFill>
                  <a:solidFill>
                    <a:srgbClr val="000000"/>
                  </a:solidFill>
                </a:uFill>
                <a:latin typeface="Times New Roman"/>
                <a:cs typeface="Times New Roman"/>
              </a:rPr>
              <a:t>4th </a:t>
            </a:r>
            <a:r>
              <a:rPr sz="1000" u="sng" spc="-3" dirty="0">
                <a:uFill>
                  <a:solidFill>
                    <a:srgbClr val="000000"/>
                  </a:solidFill>
                </a:uFill>
                <a:latin typeface="Times New Roman"/>
                <a:cs typeface="Times New Roman"/>
              </a:rPr>
              <a:t>grade and 5th and 6th grade</a:t>
            </a:r>
            <a:r>
              <a:rPr sz="1000" u="sng" spc="41" dirty="0">
                <a:uFill>
                  <a:solidFill>
                    <a:srgbClr val="000000"/>
                  </a:solidFill>
                </a:uFill>
                <a:latin typeface="Times New Roman"/>
                <a:cs typeface="Times New Roman"/>
              </a:rPr>
              <a:t> </a:t>
            </a:r>
            <a:r>
              <a:rPr sz="1000" u="sng" spc="-3" dirty="0">
                <a:uFill>
                  <a:solidFill>
                    <a:srgbClr val="000000"/>
                  </a:solidFill>
                </a:uFill>
                <a:latin typeface="Times New Roman"/>
                <a:cs typeface="Times New Roman"/>
              </a:rPr>
              <a:t>divisions</a:t>
            </a:r>
            <a:endParaRPr sz="1000" dirty="0">
              <a:latin typeface="Times New Roman"/>
              <a:cs typeface="Times New Roman"/>
            </a:endParaRPr>
          </a:p>
          <a:p>
            <a:pPr marL="8659">
              <a:lnSpc>
                <a:spcPts val="961"/>
              </a:lnSpc>
            </a:pPr>
            <a:r>
              <a:rPr sz="1000" spc="-3" dirty="0">
                <a:latin typeface="Times New Roman"/>
                <a:cs typeface="Times New Roman"/>
              </a:rPr>
              <a:t>Center referee </a:t>
            </a:r>
            <a:r>
              <a:rPr sz="1000" spc="-14" dirty="0">
                <a:latin typeface="Times New Roman"/>
                <a:cs typeface="Times New Roman"/>
              </a:rPr>
              <a:t>only, </a:t>
            </a:r>
            <a:r>
              <a:rPr sz="1000" spc="-3" dirty="0">
                <a:latin typeface="Times New Roman"/>
                <a:cs typeface="Times New Roman"/>
              </a:rPr>
              <a:t>club linesmen at </a:t>
            </a:r>
            <a:r>
              <a:rPr sz="1000" dirty="0">
                <a:latin typeface="Times New Roman"/>
                <a:cs typeface="Times New Roman"/>
              </a:rPr>
              <a:t>the </a:t>
            </a:r>
            <a:r>
              <a:rPr sz="1000" spc="-3" dirty="0">
                <a:latin typeface="Times New Roman"/>
                <a:cs typeface="Times New Roman"/>
              </a:rPr>
              <a:t>referee's</a:t>
            </a:r>
            <a:r>
              <a:rPr sz="1000" spc="37" dirty="0">
                <a:latin typeface="Times New Roman"/>
                <a:cs typeface="Times New Roman"/>
              </a:rPr>
              <a:t> </a:t>
            </a:r>
            <a:r>
              <a:rPr sz="1000" spc="-3" dirty="0">
                <a:latin typeface="Times New Roman"/>
                <a:cs typeface="Times New Roman"/>
              </a:rPr>
              <a:t>discretion</a:t>
            </a:r>
            <a:endParaRPr sz="1000" dirty="0">
              <a:latin typeface="Times New Roman"/>
              <a:cs typeface="Times New Roman"/>
            </a:endParaRPr>
          </a:p>
          <a:p>
            <a:pPr marL="8659">
              <a:lnSpc>
                <a:spcPts val="961"/>
              </a:lnSpc>
              <a:spcBef>
                <a:spcPts val="430"/>
              </a:spcBef>
            </a:pPr>
            <a:r>
              <a:rPr sz="1000" u="sng" spc="-3" dirty="0">
                <a:uFill>
                  <a:solidFill>
                    <a:srgbClr val="000000"/>
                  </a:solidFill>
                </a:uFill>
                <a:latin typeface="Times New Roman"/>
                <a:cs typeface="Times New Roman"/>
              </a:rPr>
              <a:t>7th and 8th grade </a:t>
            </a:r>
            <a:r>
              <a:rPr sz="1000" u="sng" spc="-14" dirty="0">
                <a:uFill>
                  <a:solidFill>
                    <a:srgbClr val="000000"/>
                  </a:solidFill>
                </a:uFill>
                <a:latin typeface="Times New Roman"/>
                <a:cs typeface="Times New Roman"/>
              </a:rPr>
              <a:t>11v11</a:t>
            </a:r>
            <a:r>
              <a:rPr sz="1000" u="sng" spc="31" dirty="0">
                <a:uFill>
                  <a:solidFill>
                    <a:srgbClr val="000000"/>
                  </a:solidFill>
                </a:uFill>
                <a:latin typeface="Times New Roman"/>
                <a:cs typeface="Times New Roman"/>
              </a:rPr>
              <a:t> </a:t>
            </a:r>
            <a:r>
              <a:rPr sz="1000" u="sng" spc="-3" dirty="0">
                <a:uFill>
                  <a:solidFill>
                    <a:srgbClr val="000000"/>
                  </a:solidFill>
                </a:uFill>
                <a:latin typeface="Times New Roman"/>
                <a:cs typeface="Times New Roman"/>
              </a:rPr>
              <a:t>divisions</a:t>
            </a:r>
            <a:endParaRPr sz="1000" dirty="0">
              <a:latin typeface="Times New Roman"/>
              <a:cs typeface="Times New Roman"/>
            </a:endParaRPr>
          </a:p>
          <a:p>
            <a:pPr marL="8659">
              <a:lnSpc>
                <a:spcPts val="961"/>
              </a:lnSpc>
            </a:pPr>
            <a:r>
              <a:rPr sz="1000" spc="-3" dirty="0">
                <a:latin typeface="Times New Roman"/>
                <a:cs typeface="Times New Roman"/>
              </a:rPr>
              <a:t>Center referee and assigned Assistant referees</a:t>
            </a:r>
            <a:r>
              <a:rPr sz="1000" spc="-27" dirty="0">
                <a:latin typeface="Times New Roman"/>
                <a:cs typeface="Times New Roman"/>
              </a:rPr>
              <a:t> </a:t>
            </a:r>
            <a:r>
              <a:rPr sz="1000" dirty="0">
                <a:latin typeface="Times New Roman"/>
                <a:cs typeface="Times New Roman"/>
              </a:rPr>
              <a:t>(2)</a:t>
            </a:r>
          </a:p>
          <a:p>
            <a:pPr>
              <a:spcBef>
                <a:spcPts val="37"/>
              </a:spcBef>
            </a:pPr>
            <a:endParaRPr sz="1000" dirty="0">
              <a:latin typeface="Times New Roman"/>
              <a:cs typeface="Times New Roman"/>
            </a:endParaRPr>
          </a:p>
          <a:p>
            <a:pPr marL="8659">
              <a:lnSpc>
                <a:spcPts val="961"/>
              </a:lnSpc>
            </a:pPr>
            <a:r>
              <a:rPr sz="1000" b="1" u="sng" spc="-3" dirty="0">
                <a:uFill>
                  <a:solidFill>
                    <a:srgbClr val="000000"/>
                  </a:solidFill>
                </a:uFill>
                <a:latin typeface="Times New Roman"/>
                <a:cs typeface="Times New Roman"/>
              </a:rPr>
              <a:t>Throw-ins:</a:t>
            </a:r>
            <a:endParaRPr sz="1000" dirty="0">
              <a:latin typeface="Times New Roman"/>
              <a:cs typeface="Times New Roman"/>
            </a:endParaRPr>
          </a:p>
          <a:p>
            <a:pPr marL="8659" marR="3464">
              <a:lnSpc>
                <a:spcPts val="941"/>
              </a:lnSpc>
              <a:spcBef>
                <a:spcPts val="44"/>
              </a:spcBef>
            </a:pPr>
            <a:r>
              <a:rPr sz="1000" b="1" u="sng" spc="-3" dirty="0">
                <a:uFill>
                  <a:solidFill>
                    <a:srgbClr val="000000"/>
                  </a:solidFill>
                </a:uFill>
                <a:latin typeface="Times New Roman"/>
                <a:cs typeface="Times New Roman"/>
              </a:rPr>
              <a:t>3rd and </a:t>
            </a:r>
            <a:r>
              <a:rPr sz="1000" b="1" u="sng" dirty="0">
                <a:uFill>
                  <a:solidFill>
                    <a:srgbClr val="000000"/>
                  </a:solidFill>
                </a:uFill>
                <a:latin typeface="Times New Roman"/>
                <a:cs typeface="Times New Roman"/>
              </a:rPr>
              <a:t>4th </a:t>
            </a:r>
            <a:r>
              <a:rPr sz="1000" b="1" u="sng" spc="-3" dirty="0">
                <a:uFill>
                  <a:solidFill>
                    <a:srgbClr val="000000"/>
                  </a:solidFill>
                </a:uFill>
                <a:latin typeface="Times New Roman"/>
                <a:cs typeface="Times New Roman"/>
              </a:rPr>
              <a:t>grade only!</a:t>
            </a:r>
            <a:r>
              <a:rPr sz="1000" b="1" spc="-3" dirty="0">
                <a:latin typeface="Times New Roman"/>
                <a:cs typeface="Times New Roman"/>
              </a:rPr>
              <a:t> </a:t>
            </a:r>
            <a:r>
              <a:rPr sz="1000" dirty="0">
                <a:latin typeface="Times New Roman"/>
                <a:cs typeface="Times New Roman"/>
              </a:rPr>
              <a:t>- In </a:t>
            </a:r>
            <a:r>
              <a:rPr sz="1000" spc="-3" dirty="0">
                <a:latin typeface="Times New Roman"/>
                <a:cs typeface="Times New Roman"/>
              </a:rPr>
              <a:t>the event </a:t>
            </a:r>
            <a:r>
              <a:rPr sz="1000" dirty="0">
                <a:latin typeface="Times New Roman"/>
                <a:cs typeface="Times New Roman"/>
              </a:rPr>
              <a:t>of a foul </a:t>
            </a:r>
            <a:r>
              <a:rPr sz="1000" spc="-3" dirty="0">
                <a:latin typeface="Times New Roman"/>
                <a:cs typeface="Times New Roman"/>
              </a:rPr>
              <a:t>throw-in, </a:t>
            </a:r>
            <a:r>
              <a:rPr sz="1000" dirty="0">
                <a:latin typeface="Times New Roman"/>
                <a:cs typeface="Times New Roman"/>
              </a:rPr>
              <a:t>a </a:t>
            </a:r>
            <a:r>
              <a:rPr sz="1000" spc="-3" dirty="0">
                <a:latin typeface="Times New Roman"/>
                <a:cs typeface="Times New Roman"/>
              </a:rPr>
              <a:t>second attempt shall </a:t>
            </a:r>
            <a:r>
              <a:rPr sz="1000" dirty="0">
                <a:latin typeface="Times New Roman"/>
                <a:cs typeface="Times New Roman"/>
              </a:rPr>
              <a:t>be </a:t>
            </a:r>
            <a:r>
              <a:rPr sz="1000" spc="-3" dirty="0">
                <a:latin typeface="Times New Roman"/>
                <a:cs typeface="Times New Roman"/>
              </a:rPr>
              <a:t>given to </a:t>
            </a:r>
            <a:r>
              <a:rPr sz="1000" b="1" dirty="0">
                <a:latin typeface="Times New Roman"/>
                <a:cs typeface="Times New Roman"/>
              </a:rPr>
              <a:t>the same  </a:t>
            </a:r>
            <a:r>
              <a:rPr sz="1000" b="1" spc="-3" dirty="0">
                <a:latin typeface="Times New Roman"/>
                <a:cs typeface="Times New Roman"/>
              </a:rPr>
              <a:t>player</a:t>
            </a:r>
            <a:r>
              <a:rPr sz="1000" spc="-3" dirty="0">
                <a:latin typeface="Times New Roman"/>
                <a:cs typeface="Times New Roman"/>
              </a:rPr>
              <a:t>. </a:t>
            </a:r>
            <a:r>
              <a:rPr sz="1000" dirty="0">
                <a:latin typeface="Times New Roman"/>
                <a:cs typeface="Times New Roman"/>
              </a:rPr>
              <a:t>A </a:t>
            </a:r>
            <a:r>
              <a:rPr sz="1000" spc="-3" dirty="0">
                <a:latin typeface="Times New Roman"/>
                <a:cs typeface="Times New Roman"/>
              </a:rPr>
              <a:t>second </a:t>
            </a:r>
            <a:r>
              <a:rPr sz="1000" dirty="0">
                <a:latin typeface="Times New Roman"/>
                <a:cs typeface="Times New Roman"/>
              </a:rPr>
              <a:t>foul </a:t>
            </a:r>
            <a:r>
              <a:rPr sz="1000" spc="-3" dirty="0">
                <a:latin typeface="Times New Roman"/>
                <a:cs typeface="Times New Roman"/>
              </a:rPr>
              <a:t>throw-in and possession is awarded to the opposing</a:t>
            </a:r>
            <a:r>
              <a:rPr sz="1000" spc="-41" dirty="0">
                <a:latin typeface="Times New Roman"/>
                <a:cs typeface="Times New Roman"/>
              </a:rPr>
              <a:t> </a:t>
            </a:r>
            <a:r>
              <a:rPr sz="1000" spc="-3" dirty="0">
                <a:latin typeface="Times New Roman"/>
                <a:cs typeface="Times New Roman"/>
              </a:rPr>
              <a:t>team.</a:t>
            </a:r>
            <a:endParaRPr sz="1000" dirty="0">
              <a:latin typeface="Times New Roman"/>
              <a:cs typeface="Times New Roman"/>
            </a:endParaRPr>
          </a:p>
          <a:p>
            <a:pPr>
              <a:spcBef>
                <a:spcPts val="14"/>
              </a:spcBef>
            </a:pPr>
            <a:endParaRPr sz="1000" dirty="0">
              <a:latin typeface="Times New Roman"/>
              <a:cs typeface="Times New Roman"/>
            </a:endParaRPr>
          </a:p>
          <a:p>
            <a:pPr marL="8659">
              <a:lnSpc>
                <a:spcPts val="961"/>
              </a:lnSpc>
            </a:pPr>
            <a:r>
              <a:rPr sz="1000" b="1" u="sng" spc="-3" dirty="0">
                <a:uFill>
                  <a:solidFill>
                    <a:srgbClr val="000000"/>
                  </a:solidFill>
                </a:uFill>
                <a:latin typeface="Times New Roman"/>
                <a:cs typeface="Times New Roman"/>
              </a:rPr>
              <a:t>Substitutions:</a:t>
            </a:r>
            <a:endParaRPr sz="1000" dirty="0">
              <a:latin typeface="Times New Roman"/>
              <a:cs typeface="Times New Roman"/>
            </a:endParaRPr>
          </a:p>
          <a:p>
            <a:pPr marL="8659">
              <a:lnSpc>
                <a:spcPts val="941"/>
              </a:lnSpc>
            </a:pPr>
            <a:r>
              <a:rPr sz="1000" spc="-3" dirty="0">
                <a:latin typeface="Times New Roman"/>
                <a:cs typeface="Times New Roman"/>
              </a:rPr>
              <a:t>Unlimited with regard to the number </a:t>
            </a:r>
            <a:r>
              <a:rPr sz="1000" dirty="0">
                <a:latin typeface="Times New Roman"/>
                <a:cs typeface="Times New Roman"/>
              </a:rPr>
              <a:t>of </a:t>
            </a:r>
            <a:r>
              <a:rPr sz="1000" spc="-3" dirty="0">
                <a:latin typeface="Times New Roman"/>
                <a:cs typeface="Times New Roman"/>
              </a:rPr>
              <a:t>players and</a:t>
            </a:r>
            <a:r>
              <a:rPr sz="1000" spc="34" dirty="0">
                <a:latin typeface="Times New Roman"/>
                <a:cs typeface="Times New Roman"/>
              </a:rPr>
              <a:t> </a:t>
            </a:r>
            <a:r>
              <a:rPr sz="1000" spc="-3" dirty="0">
                <a:latin typeface="Times New Roman"/>
                <a:cs typeface="Times New Roman"/>
              </a:rPr>
              <a:t>re-entry</a:t>
            </a:r>
            <a:endParaRPr sz="1000" dirty="0">
              <a:latin typeface="Times New Roman"/>
              <a:cs typeface="Times New Roman"/>
            </a:endParaRPr>
          </a:p>
          <a:p>
            <a:pPr marL="8659" marR="12988">
              <a:lnSpc>
                <a:spcPts val="941"/>
              </a:lnSpc>
              <a:spcBef>
                <a:spcPts val="44"/>
              </a:spcBef>
            </a:pPr>
            <a:r>
              <a:rPr sz="1000" dirty="0">
                <a:latin typeface="Times New Roman"/>
                <a:cs typeface="Times New Roman"/>
              </a:rPr>
              <a:t>At </a:t>
            </a:r>
            <a:r>
              <a:rPr sz="1000" spc="-3" dirty="0">
                <a:latin typeface="Times New Roman"/>
                <a:cs typeface="Times New Roman"/>
              </a:rPr>
              <a:t>any stoppage </a:t>
            </a:r>
            <a:r>
              <a:rPr sz="1000" dirty="0">
                <a:latin typeface="Times New Roman"/>
                <a:cs typeface="Times New Roman"/>
              </a:rPr>
              <a:t>of </a:t>
            </a:r>
            <a:r>
              <a:rPr sz="1000" spc="-14" dirty="0">
                <a:latin typeface="Times New Roman"/>
                <a:cs typeface="Times New Roman"/>
              </a:rPr>
              <a:t>play, </a:t>
            </a:r>
            <a:r>
              <a:rPr sz="1000" spc="-3" dirty="0">
                <a:latin typeface="Times New Roman"/>
                <a:cs typeface="Times New Roman"/>
              </a:rPr>
              <a:t>with the referee's permission, regardless </a:t>
            </a:r>
            <a:r>
              <a:rPr sz="1000" dirty="0">
                <a:latin typeface="Times New Roman"/>
                <a:cs typeface="Times New Roman"/>
              </a:rPr>
              <a:t>of </a:t>
            </a:r>
            <a:r>
              <a:rPr sz="1000" spc="-3" dirty="0">
                <a:latin typeface="Times New Roman"/>
                <a:cs typeface="Times New Roman"/>
              </a:rPr>
              <a:t>possession (this is actually NOT </a:t>
            </a:r>
            <a:r>
              <a:rPr sz="1000" dirty="0">
                <a:latin typeface="Times New Roman"/>
                <a:cs typeface="Times New Roman"/>
              </a:rPr>
              <a:t>a  </a:t>
            </a:r>
            <a:r>
              <a:rPr sz="1000" spc="-17" dirty="0">
                <a:latin typeface="Times New Roman"/>
                <a:cs typeface="Times New Roman"/>
              </a:rPr>
              <a:t>FIFA</a:t>
            </a:r>
            <a:r>
              <a:rPr sz="1000" spc="-51" dirty="0">
                <a:latin typeface="Times New Roman"/>
                <a:cs typeface="Times New Roman"/>
              </a:rPr>
              <a:t> </a:t>
            </a:r>
            <a:r>
              <a:rPr sz="1000" spc="-3" dirty="0">
                <a:latin typeface="Times New Roman"/>
                <a:cs typeface="Times New Roman"/>
              </a:rPr>
              <a:t>modification)</a:t>
            </a:r>
            <a:endParaRPr sz="1000" dirty="0">
              <a:latin typeface="Times New Roman"/>
              <a:cs typeface="Times New Roman"/>
            </a:endParaRPr>
          </a:p>
          <a:p>
            <a:pPr marL="8659" marR="94815">
              <a:lnSpc>
                <a:spcPts val="941"/>
              </a:lnSpc>
            </a:pPr>
            <a:r>
              <a:rPr sz="1000" dirty="0">
                <a:latin typeface="Times New Roman"/>
                <a:cs typeface="Times New Roman"/>
              </a:rPr>
              <a:t>In </a:t>
            </a:r>
            <a:r>
              <a:rPr sz="1000" spc="-3" dirty="0">
                <a:latin typeface="Times New Roman"/>
                <a:cs typeface="Times New Roman"/>
              </a:rPr>
              <a:t>the event </a:t>
            </a:r>
            <a:r>
              <a:rPr sz="1000" dirty="0">
                <a:latin typeface="Times New Roman"/>
                <a:cs typeface="Times New Roman"/>
              </a:rPr>
              <a:t>of a </a:t>
            </a:r>
            <a:r>
              <a:rPr sz="1000" spc="-3" dirty="0">
                <a:latin typeface="Times New Roman"/>
                <a:cs typeface="Times New Roman"/>
              </a:rPr>
              <a:t>substitution </a:t>
            </a:r>
            <a:r>
              <a:rPr sz="1000" dirty="0">
                <a:latin typeface="Times New Roman"/>
                <a:cs typeface="Times New Roman"/>
              </a:rPr>
              <a:t>at a </a:t>
            </a:r>
            <a:r>
              <a:rPr sz="1000" spc="-3" dirty="0">
                <a:latin typeface="Times New Roman"/>
                <a:cs typeface="Times New Roman"/>
              </a:rPr>
              <a:t>penalty </a:t>
            </a:r>
            <a:r>
              <a:rPr sz="1000" dirty="0">
                <a:latin typeface="Times New Roman"/>
                <a:cs typeface="Times New Roman"/>
              </a:rPr>
              <a:t>kick </a:t>
            </a:r>
            <a:r>
              <a:rPr sz="1000" spc="-3" dirty="0">
                <a:latin typeface="Times New Roman"/>
                <a:cs typeface="Times New Roman"/>
              </a:rPr>
              <a:t>stoppage, </a:t>
            </a:r>
            <a:r>
              <a:rPr sz="1000" dirty="0">
                <a:latin typeface="Times New Roman"/>
                <a:cs typeface="Times New Roman"/>
              </a:rPr>
              <a:t>no </a:t>
            </a:r>
            <a:r>
              <a:rPr sz="1000" spc="-3" dirty="0">
                <a:latin typeface="Times New Roman"/>
                <a:cs typeface="Times New Roman"/>
              </a:rPr>
              <a:t>player entering at this stoppage may take  the </a:t>
            </a:r>
            <a:r>
              <a:rPr sz="1000" dirty="0">
                <a:latin typeface="Times New Roman"/>
                <a:cs typeface="Times New Roman"/>
              </a:rPr>
              <a:t>spot</a:t>
            </a:r>
            <a:r>
              <a:rPr sz="1000" spc="-7" dirty="0">
                <a:latin typeface="Times New Roman"/>
                <a:cs typeface="Times New Roman"/>
              </a:rPr>
              <a:t> </a:t>
            </a:r>
            <a:r>
              <a:rPr sz="1000" spc="-3" dirty="0">
                <a:latin typeface="Times New Roman"/>
                <a:cs typeface="Times New Roman"/>
              </a:rPr>
              <a:t>kick</a:t>
            </a:r>
            <a:endParaRPr sz="1000" dirty="0">
              <a:latin typeface="Times New Roman"/>
              <a:cs typeface="Times New Roman"/>
            </a:endParaRPr>
          </a:p>
          <a:p>
            <a:pPr>
              <a:spcBef>
                <a:spcPts val="14"/>
              </a:spcBef>
            </a:pPr>
            <a:endParaRPr sz="1000" dirty="0">
              <a:latin typeface="Times New Roman"/>
              <a:cs typeface="Times New Roman"/>
            </a:endParaRPr>
          </a:p>
          <a:p>
            <a:pPr marL="8659">
              <a:lnSpc>
                <a:spcPts val="961"/>
              </a:lnSpc>
            </a:pPr>
            <a:r>
              <a:rPr sz="1000" b="1" u="sng" spc="-3" dirty="0">
                <a:uFill>
                  <a:solidFill>
                    <a:srgbClr val="000000"/>
                  </a:solidFill>
                </a:uFill>
                <a:latin typeface="Times New Roman"/>
                <a:cs typeface="Times New Roman"/>
              </a:rPr>
              <a:t>Unbalanced </a:t>
            </a:r>
            <a:r>
              <a:rPr sz="1000" b="1" u="sng" spc="-7" dirty="0">
                <a:uFill>
                  <a:solidFill>
                    <a:srgbClr val="000000"/>
                  </a:solidFill>
                </a:uFill>
                <a:latin typeface="Times New Roman"/>
                <a:cs typeface="Times New Roman"/>
              </a:rPr>
              <a:t>Score:</a:t>
            </a:r>
            <a:endParaRPr sz="1000" dirty="0">
              <a:latin typeface="Times New Roman"/>
              <a:cs typeface="Times New Roman"/>
            </a:endParaRPr>
          </a:p>
          <a:p>
            <a:pPr marL="8659" marR="235954">
              <a:lnSpc>
                <a:spcPts val="941"/>
              </a:lnSpc>
              <a:spcBef>
                <a:spcPts val="44"/>
              </a:spcBef>
            </a:pPr>
            <a:r>
              <a:rPr sz="1000" spc="-3" dirty="0">
                <a:latin typeface="Times New Roman"/>
                <a:cs typeface="Times New Roman"/>
              </a:rPr>
              <a:t>This rule applies to ALL levels </a:t>
            </a:r>
            <a:r>
              <a:rPr sz="1000" dirty="0">
                <a:latin typeface="Times New Roman"/>
                <a:cs typeface="Times New Roman"/>
              </a:rPr>
              <a:t>of </a:t>
            </a:r>
            <a:r>
              <a:rPr sz="1000" spc="-14" dirty="0">
                <a:latin typeface="Times New Roman"/>
                <a:cs typeface="Times New Roman"/>
              </a:rPr>
              <a:t>play. </a:t>
            </a:r>
            <a:r>
              <a:rPr sz="1000" dirty="0">
                <a:latin typeface="Times New Roman"/>
                <a:cs typeface="Times New Roman"/>
              </a:rPr>
              <a:t>7v7 </a:t>
            </a:r>
            <a:r>
              <a:rPr sz="1000" spc="-3" dirty="0">
                <a:latin typeface="Times New Roman"/>
                <a:cs typeface="Times New Roman"/>
              </a:rPr>
              <a:t>is used as an example and should </a:t>
            </a:r>
            <a:r>
              <a:rPr sz="1000" dirty="0">
                <a:latin typeface="Times New Roman"/>
                <a:cs typeface="Times New Roman"/>
              </a:rPr>
              <a:t>not be </a:t>
            </a:r>
            <a:r>
              <a:rPr sz="1000" spc="-3" dirty="0">
                <a:latin typeface="Times New Roman"/>
                <a:cs typeface="Times New Roman"/>
              </a:rPr>
              <a:t>construed </a:t>
            </a:r>
            <a:r>
              <a:rPr sz="1000" spc="-7" dirty="0">
                <a:latin typeface="Times New Roman"/>
                <a:cs typeface="Times New Roman"/>
              </a:rPr>
              <a:t>as  </a:t>
            </a:r>
            <a:r>
              <a:rPr sz="1000" spc="-3" dirty="0">
                <a:latin typeface="Times New Roman"/>
                <a:cs typeface="Times New Roman"/>
              </a:rPr>
              <a:t>limiting this rule to only divisions playing</a:t>
            </a:r>
            <a:r>
              <a:rPr sz="1000" spc="31" dirty="0">
                <a:latin typeface="Times New Roman"/>
                <a:cs typeface="Times New Roman"/>
              </a:rPr>
              <a:t> </a:t>
            </a:r>
            <a:r>
              <a:rPr sz="1000" dirty="0">
                <a:latin typeface="Times New Roman"/>
                <a:cs typeface="Times New Roman"/>
              </a:rPr>
              <a:t>7v7</a:t>
            </a:r>
          </a:p>
          <a:p>
            <a:pPr>
              <a:lnSpc>
                <a:spcPct val="100000"/>
              </a:lnSpc>
            </a:pPr>
            <a:endParaRPr sz="1000" dirty="0">
              <a:latin typeface="Times New Roman"/>
              <a:cs typeface="Times New Roman"/>
            </a:endParaRPr>
          </a:p>
          <a:p>
            <a:pPr marL="8659" marR="62344">
              <a:lnSpc>
                <a:spcPts val="941"/>
              </a:lnSpc>
            </a:pPr>
            <a:r>
              <a:rPr sz="1000" spc="-3" dirty="0">
                <a:latin typeface="Times New Roman"/>
                <a:cs typeface="Times New Roman"/>
              </a:rPr>
              <a:t>When </a:t>
            </a:r>
            <a:r>
              <a:rPr sz="1000" dirty="0">
                <a:latin typeface="Times New Roman"/>
                <a:cs typeface="Times New Roman"/>
              </a:rPr>
              <a:t>a </a:t>
            </a:r>
            <a:r>
              <a:rPr sz="1000" spc="-3" dirty="0">
                <a:latin typeface="Times New Roman"/>
                <a:cs typeface="Times New Roman"/>
              </a:rPr>
              <a:t>team is leading </a:t>
            </a:r>
            <a:r>
              <a:rPr sz="1000" dirty="0">
                <a:latin typeface="Times New Roman"/>
                <a:cs typeface="Times New Roman"/>
              </a:rPr>
              <a:t>by 5 </a:t>
            </a:r>
            <a:r>
              <a:rPr sz="1000" spc="-3" dirty="0">
                <a:latin typeface="Times New Roman"/>
                <a:cs typeface="Times New Roman"/>
              </a:rPr>
              <a:t>goals the opposing team may add </a:t>
            </a:r>
            <a:r>
              <a:rPr sz="1000" dirty="0">
                <a:latin typeface="Times New Roman"/>
                <a:cs typeface="Times New Roman"/>
              </a:rPr>
              <a:t>a </a:t>
            </a:r>
            <a:r>
              <a:rPr sz="1000" spc="-3" dirty="0">
                <a:latin typeface="Times New Roman"/>
                <a:cs typeface="Times New Roman"/>
              </a:rPr>
              <a:t>player to the field and can add an  additional player </a:t>
            </a:r>
            <a:r>
              <a:rPr sz="1000" dirty="0">
                <a:latin typeface="Times New Roman"/>
                <a:cs typeface="Times New Roman"/>
              </a:rPr>
              <a:t>for </a:t>
            </a:r>
            <a:r>
              <a:rPr sz="1000" spc="-3" dirty="0">
                <a:latin typeface="Times New Roman"/>
                <a:cs typeface="Times New Roman"/>
              </a:rPr>
              <a:t>each succeeding goal </a:t>
            </a:r>
            <a:r>
              <a:rPr sz="1000" dirty="0">
                <a:latin typeface="Times New Roman"/>
                <a:cs typeface="Times New Roman"/>
              </a:rPr>
              <a:t>up </a:t>
            </a:r>
            <a:r>
              <a:rPr sz="1000" spc="-3" dirty="0">
                <a:latin typeface="Times New Roman"/>
                <a:cs typeface="Times New Roman"/>
              </a:rPr>
              <a:t>to three additional players. The additional players shall  remain </a:t>
            </a:r>
            <a:r>
              <a:rPr sz="1000" dirty="0">
                <a:latin typeface="Times New Roman"/>
                <a:cs typeface="Times New Roman"/>
              </a:rPr>
              <a:t>on </a:t>
            </a:r>
            <a:r>
              <a:rPr sz="1000" spc="-3" dirty="0">
                <a:latin typeface="Times New Roman"/>
                <a:cs typeface="Times New Roman"/>
              </a:rPr>
              <a:t>the field </a:t>
            </a:r>
            <a:r>
              <a:rPr sz="1000" dirty="0">
                <a:latin typeface="Times New Roman"/>
                <a:cs typeface="Times New Roman"/>
              </a:rPr>
              <a:t>until the </a:t>
            </a:r>
            <a:r>
              <a:rPr sz="1000" spc="-3" dirty="0">
                <a:latin typeface="Times New Roman"/>
                <a:cs typeface="Times New Roman"/>
              </a:rPr>
              <a:t>goal differential is </a:t>
            </a:r>
            <a:r>
              <a:rPr sz="1000" dirty="0">
                <a:latin typeface="Times New Roman"/>
                <a:cs typeface="Times New Roman"/>
              </a:rPr>
              <a:t>3. At </a:t>
            </a:r>
            <a:r>
              <a:rPr sz="1000" spc="-3" dirty="0">
                <a:latin typeface="Times New Roman"/>
                <a:cs typeface="Times New Roman"/>
              </a:rPr>
              <a:t>that point all additional players are removed and  play resumes at </a:t>
            </a:r>
            <a:r>
              <a:rPr sz="1000" dirty="0">
                <a:latin typeface="Times New Roman"/>
                <a:cs typeface="Times New Roman"/>
              </a:rPr>
              <a:t>7 v</a:t>
            </a:r>
            <a:r>
              <a:rPr sz="1000" spc="10" dirty="0">
                <a:latin typeface="Times New Roman"/>
                <a:cs typeface="Times New Roman"/>
              </a:rPr>
              <a:t> </a:t>
            </a:r>
            <a:r>
              <a:rPr sz="1000" dirty="0">
                <a:latin typeface="Times New Roman"/>
                <a:cs typeface="Times New Roman"/>
              </a:rPr>
              <a:t>7</a:t>
            </a:r>
          </a:p>
          <a:p>
            <a:pPr>
              <a:lnSpc>
                <a:spcPct val="100000"/>
              </a:lnSpc>
            </a:pPr>
            <a:endParaRPr sz="1000" dirty="0">
              <a:latin typeface="Times New Roman"/>
              <a:cs typeface="Times New Roman"/>
            </a:endParaRPr>
          </a:p>
          <a:p>
            <a:pPr marL="8659" marR="2432707">
              <a:lnSpc>
                <a:spcPts val="941"/>
              </a:lnSpc>
            </a:pPr>
            <a:r>
              <a:rPr sz="1000" spc="-3" dirty="0">
                <a:latin typeface="Times New Roman"/>
                <a:cs typeface="Times New Roman"/>
              </a:rPr>
              <a:t>Unbalanced score rule clarification/example  </a:t>
            </a:r>
            <a:r>
              <a:rPr sz="1000" dirty="0">
                <a:latin typeface="Times New Roman"/>
                <a:cs typeface="Times New Roman"/>
              </a:rPr>
              <a:t>5 </a:t>
            </a:r>
            <a:r>
              <a:rPr sz="1000" spc="-3" dirty="0">
                <a:latin typeface="Times New Roman"/>
                <a:cs typeface="Times New Roman"/>
              </a:rPr>
              <a:t>goal lead </a:t>
            </a:r>
            <a:r>
              <a:rPr sz="1000" dirty="0">
                <a:latin typeface="Times New Roman"/>
                <a:cs typeface="Times New Roman"/>
              </a:rPr>
              <a:t>- game </a:t>
            </a:r>
            <a:r>
              <a:rPr sz="1000" spc="-3" dirty="0">
                <a:latin typeface="Times New Roman"/>
                <a:cs typeface="Times New Roman"/>
              </a:rPr>
              <a:t>becomes </a:t>
            </a:r>
            <a:r>
              <a:rPr sz="1000" dirty="0">
                <a:latin typeface="Times New Roman"/>
                <a:cs typeface="Times New Roman"/>
              </a:rPr>
              <a:t>8 v</a:t>
            </a:r>
            <a:r>
              <a:rPr sz="1000" spc="-7" dirty="0">
                <a:latin typeface="Times New Roman"/>
                <a:cs typeface="Times New Roman"/>
              </a:rPr>
              <a:t> </a:t>
            </a:r>
            <a:r>
              <a:rPr sz="1000" dirty="0">
                <a:latin typeface="Times New Roman"/>
                <a:cs typeface="Times New Roman"/>
              </a:rPr>
              <a:t>7</a:t>
            </a:r>
          </a:p>
          <a:p>
            <a:pPr marL="86589" indent="-77930">
              <a:lnSpc>
                <a:spcPts val="897"/>
              </a:lnSpc>
              <a:buAutoNum type="arabicPlain" startAt="6"/>
              <a:tabLst>
                <a:tab pos="86589" algn="l"/>
              </a:tabLst>
            </a:pPr>
            <a:r>
              <a:rPr sz="1000" spc="-3" dirty="0">
                <a:latin typeface="Times New Roman"/>
                <a:cs typeface="Times New Roman"/>
              </a:rPr>
              <a:t>goal lead </a:t>
            </a:r>
            <a:r>
              <a:rPr sz="1000" dirty="0">
                <a:latin typeface="Times New Roman"/>
                <a:cs typeface="Times New Roman"/>
              </a:rPr>
              <a:t>- game </a:t>
            </a:r>
            <a:r>
              <a:rPr sz="1000" spc="-3" dirty="0">
                <a:latin typeface="Times New Roman"/>
                <a:cs typeface="Times New Roman"/>
              </a:rPr>
              <a:t>becomes </a:t>
            </a:r>
            <a:r>
              <a:rPr sz="1000" dirty="0">
                <a:latin typeface="Times New Roman"/>
                <a:cs typeface="Times New Roman"/>
              </a:rPr>
              <a:t>9 v 7</a:t>
            </a:r>
          </a:p>
          <a:p>
            <a:pPr marL="86589" indent="-77930">
              <a:lnSpc>
                <a:spcPts val="941"/>
              </a:lnSpc>
              <a:buAutoNum type="arabicPlain" startAt="6"/>
              <a:tabLst>
                <a:tab pos="86589" algn="l"/>
              </a:tabLst>
            </a:pPr>
            <a:r>
              <a:rPr sz="1000" spc="-3" dirty="0">
                <a:latin typeface="Times New Roman"/>
                <a:cs typeface="Times New Roman"/>
              </a:rPr>
              <a:t>goal lead </a:t>
            </a:r>
            <a:r>
              <a:rPr sz="1000" dirty="0">
                <a:latin typeface="Times New Roman"/>
                <a:cs typeface="Times New Roman"/>
              </a:rPr>
              <a:t>- game </a:t>
            </a:r>
            <a:r>
              <a:rPr sz="1000" spc="-3" dirty="0">
                <a:latin typeface="Times New Roman"/>
                <a:cs typeface="Times New Roman"/>
              </a:rPr>
              <a:t>becomes </a:t>
            </a:r>
            <a:r>
              <a:rPr sz="1000" dirty="0">
                <a:latin typeface="Times New Roman"/>
                <a:cs typeface="Times New Roman"/>
              </a:rPr>
              <a:t>10 v 7</a:t>
            </a:r>
          </a:p>
          <a:p>
            <a:pPr marL="8659" marR="11689">
              <a:lnSpc>
                <a:spcPts val="941"/>
              </a:lnSpc>
              <a:spcBef>
                <a:spcPts val="44"/>
              </a:spcBef>
            </a:pPr>
            <a:r>
              <a:rPr sz="1000" spc="-3" dirty="0">
                <a:latin typeface="Times New Roman"/>
                <a:cs typeface="Times New Roman"/>
              </a:rPr>
              <a:t>Additional players remain </a:t>
            </a:r>
            <a:r>
              <a:rPr sz="1000" dirty="0">
                <a:latin typeface="Times New Roman"/>
                <a:cs typeface="Times New Roman"/>
              </a:rPr>
              <a:t>on </a:t>
            </a:r>
            <a:r>
              <a:rPr sz="1000" spc="-3" dirty="0">
                <a:latin typeface="Times New Roman"/>
                <a:cs typeface="Times New Roman"/>
              </a:rPr>
              <a:t>the field </a:t>
            </a:r>
            <a:r>
              <a:rPr sz="1000" dirty="0">
                <a:latin typeface="Times New Roman"/>
                <a:cs typeface="Times New Roman"/>
              </a:rPr>
              <a:t>until </a:t>
            </a:r>
            <a:r>
              <a:rPr sz="1000" spc="-3" dirty="0">
                <a:latin typeface="Times New Roman"/>
                <a:cs typeface="Times New Roman"/>
              </a:rPr>
              <a:t>the score is </a:t>
            </a:r>
            <a:r>
              <a:rPr sz="1000" dirty="0">
                <a:latin typeface="Times New Roman"/>
                <a:cs typeface="Times New Roman"/>
              </a:rPr>
              <a:t>a 3 </a:t>
            </a:r>
            <a:r>
              <a:rPr sz="1000" spc="-3" dirty="0">
                <a:latin typeface="Times New Roman"/>
                <a:cs typeface="Times New Roman"/>
              </a:rPr>
              <a:t>goal differential and the process starts over  if necessary</a:t>
            </a:r>
            <a:endParaRPr sz="1000" dirty="0">
              <a:latin typeface="Times New Roman"/>
              <a:cs typeface="Times New Roman"/>
            </a:endParaRPr>
          </a:p>
        </p:txBody>
      </p:sp>
      <p:sp>
        <p:nvSpPr>
          <p:cNvPr id="3" name="object 3"/>
          <p:cNvSpPr/>
          <p:nvPr/>
        </p:nvSpPr>
        <p:spPr>
          <a:xfrm>
            <a:off x="4395346" y="105020"/>
            <a:ext cx="3307943" cy="621910"/>
          </a:xfrm>
          <a:prstGeom prst="rect">
            <a:avLst/>
          </a:prstGeom>
          <a:blipFill>
            <a:blip r:embed="rId2" cstate="print"/>
            <a:stretch>
              <a:fillRect/>
            </a:stretch>
          </a:blipFill>
        </p:spPr>
        <p:txBody>
          <a:bodyPr wrap="square" lIns="0" tIns="0" rIns="0" bIns="0" rtlCol="0"/>
          <a:lstStyle/>
          <a:p>
            <a:endParaRPr sz="1227"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6838" cy="4780613"/>
        </p:xfrm>
        <a:graphic>
          <a:graphicData uri="http://schemas.openxmlformats.org/drawingml/2006/table">
            <a:tbl>
              <a:tblPr firstRow="1" bandRow="1">
                <a:tableStyleId>{2D5ABB26-0587-4C30-8999-92F81FD0307C}</a:tableStyleId>
              </a:tblPr>
              <a:tblGrid>
                <a:gridCol w="675409">
                  <a:extLst>
                    <a:ext uri="{9D8B030D-6E8A-4147-A177-3AD203B41FA5}">
                      <a16:colId xmlns:a16="http://schemas.microsoft.com/office/drawing/2014/main" val="20000"/>
                    </a:ext>
                  </a:extLst>
                </a:gridCol>
                <a:gridCol w="1416627">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237016">
                <a:tc>
                  <a:txBody>
                    <a:bodyPr/>
                    <a:lstStyle/>
                    <a:p>
                      <a:pPr>
                        <a:lnSpc>
                          <a:spcPct val="100000"/>
                        </a:lnSpc>
                      </a:pPr>
                      <a:endParaRPr sz="7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68580">
                        <a:lnSpc>
                          <a:spcPts val="1275"/>
                        </a:lnSpc>
                      </a:pPr>
                      <a:r>
                        <a:rPr sz="700" spc="-5" dirty="0">
                          <a:latin typeface="Calibri"/>
                          <a:cs typeface="Calibri"/>
                        </a:rPr>
                        <a:t>without compromising</a:t>
                      </a:r>
                      <a:r>
                        <a:rPr sz="700" spc="-25" dirty="0">
                          <a:latin typeface="Calibri"/>
                          <a:cs typeface="Calibri"/>
                        </a:rPr>
                        <a:t> </a:t>
                      </a:r>
                      <a:r>
                        <a:rPr sz="700" spc="-5" dirty="0">
                          <a:latin typeface="Calibri"/>
                          <a:cs typeface="Calibri"/>
                        </a:rPr>
                        <a:t>time.</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562830">
                <a:tc>
                  <a:txBody>
                    <a:bodyPr/>
                    <a:lstStyle/>
                    <a:p>
                      <a:pPr marL="68580">
                        <a:lnSpc>
                          <a:spcPts val="1275"/>
                        </a:lnSpc>
                      </a:pPr>
                      <a:r>
                        <a:rPr sz="700" spc="-5" dirty="0">
                          <a:latin typeface="Calibri"/>
                          <a:cs typeface="Calibri"/>
                        </a:rPr>
                        <a:t>Attack/defend</a:t>
                      </a:r>
                      <a:endParaRPr sz="700" dirty="0">
                        <a:latin typeface="Calibri"/>
                        <a:cs typeface="Calibri"/>
                      </a:endParaRP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gn="just">
                        <a:lnSpc>
                          <a:spcPts val="1275"/>
                        </a:lnSpc>
                      </a:pPr>
                      <a:r>
                        <a:rPr sz="700" dirty="0">
                          <a:latin typeface="Calibri"/>
                          <a:cs typeface="Calibri"/>
                        </a:rPr>
                        <a:t>Divide the </a:t>
                      </a:r>
                      <a:r>
                        <a:rPr sz="700" spc="-5" dirty="0">
                          <a:latin typeface="Calibri"/>
                          <a:cs typeface="Calibri"/>
                        </a:rPr>
                        <a:t>team </a:t>
                      </a:r>
                      <a:r>
                        <a:rPr sz="700" spc="-10" dirty="0">
                          <a:latin typeface="Calibri"/>
                          <a:cs typeface="Calibri"/>
                        </a:rPr>
                        <a:t>in </a:t>
                      </a:r>
                      <a:r>
                        <a:rPr sz="700" dirty="0">
                          <a:latin typeface="Calibri"/>
                          <a:cs typeface="Calibri"/>
                        </a:rPr>
                        <a:t>half and</a:t>
                      </a:r>
                      <a:r>
                        <a:rPr sz="700" spc="-45" dirty="0">
                          <a:latin typeface="Calibri"/>
                          <a:cs typeface="Calibri"/>
                        </a:rPr>
                        <a:t> </a:t>
                      </a:r>
                      <a:r>
                        <a:rPr sz="700" spc="-5" dirty="0">
                          <a:latin typeface="Calibri"/>
                          <a:cs typeface="Calibri"/>
                        </a:rPr>
                        <a:t>have</a:t>
                      </a:r>
                      <a:endParaRPr sz="700" dirty="0">
                        <a:latin typeface="Calibri"/>
                        <a:cs typeface="Calibri"/>
                      </a:endParaRPr>
                    </a:p>
                    <a:p>
                      <a:pPr marL="68580" marR="107314" algn="just">
                        <a:lnSpc>
                          <a:spcPct val="101800"/>
                        </a:lnSpc>
                      </a:pPr>
                      <a:r>
                        <a:rPr sz="700" dirty="0">
                          <a:latin typeface="Calibri"/>
                          <a:cs typeface="Calibri"/>
                        </a:rPr>
                        <a:t>each </a:t>
                      </a:r>
                      <a:r>
                        <a:rPr sz="700" spc="-5" dirty="0">
                          <a:latin typeface="Calibri"/>
                          <a:cs typeface="Calibri"/>
                        </a:rPr>
                        <a:t>team place </a:t>
                      </a:r>
                      <a:r>
                        <a:rPr sz="700" dirty="0">
                          <a:latin typeface="Calibri"/>
                          <a:cs typeface="Calibri"/>
                        </a:rPr>
                        <a:t>a </a:t>
                      </a:r>
                      <a:r>
                        <a:rPr sz="700" spc="-5" dirty="0">
                          <a:latin typeface="Calibri"/>
                          <a:cs typeface="Calibri"/>
                        </a:rPr>
                        <a:t>keeper </a:t>
                      </a:r>
                      <a:r>
                        <a:rPr sz="700" spc="-10" dirty="0">
                          <a:latin typeface="Calibri"/>
                          <a:cs typeface="Calibri"/>
                        </a:rPr>
                        <a:t>in </a:t>
                      </a:r>
                      <a:r>
                        <a:rPr sz="700" spc="-5" dirty="0">
                          <a:latin typeface="Calibri"/>
                          <a:cs typeface="Calibri"/>
                        </a:rPr>
                        <a:t>goal.  The goals should be separated </a:t>
                      </a:r>
                      <a:r>
                        <a:rPr sz="700" dirty="0">
                          <a:latin typeface="Calibri"/>
                          <a:cs typeface="Calibri"/>
                        </a:rPr>
                        <a:t>by  </a:t>
                      </a:r>
                      <a:r>
                        <a:rPr sz="700" spc="-5" dirty="0">
                          <a:latin typeface="Calibri"/>
                          <a:cs typeface="Calibri"/>
                        </a:rPr>
                        <a:t>25 yards. Each team forms </a:t>
                      </a:r>
                      <a:r>
                        <a:rPr sz="700" dirty="0">
                          <a:latin typeface="Calibri"/>
                          <a:cs typeface="Calibri"/>
                        </a:rPr>
                        <a:t>a </a:t>
                      </a:r>
                      <a:r>
                        <a:rPr sz="700" spc="-5" dirty="0">
                          <a:latin typeface="Calibri"/>
                          <a:cs typeface="Calibri"/>
                        </a:rPr>
                        <a:t>line  </a:t>
                      </a:r>
                      <a:r>
                        <a:rPr sz="700" dirty="0">
                          <a:latin typeface="Calibri"/>
                          <a:cs typeface="Calibri"/>
                        </a:rPr>
                        <a:t>at </a:t>
                      </a:r>
                      <a:r>
                        <a:rPr sz="700" spc="-5" dirty="0">
                          <a:latin typeface="Calibri"/>
                          <a:cs typeface="Calibri"/>
                        </a:rPr>
                        <a:t>one </a:t>
                      </a:r>
                      <a:r>
                        <a:rPr sz="700" dirty="0">
                          <a:latin typeface="Calibri"/>
                          <a:cs typeface="Calibri"/>
                        </a:rPr>
                        <a:t>of the goal</a:t>
                      </a:r>
                      <a:r>
                        <a:rPr sz="700" spc="-50" dirty="0">
                          <a:latin typeface="Calibri"/>
                          <a:cs typeface="Calibri"/>
                        </a:rPr>
                        <a:t> </a:t>
                      </a:r>
                      <a:r>
                        <a:rPr sz="700" spc="-5" dirty="0">
                          <a:latin typeface="Calibri"/>
                          <a:cs typeface="Calibri"/>
                        </a:rPr>
                        <a:t>post.</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90805">
                        <a:lnSpc>
                          <a:spcPct val="101699"/>
                        </a:lnSpc>
                      </a:pPr>
                      <a:r>
                        <a:rPr sz="700" spc="-5" dirty="0">
                          <a:latin typeface="Calibri"/>
                          <a:cs typeface="Calibri"/>
                        </a:rPr>
                        <a:t>One team sends </a:t>
                      </a:r>
                      <a:r>
                        <a:rPr sz="700" dirty="0">
                          <a:latin typeface="Calibri"/>
                          <a:cs typeface="Calibri"/>
                        </a:rPr>
                        <a:t>a </a:t>
                      </a:r>
                      <a:r>
                        <a:rPr sz="700" spc="-5" dirty="0">
                          <a:latin typeface="Calibri"/>
                          <a:cs typeface="Calibri"/>
                        </a:rPr>
                        <a:t>defender </a:t>
                      </a:r>
                      <a:r>
                        <a:rPr sz="700" dirty="0">
                          <a:latin typeface="Calibri"/>
                          <a:cs typeface="Calibri"/>
                        </a:rPr>
                        <a:t>out  and </a:t>
                      </a:r>
                      <a:r>
                        <a:rPr sz="700" spc="-5" dirty="0">
                          <a:latin typeface="Calibri"/>
                          <a:cs typeface="Calibri"/>
                        </a:rPr>
                        <a:t>the other team’s first player  attempts to </a:t>
                      </a:r>
                      <a:r>
                        <a:rPr sz="700" dirty="0">
                          <a:latin typeface="Calibri"/>
                          <a:cs typeface="Calibri"/>
                        </a:rPr>
                        <a:t>score a </a:t>
                      </a:r>
                      <a:r>
                        <a:rPr sz="700" spc="-5" dirty="0">
                          <a:latin typeface="Calibri"/>
                          <a:cs typeface="Calibri"/>
                        </a:rPr>
                        <a:t>goal. When </a:t>
                      </a:r>
                      <a:r>
                        <a:rPr sz="700" dirty="0">
                          <a:latin typeface="Calibri"/>
                          <a:cs typeface="Calibri"/>
                        </a:rPr>
                        <a:t>a  </a:t>
                      </a:r>
                      <a:r>
                        <a:rPr sz="700" spc="-5" dirty="0">
                          <a:latin typeface="Calibri"/>
                          <a:cs typeface="Calibri"/>
                        </a:rPr>
                        <a:t>goal </a:t>
                      </a:r>
                      <a:r>
                        <a:rPr sz="700" dirty="0">
                          <a:latin typeface="Calibri"/>
                          <a:cs typeface="Calibri"/>
                        </a:rPr>
                        <a:t>is </a:t>
                      </a:r>
                      <a:r>
                        <a:rPr sz="700" spc="-5" dirty="0">
                          <a:latin typeface="Calibri"/>
                          <a:cs typeface="Calibri"/>
                        </a:rPr>
                        <a:t>scored </a:t>
                      </a:r>
                      <a:r>
                        <a:rPr sz="700" dirty="0">
                          <a:latin typeface="Calibri"/>
                          <a:cs typeface="Calibri"/>
                        </a:rPr>
                        <a:t>or the player is  </a:t>
                      </a:r>
                      <a:r>
                        <a:rPr sz="700" spc="-5" dirty="0">
                          <a:latin typeface="Calibri"/>
                          <a:cs typeface="Calibri"/>
                        </a:rPr>
                        <a:t>disposed </a:t>
                      </a:r>
                      <a:r>
                        <a:rPr sz="700" dirty="0">
                          <a:latin typeface="Calibri"/>
                          <a:cs typeface="Calibri"/>
                        </a:rPr>
                        <a:t>this </a:t>
                      </a:r>
                      <a:r>
                        <a:rPr sz="700" spc="-5" dirty="0">
                          <a:latin typeface="Calibri"/>
                          <a:cs typeface="Calibri"/>
                        </a:rPr>
                        <a:t>1v1 stops </a:t>
                      </a:r>
                      <a:r>
                        <a:rPr sz="700" dirty="0">
                          <a:latin typeface="Calibri"/>
                          <a:cs typeface="Calibri"/>
                        </a:rPr>
                        <a:t>and the  </a:t>
                      </a:r>
                      <a:r>
                        <a:rPr sz="700" spc="-5" dirty="0">
                          <a:latin typeface="Calibri"/>
                          <a:cs typeface="Calibri"/>
                        </a:rPr>
                        <a:t>team that started </a:t>
                      </a:r>
                      <a:r>
                        <a:rPr sz="700" dirty="0">
                          <a:latin typeface="Calibri"/>
                          <a:cs typeface="Calibri"/>
                        </a:rPr>
                        <a:t>off defending  sends a </a:t>
                      </a:r>
                      <a:r>
                        <a:rPr sz="700" spc="-5" dirty="0">
                          <a:latin typeface="Calibri"/>
                          <a:cs typeface="Calibri"/>
                        </a:rPr>
                        <a:t>player onto </a:t>
                      </a:r>
                      <a:r>
                        <a:rPr sz="700" dirty="0">
                          <a:latin typeface="Calibri"/>
                          <a:cs typeface="Calibri"/>
                        </a:rPr>
                        <a:t>the </a:t>
                      </a:r>
                      <a:r>
                        <a:rPr sz="700" spc="-5" dirty="0">
                          <a:latin typeface="Calibri"/>
                          <a:cs typeface="Calibri"/>
                        </a:rPr>
                        <a:t>field with  </a:t>
                      </a:r>
                      <a:r>
                        <a:rPr sz="700" dirty="0">
                          <a:latin typeface="Calibri"/>
                          <a:cs typeface="Calibri"/>
                        </a:rPr>
                        <a:t>a ball </a:t>
                      </a:r>
                      <a:r>
                        <a:rPr sz="700" spc="-5" dirty="0">
                          <a:latin typeface="Calibri"/>
                          <a:cs typeface="Calibri"/>
                        </a:rPr>
                        <a:t>attempting to score. The  player that started </a:t>
                      </a:r>
                      <a:r>
                        <a:rPr sz="700" dirty="0">
                          <a:latin typeface="Calibri"/>
                          <a:cs typeface="Calibri"/>
                        </a:rPr>
                        <a:t>off </a:t>
                      </a:r>
                      <a:r>
                        <a:rPr sz="700" spc="-5" dirty="0">
                          <a:latin typeface="Calibri"/>
                          <a:cs typeface="Calibri"/>
                        </a:rPr>
                        <a:t>the </a:t>
                      </a:r>
                      <a:r>
                        <a:rPr sz="700" dirty="0">
                          <a:latin typeface="Calibri"/>
                          <a:cs typeface="Calibri"/>
                        </a:rPr>
                        <a:t>game  off </a:t>
                      </a:r>
                      <a:r>
                        <a:rPr sz="700" spc="-5" dirty="0">
                          <a:latin typeface="Calibri"/>
                          <a:cs typeface="Calibri"/>
                        </a:rPr>
                        <a:t>attacking becomes </a:t>
                      </a:r>
                      <a:r>
                        <a:rPr sz="700" dirty="0">
                          <a:latin typeface="Calibri"/>
                          <a:cs typeface="Calibri"/>
                        </a:rPr>
                        <a:t>the  </a:t>
                      </a:r>
                      <a:r>
                        <a:rPr sz="700" spc="-5" dirty="0">
                          <a:latin typeface="Calibri"/>
                          <a:cs typeface="Calibri"/>
                        </a:rPr>
                        <a:t>defender.</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233045">
                        <a:lnSpc>
                          <a:spcPct val="101899"/>
                        </a:lnSpc>
                      </a:pPr>
                      <a:r>
                        <a:rPr sz="700" spc="-5" dirty="0">
                          <a:latin typeface="Calibri"/>
                          <a:cs typeface="Calibri"/>
                        </a:rPr>
                        <a:t>Each </a:t>
                      </a:r>
                      <a:r>
                        <a:rPr sz="700" dirty="0">
                          <a:latin typeface="Calibri"/>
                          <a:cs typeface="Calibri"/>
                        </a:rPr>
                        <a:t>player </a:t>
                      </a:r>
                      <a:r>
                        <a:rPr sz="700" spc="-5" dirty="0">
                          <a:latin typeface="Calibri"/>
                          <a:cs typeface="Calibri"/>
                        </a:rPr>
                        <a:t>takes </a:t>
                      </a:r>
                      <a:r>
                        <a:rPr sz="700" dirty="0">
                          <a:latin typeface="Calibri"/>
                          <a:cs typeface="Calibri"/>
                        </a:rPr>
                        <a:t>a </a:t>
                      </a:r>
                      <a:r>
                        <a:rPr sz="700" spc="-5" dirty="0">
                          <a:latin typeface="Calibri"/>
                          <a:cs typeface="Calibri"/>
                        </a:rPr>
                        <a:t>turn first </a:t>
                      </a:r>
                      <a:r>
                        <a:rPr sz="700" spc="5" dirty="0">
                          <a:latin typeface="Calibri"/>
                          <a:cs typeface="Calibri"/>
                        </a:rPr>
                        <a:t>as  </a:t>
                      </a:r>
                      <a:r>
                        <a:rPr sz="700" dirty="0">
                          <a:latin typeface="Calibri"/>
                          <a:cs typeface="Calibri"/>
                        </a:rPr>
                        <a:t>the </a:t>
                      </a:r>
                      <a:r>
                        <a:rPr sz="700" spc="-5" dirty="0">
                          <a:latin typeface="Calibri"/>
                          <a:cs typeface="Calibri"/>
                        </a:rPr>
                        <a:t>attacker </a:t>
                      </a:r>
                      <a:r>
                        <a:rPr sz="700" dirty="0">
                          <a:latin typeface="Calibri"/>
                          <a:cs typeface="Calibri"/>
                        </a:rPr>
                        <a:t>and </a:t>
                      </a:r>
                      <a:r>
                        <a:rPr sz="700" spc="-5" dirty="0">
                          <a:latin typeface="Calibri"/>
                          <a:cs typeface="Calibri"/>
                        </a:rPr>
                        <a:t>then </a:t>
                      </a:r>
                      <a:r>
                        <a:rPr sz="700" dirty="0">
                          <a:latin typeface="Calibri"/>
                          <a:cs typeface="Calibri"/>
                        </a:rPr>
                        <a:t>as </a:t>
                      </a:r>
                      <a:r>
                        <a:rPr sz="700" spc="-5" dirty="0">
                          <a:latin typeface="Calibri"/>
                          <a:cs typeface="Calibri"/>
                        </a:rPr>
                        <a:t>the  defender.</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980767">
                <a:tc>
                  <a:txBody>
                    <a:bodyPr/>
                    <a:lstStyle/>
                    <a:p>
                      <a:pPr marL="68580">
                        <a:lnSpc>
                          <a:spcPts val="1275"/>
                        </a:lnSpc>
                      </a:pPr>
                      <a:r>
                        <a:rPr sz="700" spc="-5" dirty="0">
                          <a:latin typeface="Calibri"/>
                          <a:cs typeface="Calibri"/>
                        </a:rPr>
                        <a:t>2v2/3v3</a:t>
                      </a:r>
                      <a:endParaRPr sz="700" dirty="0">
                        <a:latin typeface="Calibri"/>
                        <a:cs typeface="Calibri"/>
                      </a:endParaRPr>
                    </a:p>
                    <a:p>
                      <a:pPr marL="68580" marR="392430">
                        <a:lnSpc>
                          <a:spcPct val="101800"/>
                        </a:lnSpc>
                      </a:pPr>
                      <a:r>
                        <a:rPr sz="700" dirty="0">
                          <a:latin typeface="Calibri"/>
                          <a:cs typeface="Calibri"/>
                        </a:rPr>
                        <a:t>re</a:t>
                      </a:r>
                      <a:r>
                        <a:rPr sz="700" spc="-10" dirty="0">
                          <a:latin typeface="Calibri"/>
                          <a:cs typeface="Calibri"/>
                        </a:rPr>
                        <a:t>v</a:t>
                      </a:r>
                      <a:r>
                        <a:rPr sz="700" spc="5" dirty="0">
                          <a:latin typeface="Calibri"/>
                          <a:cs typeface="Calibri"/>
                        </a:rPr>
                        <a:t>o</a:t>
                      </a:r>
                      <a:r>
                        <a:rPr sz="700" dirty="0">
                          <a:latin typeface="Calibri"/>
                          <a:cs typeface="Calibri"/>
                        </a:rPr>
                        <a:t>lv</a:t>
                      </a:r>
                      <a:r>
                        <a:rPr sz="700" spc="-15" dirty="0">
                          <a:latin typeface="Calibri"/>
                          <a:cs typeface="Calibri"/>
                        </a:rPr>
                        <a:t>i</a:t>
                      </a:r>
                      <a:r>
                        <a:rPr sz="700" spc="-5" dirty="0">
                          <a:latin typeface="Calibri"/>
                          <a:cs typeface="Calibri"/>
                        </a:rPr>
                        <a:t>n</a:t>
                      </a:r>
                      <a:r>
                        <a:rPr sz="700" dirty="0">
                          <a:latin typeface="Calibri"/>
                          <a:cs typeface="Calibri"/>
                        </a:rPr>
                        <a:t>g  game</a:t>
                      </a: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spc="-5" dirty="0">
                          <a:latin typeface="Calibri"/>
                          <a:cs typeface="Calibri"/>
                        </a:rPr>
                        <a:t>The team </a:t>
                      </a:r>
                      <a:r>
                        <a:rPr sz="700" dirty="0">
                          <a:latin typeface="Calibri"/>
                          <a:cs typeface="Calibri"/>
                        </a:rPr>
                        <a:t>is </a:t>
                      </a:r>
                      <a:r>
                        <a:rPr sz="700" spc="-5" dirty="0">
                          <a:latin typeface="Calibri"/>
                          <a:cs typeface="Calibri"/>
                        </a:rPr>
                        <a:t>divided </a:t>
                      </a:r>
                      <a:r>
                        <a:rPr sz="700" dirty="0">
                          <a:latin typeface="Calibri"/>
                          <a:cs typeface="Calibri"/>
                        </a:rPr>
                        <a:t>in</a:t>
                      </a:r>
                      <a:r>
                        <a:rPr sz="700" spc="-30" dirty="0">
                          <a:latin typeface="Calibri"/>
                          <a:cs typeface="Calibri"/>
                        </a:rPr>
                        <a:t> </a:t>
                      </a:r>
                      <a:r>
                        <a:rPr sz="700" dirty="0">
                          <a:latin typeface="Calibri"/>
                          <a:cs typeface="Calibri"/>
                        </a:rPr>
                        <a:t>halve.</a:t>
                      </a:r>
                    </a:p>
                    <a:p>
                      <a:pPr marL="68580" marR="62230">
                        <a:lnSpc>
                          <a:spcPct val="101800"/>
                        </a:lnSpc>
                      </a:pPr>
                      <a:r>
                        <a:rPr sz="700" spc="-5" dirty="0">
                          <a:latin typeface="Calibri"/>
                          <a:cs typeface="Calibri"/>
                        </a:rPr>
                        <a:t>Each group </a:t>
                      </a:r>
                      <a:r>
                        <a:rPr sz="700" dirty="0">
                          <a:latin typeface="Calibri"/>
                          <a:cs typeface="Calibri"/>
                        </a:rPr>
                        <a:t>places a player in </a:t>
                      </a:r>
                      <a:r>
                        <a:rPr sz="700" spc="-5" dirty="0">
                          <a:latin typeface="Calibri"/>
                          <a:cs typeface="Calibri"/>
                        </a:rPr>
                        <a:t>goal  </a:t>
                      </a:r>
                      <a:r>
                        <a:rPr sz="700" dirty="0">
                          <a:latin typeface="Calibri"/>
                          <a:cs typeface="Calibri"/>
                        </a:rPr>
                        <a:t>and </a:t>
                      </a:r>
                      <a:r>
                        <a:rPr sz="700" spc="-5" dirty="0">
                          <a:latin typeface="Calibri"/>
                          <a:cs typeface="Calibri"/>
                        </a:rPr>
                        <a:t>the remaining players start  from either side </a:t>
                      </a:r>
                      <a:r>
                        <a:rPr sz="700" dirty="0">
                          <a:latin typeface="Calibri"/>
                          <a:cs typeface="Calibri"/>
                        </a:rPr>
                        <a:t>of </a:t>
                      </a:r>
                      <a:r>
                        <a:rPr sz="700" spc="-5" dirty="0">
                          <a:latin typeface="Calibri"/>
                          <a:cs typeface="Calibri"/>
                        </a:rPr>
                        <a:t>their defensive  goal.</a:t>
                      </a:r>
                      <a:endParaRPr sz="700" dirty="0">
                        <a:latin typeface="Calibri"/>
                        <a:cs typeface="Calibri"/>
                      </a:endParaRPr>
                    </a:p>
                    <a:p>
                      <a:pPr>
                        <a:lnSpc>
                          <a:spcPct val="100000"/>
                        </a:lnSpc>
                        <a:spcBef>
                          <a:spcPts val="10"/>
                        </a:spcBef>
                      </a:pPr>
                      <a:endParaRPr sz="800" dirty="0">
                        <a:latin typeface="Times New Roman"/>
                        <a:cs typeface="Times New Roman"/>
                      </a:endParaRPr>
                    </a:p>
                    <a:p>
                      <a:pPr marL="68580" marR="118110">
                        <a:lnSpc>
                          <a:spcPct val="101800"/>
                        </a:lnSpc>
                      </a:pPr>
                      <a:r>
                        <a:rPr sz="700" spc="-5" dirty="0">
                          <a:latin typeface="Calibri"/>
                          <a:cs typeface="Calibri"/>
                        </a:rPr>
                        <a:t>The </a:t>
                      </a:r>
                      <a:r>
                        <a:rPr sz="700" dirty="0">
                          <a:latin typeface="Calibri"/>
                          <a:cs typeface="Calibri"/>
                        </a:rPr>
                        <a:t>game </a:t>
                      </a:r>
                      <a:r>
                        <a:rPr sz="700" spc="-10" dirty="0">
                          <a:latin typeface="Calibri"/>
                          <a:cs typeface="Calibri"/>
                        </a:rPr>
                        <a:t>starts </a:t>
                      </a:r>
                      <a:r>
                        <a:rPr sz="700" spc="-5" dirty="0">
                          <a:latin typeface="Calibri"/>
                          <a:cs typeface="Calibri"/>
                        </a:rPr>
                        <a:t>with two </a:t>
                      </a:r>
                      <a:r>
                        <a:rPr sz="700" dirty="0">
                          <a:latin typeface="Calibri"/>
                          <a:cs typeface="Calibri"/>
                        </a:rPr>
                        <a:t>players  coming out for </a:t>
                      </a:r>
                      <a:r>
                        <a:rPr sz="700" spc="-5" dirty="0">
                          <a:latin typeface="Calibri"/>
                          <a:cs typeface="Calibri"/>
                        </a:rPr>
                        <a:t>each</a:t>
                      </a:r>
                      <a:r>
                        <a:rPr sz="700" spc="-45" dirty="0">
                          <a:latin typeface="Calibri"/>
                          <a:cs typeface="Calibri"/>
                        </a:rPr>
                        <a:t> </a:t>
                      </a:r>
                      <a:r>
                        <a:rPr sz="700" spc="-5" dirty="0">
                          <a:latin typeface="Calibri"/>
                          <a:cs typeface="Calibri"/>
                        </a:rPr>
                        <a:t>team.</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103505">
                        <a:lnSpc>
                          <a:spcPct val="101800"/>
                        </a:lnSpc>
                        <a:spcBef>
                          <a:spcPts val="5"/>
                        </a:spcBef>
                      </a:pPr>
                      <a:r>
                        <a:rPr sz="700" spc="-5" dirty="0">
                          <a:latin typeface="Calibri"/>
                          <a:cs typeface="Calibri"/>
                        </a:rPr>
                        <a:t>When </a:t>
                      </a:r>
                      <a:r>
                        <a:rPr sz="700" dirty="0">
                          <a:latin typeface="Calibri"/>
                          <a:cs typeface="Calibri"/>
                        </a:rPr>
                        <a:t>a </a:t>
                      </a:r>
                      <a:r>
                        <a:rPr sz="700" spc="-5" dirty="0">
                          <a:latin typeface="Calibri"/>
                          <a:cs typeface="Calibri"/>
                        </a:rPr>
                        <a:t>goal </a:t>
                      </a:r>
                      <a:r>
                        <a:rPr sz="700" dirty="0">
                          <a:latin typeface="Calibri"/>
                          <a:cs typeface="Calibri"/>
                        </a:rPr>
                        <a:t>is </a:t>
                      </a:r>
                      <a:r>
                        <a:rPr sz="700" spc="-5" dirty="0">
                          <a:latin typeface="Calibri"/>
                          <a:cs typeface="Calibri"/>
                        </a:rPr>
                        <a:t>scored </a:t>
                      </a:r>
                      <a:r>
                        <a:rPr sz="700" dirty="0">
                          <a:latin typeface="Calibri"/>
                          <a:cs typeface="Calibri"/>
                        </a:rPr>
                        <a:t>the </a:t>
                      </a:r>
                      <a:r>
                        <a:rPr sz="700" spc="-5" dirty="0">
                          <a:latin typeface="Calibri"/>
                          <a:cs typeface="Calibri"/>
                        </a:rPr>
                        <a:t>team  </a:t>
                      </a:r>
                      <a:r>
                        <a:rPr sz="700" dirty="0">
                          <a:latin typeface="Calibri"/>
                          <a:cs typeface="Calibri"/>
                        </a:rPr>
                        <a:t>that was </a:t>
                      </a:r>
                      <a:r>
                        <a:rPr sz="700" spc="-5" dirty="0">
                          <a:latin typeface="Calibri"/>
                          <a:cs typeface="Calibri"/>
                        </a:rPr>
                        <a:t>scored on leaves </a:t>
                      </a:r>
                      <a:r>
                        <a:rPr sz="700" dirty="0">
                          <a:latin typeface="Calibri"/>
                          <a:cs typeface="Calibri"/>
                        </a:rPr>
                        <a:t>the  </a:t>
                      </a:r>
                      <a:r>
                        <a:rPr sz="700" spc="-5" dirty="0">
                          <a:latin typeface="Calibri"/>
                          <a:cs typeface="Calibri"/>
                        </a:rPr>
                        <a:t>field </a:t>
                      </a:r>
                      <a:r>
                        <a:rPr sz="700" dirty="0">
                          <a:latin typeface="Calibri"/>
                          <a:cs typeface="Calibri"/>
                        </a:rPr>
                        <a:t>and </a:t>
                      </a:r>
                      <a:r>
                        <a:rPr sz="700" spc="-5" dirty="0">
                          <a:latin typeface="Calibri"/>
                          <a:cs typeface="Calibri"/>
                        </a:rPr>
                        <a:t>is replaced with two  </a:t>
                      </a:r>
                      <a:r>
                        <a:rPr sz="700" dirty="0">
                          <a:latin typeface="Calibri"/>
                          <a:cs typeface="Calibri"/>
                        </a:rPr>
                        <a:t>new </a:t>
                      </a:r>
                      <a:r>
                        <a:rPr sz="700" spc="-5" dirty="0">
                          <a:latin typeface="Calibri"/>
                          <a:cs typeface="Calibri"/>
                        </a:rPr>
                        <a:t>players </a:t>
                      </a:r>
                      <a:r>
                        <a:rPr sz="700" spc="-10" dirty="0">
                          <a:latin typeface="Calibri"/>
                          <a:cs typeface="Calibri"/>
                        </a:rPr>
                        <a:t>from </a:t>
                      </a:r>
                      <a:r>
                        <a:rPr sz="700" dirty="0">
                          <a:latin typeface="Calibri"/>
                          <a:cs typeface="Calibri"/>
                        </a:rPr>
                        <a:t>their </a:t>
                      </a:r>
                      <a:r>
                        <a:rPr sz="700" spc="-5" dirty="0">
                          <a:latin typeface="Calibri"/>
                          <a:cs typeface="Calibri"/>
                        </a:rPr>
                        <a:t>team </a:t>
                      </a:r>
                      <a:r>
                        <a:rPr sz="700" dirty="0">
                          <a:latin typeface="Calibri"/>
                          <a:cs typeface="Calibri"/>
                        </a:rPr>
                        <a:t>who  enter </a:t>
                      </a:r>
                      <a:r>
                        <a:rPr sz="700" spc="-5" dirty="0">
                          <a:latin typeface="Calibri"/>
                          <a:cs typeface="Calibri"/>
                        </a:rPr>
                        <a:t>with </a:t>
                      </a:r>
                      <a:r>
                        <a:rPr sz="700" dirty="0">
                          <a:latin typeface="Calibri"/>
                          <a:cs typeface="Calibri"/>
                        </a:rPr>
                        <a:t>a</a:t>
                      </a:r>
                      <a:r>
                        <a:rPr sz="700" spc="-15" dirty="0">
                          <a:latin typeface="Calibri"/>
                          <a:cs typeface="Calibri"/>
                        </a:rPr>
                        <a:t> </a:t>
                      </a:r>
                      <a:r>
                        <a:rPr sz="700" spc="-5" dirty="0">
                          <a:latin typeface="Calibri"/>
                          <a:cs typeface="Calibri"/>
                        </a:rPr>
                        <a:t>ball.</a:t>
                      </a:r>
                      <a:endParaRPr sz="700" dirty="0">
                        <a:latin typeface="Calibri"/>
                        <a:cs typeface="Calibri"/>
                      </a:endParaRPr>
                    </a:p>
                    <a:p>
                      <a:pPr>
                        <a:lnSpc>
                          <a:spcPct val="100000"/>
                        </a:lnSpc>
                        <a:spcBef>
                          <a:spcPts val="45"/>
                        </a:spcBef>
                      </a:pPr>
                      <a:endParaRPr sz="800" dirty="0">
                        <a:latin typeface="Times New Roman"/>
                        <a:cs typeface="Times New Roman"/>
                      </a:endParaRPr>
                    </a:p>
                    <a:p>
                      <a:pPr marL="68580">
                        <a:lnSpc>
                          <a:spcPct val="100000"/>
                        </a:lnSpc>
                      </a:pPr>
                      <a:r>
                        <a:rPr sz="700" spc="-5" dirty="0">
                          <a:latin typeface="Calibri"/>
                          <a:cs typeface="Calibri"/>
                        </a:rPr>
                        <a:t>Keep</a:t>
                      </a:r>
                      <a:r>
                        <a:rPr sz="700" dirty="0">
                          <a:latin typeface="Calibri"/>
                          <a:cs typeface="Calibri"/>
                        </a:rPr>
                        <a:t> </a:t>
                      </a:r>
                      <a:r>
                        <a:rPr sz="700" spc="-5" dirty="0">
                          <a:latin typeface="Calibri"/>
                          <a:cs typeface="Calibri"/>
                        </a:rPr>
                        <a:t>score.</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3" name="object 3"/>
          <p:cNvSpPr/>
          <p:nvPr/>
        </p:nvSpPr>
        <p:spPr>
          <a:xfrm>
            <a:off x="6173932" y="864697"/>
            <a:ext cx="1947602" cy="1272453"/>
          </a:xfrm>
          <a:prstGeom prst="rect">
            <a:avLst/>
          </a:prstGeom>
          <a:blipFill>
            <a:blip r:embed="rId2" cstate="print"/>
            <a:stretch>
              <a:fillRect/>
            </a:stretch>
          </a:blipFill>
        </p:spPr>
        <p:txBody>
          <a:bodyPr wrap="square" lIns="0" tIns="0" rIns="0" bIns="0" rtlCol="0"/>
          <a:lstStyle/>
          <a:p>
            <a:endParaRPr sz="1227" dirty="0"/>
          </a:p>
        </p:txBody>
      </p:sp>
      <p:sp>
        <p:nvSpPr>
          <p:cNvPr id="4" name="object 4"/>
          <p:cNvSpPr/>
          <p:nvPr/>
        </p:nvSpPr>
        <p:spPr>
          <a:xfrm>
            <a:off x="6173932" y="3427008"/>
            <a:ext cx="1947602" cy="1207510"/>
          </a:xfrm>
          <a:prstGeom prst="rect">
            <a:avLst/>
          </a:prstGeom>
          <a:blipFill>
            <a:blip r:embed="rId3" cstate="print"/>
            <a:stretch>
              <a:fillRect/>
            </a:stretch>
          </a:blipFill>
        </p:spPr>
        <p:txBody>
          <a:bodyPr wrap="square" lIns="0" tIns="0" rIns="0" bIns="0" rtlCol="0"/>
          <a:lstStyle/>
          <a:p>
            <a:endParaRPr sz="1227"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5972" cy="1400019"/>
        </p:xfrm>
        <a:graphic>
          <a:graphicData uri="http://schemas.openxmlformats.org/drawingml/2006/table">
            <a:tbl>
              <a:tblPr firstRow="1" bandRow="1">
                <a:tableStyleId>{2D5ABB26-0587-4C30-8999-92F81FD0307C}</a:tableStyleId>
              </a:tblPr>
              <a:tblGrid>
                <a:gridCol w="675409">
                  <a:extLst>
                    <a:ext uri="{9D8B030D-6E8A-4147-A177-3AD203B41FA5}">
                      <a16:colId xmlns:a16="http://schemas.microsoft.com/office/drawing/2014/main" val="20000"/>
                    </a:ext>
                  </a:extLst>
                </a:gridCol>
                <a:gridCol w="1416194">
                  <a:extLst>
                    <a:ext uri="{9D8B030D-6E8A-4147-A177-3AD203B41FA5}">
                      <a16:colId xmlns:a16="http://schemas.microsoft.com/office/drawing/2014/main" val="20001"/>
                    </a:ext>
                  </a:extLst>
                </a:gridCol>
                <a:gridCol w="2054369">
                  <a:extLst>
                    <a:ext uri="{9D8B030D-6E8A-4147-A177-3AD203B41FA5}">
                      <a16:colId xmlns:a16="http://schemas.microsoft.com/office/drawing/2014/main" val="20002"/>
                    </a:ext>
                  </a:extLst>
                </a:gridCol>
              </a:tblGrid>
              <a:tr h="1400019">
                <a:tc>
                  <a:txBody>
                    <a:bodyPr/>
                    <a:lstStyle/>
                    <a:p>
                      <a:pPr marL="68580">
                        <a:lnSpc>
                          <a:spcPts val="1275"/>
                        </a:lnSpc>
                      </a:pPr>
                      <a:r>
                        <a:rPr sz="700" spc="-5" dirty="0">
                          <a:latin typeface="Calibri"/>
                          <a:cs typeface="Calibri"/>
                        </a:rPr>
                        <a:t>4v4</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68580">
                        <a:lnSpc>
                          <a:spcPts val="1275"/>
                        </a:lnSpc>
                      </a:pPr>
                      <a:r>
                        <a:rPr sz="700" dirty="0">
                          <a:latin typeface="Calibri"/>
                          <a:cs typeface="Calibri"/>
                        </a:rPr>
                        <a:t>It is all </a:t>
                      </a:r>
                      <a:r>
                        <a:rPr sz="700" spc="-5" dirty="0">
                          <a:latin typeface="Calibri"/>
                          <a:cs typeface="Calibri"/>
                        </a:rPr>
                        <a:t>about connection. Can</a:t>
                      </a:r>
                      <a:r>
                        <a:rPr sz="700" spc="-30" dirty="0">
                          <a:latin typeface="Calibri"/>
                          <a:cs typeface="Calibri"/>
                        </a:rPr>
                        <a:t> </a:t>
                      </a:r>
                      <a:r>
                        <a:rPr sz="700" spc="-5" dirty="0">
                          <a:latin typeface="Calibri"/>
                          <a:cs typeface="Calibri"/>
                        </a:rPr>
                        <a:t>the</a:t>
                      </a:r>
                      <a:endParaRPr sz="700" dirty="0">
                        <a:latin typeface="Calibri"/>
                        <a:cs typeface="Calibri"/>
                      </a:endParaRPr>
                    </a:p>
                    <a:p>
                      <a:pPr marL="68580" marR="217804">
                        <a:lnSpc>
                          <a:spcPct val="101800"/>
                        </a:lnSpc>
                      </a:pPr>
                      <a:r>
                        <a:rPr sz="700" spc="-5" dirty="0">
                          <a:latin typeface="Calibri"/>
                          <a:cs typeface="Calibri"/>
                        </a:rPr>
                        <a:t>players </a:t>
                      </a:r>
                      <a:r>
                        <a:rPr sz="700" dirty="0">
                          <a:latin typeface="Calibri"/>
                          <a:cs typeface="Calibri"/>
                        </a:rPr>
                        <a:t>connect </a:t>
                      </a:r>
                      <a:r>
                        <a:rPr sz="700" spc="-5" dirty="0">
                          <a:latin typeface="Calibri"/>
                          <a:cs typeface="Calibri"/>
                        </a:rPr>
                        <a:t>the lesson plan  </a:t>
                      </a:r>
                      <a:r>
                        <a:rPr sz="700" dirty="0">
                          <a:latin typeface="Calibri"/>
                          <a:cs typeface="Calibri"/>
                        </a:rPr>
                        <a:t>into </a:t>
                      </a:r>
                      <a:r>
                        <a:rPr sz="700" spc="-5" dirty="0">
                          <a:latin typeface="Calibri"/>
                          <a:cs typeface="Calibri"/>
                        </a:rPr>
                        <a:t>the</a:t>
                      </a:r>
                      <a:r>
                        <a:rPr sz="700" spc="-15" dirty="0">
                          <a:latin typeface="Calibri"/>
                          <a:cs typeface="Calibri"/>
                        </a:rPr>
                        <a:t> </a:t>
                      </a:r>
                      <a:r>
                        <a:rPr sz="700" dirty="0">
                          <a:latin typeface="Calibri"/>
                          <a:cs typeface="Calibri"/>
                        </a:rPr>
                        <a:t>game?</a:t>
                      </a:r>
                    </a:p>
                    <a:p>
                      <a:pPr>
                        <a:lnSpc>
                          <a:spcPct val="100000"/>
                        </a:lnSpc>
                        <a:spcBef>
                          <a:spcPts val="20"/>
                        </a:spcBef>
                      </a:pPr>
                      <a:endParaRPr sz="800" dirty="0">
                        <a:latin typeface="Times New Roman"/>
                        <a:cs typeface="Times New Roman"/>
                      </a:endParaRPr>
                    </a:p>
                    <a:p>
                      <a:pPr marL="68580" marR="217804">
                        <a:lnSpc>
                          <a:spcPct val="101800"/>
                        </a:lnSpc>
                      </a:pPr>
                      <a:r>
                        <a:rPr sz="700" dirty="0">
                          <a:latin typeface="Calibri"/>
                          <a:cs typeface="Calibri"/>
                        </a:rPr>
                        <a:t>Has your </a:t>
                      </a:r>
                      <a:r>
                        <a:rPr sz="700" spc="-5" dirty="0">
                          <a:latin typeface="Calibri"/>
                          <a:cs typeface="Calibri"/>
                        </a:rPr>
                        <a:t>session </a:t>
                      </a:r>
                      <a:r>
                        <a:rPr sz="700" dirty="0">
                          <a:latin typeface="Calibri"/>
                          <a:cs typeface="Calibri"/>
                        </a:rPr>
                        <a:t>had an</a:t>
                      </a:r>
                      <a:r>
                        <a:rPr sz="700" spc="-80" dirty="0">
                          <a:latin typeface="Calibri"/>
                          <a:cs typeface="Calibri"/>
                        </a:rPr>
                        <a:t> </a:t>
                      </a:r>
                      <a:r>
                        <a:rPr sz="700" spc="-5" dirty="0">
                          <a:latin typeface="Calibri"/>
                          <a:cs typeface="Calibri"/>
                        </a:rPr>
                        <a:t>impact  </a:t>
                      </a:r>
                      <a:r>
                        <a:rPr sz="700" dirty="0">
                          <a:latin typeface="Calibri"/>
                          <a:cs typeface="Calibri"/>
                        </a:rPr>
                        <a:t>on the</a:t>
                      </a:r>
                      <a:r>
                        <a:rPr sz="700" spc="-20" dirty="0">
                          <a:latin typeface="Calibri"/>
                          <a:cs typeface="Calibri"/>
                        </a:rPr>
                        <a:t> </a:t>
                      </a:r>
                      <a:r>
                        <a:rPr sz="700" spc="-5" dirty="0">
                          <a:latin typeface="Calibri"/>
                          <a:cs typeface="Calibri"/>
                        </a:rPr>
                        <a:t>players?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
        <p:nvSpPr>
          <p:cNvPr id="3" name="object 3"/>
          <p:cNvSpPr/>
          <p:nvPr/>
        </p:nvSpPr>
        <p:spPr>
          <a:xfrm>
            <a:off x="6173932" y="627784"/>
            <a:ext cx="1947602" cy="1175039"/>
          </a:xfrm>
          <a:prstGeom prst="rect">
            <a:avLst/>
          </a:prstGeom>
          <a:blipFill>
            <a:blip r:embed="rId2" cstate="print"/>
            <a:stretch>
              <a:fillRect/>
            </a:stretch>
          </a:blipFill>
        </p:spPr>
        <p:txBody>
          <a:bodyPr wrap="square" lIns="0" tIns="0" rIns="0" bIns="0" rtlCol="0"/>
          <a:lstStyle/>
          <a:p>
            <a:endParaRPr sz="1227"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1321" y="609773"/>
            <a:ext cx="560676" cy="124160"/>
          </a:xfrm>
          <a:prstGeom prst="rect">
            <a:avLst/>
          </a:prstGeom>
        </p:spPr>
        <p:txBody>
          <a:bodyPr vert="horz" wrap="square" lIns="0" tIns="8659" rIns="0" bIns="0" rtlCol="0">
            <a:spAutoFit/>
          </a:bodyPr>
          <a:lstStyle/>
          <a:p>
            <a:pPr marL="8659">
              <a:spcBef>
                <a:spcPts val="68"/>
              </a:spcBef>
            </a:pPr>
            <a:r>
              <a:rPr sz="750" b="1" dirty="0">
                <a:latin typeface="Calibri"/>
                <a:cs typeface="Calibri"/>
              </a:rPr>
              <a:t>U10</a:t>
            </a:r>
            <a:r>
              <a:rPr sz="750" b="1" spc="-31" dirty="0">
                <a:latin typeface="Calibri"/>
                <a:cs typeface="Calibri"/>
              </a:rPr>
              <a:t> </a:t>
            </a:r>
            <a:r>
              <a:rPr sz="750" b="1" spc="-3" dirty="0">
                <a:latin typeface="Calibri"/>
                <a:cs typeface="Calibri"/>
              </a:rPr>
              <a:t>Shielding</a:t>
            </a:r>
            <a:endParaRPr sz="750" dirty="0">
              <a:latin typeface="Calibri"/>
              <a:cs typeface="Calibri"/>
            </a:endParaRPr>
          </a:p>
        </p:txBody>
      </p:sp>
      <p:sp>
        <p:nvSpPr>
          <p:cNvPr id="3" name="object 3"/>
          <p:cNvSpPr txBox="1"/>
          <p:nvPr/>
        </p:nvSpPr>
        <p:spPr>
          <a:xfrm>
            <a:off x="4061321" y="830061"/>
            <a:ext cx="25630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3" dirty="0">
                <a:latin typeface="Calibri"/>
                <a:cs typeface="Calibri"/>
              </a:rPr>
              <a:t>a</a:t>
            </a:r>
            <a:r>
              <a:rPr sz="750" spc="-7" dirty="0">
                <a:latin typeface="Calibri"/>
                <a:cs typeface="Calibri"/>
              </a:rPr>
              <a:t>t</a:t>
            </a:r>
            <a:r>
              <a:rPr sz="750" dirty="0">
                <a:latin typeface="Calibri"/>
                <a:cs typeface="Calibri"/>
              </a:rPr>
              <a:t>:</a:t>
            </a:r>
          </a:p>
        </p:txBody>
      </p:sp>
      <p:sp>
        <p:nvSpPr>
          <p:cNvPr id="4" name="object 4"/>
          <p:cNvSpPr txBox="1"/>
          <p:nvPr/>
        </p:nvSpPr>
        <p:spPr>
          <a:xfrm>
            <a:off x="4706562" y="830061"/>
            <a:ext cx="2863994" cy="239576"/>
          </a:xfrm>
          <a:prstGeom prst="rect">
            <a:avLst/>
          </a:prstGeom>
        </p:spPr>
        <p:txBody>
          <a:bodyPr vert="horz" wrap="square" lIns="0" tIns="8659" rIns="0" bIns="0" rtlCol="0">
            <a:spAutoFit/>
          </a:bodyPr>
          <a:lstStyle/>
          <a:p>
            <a:pPr marL="8659">
              <a:spcBef>
                <a:spcPts val="68"/>
              </a:spcBef>
            </a:pPr>
            <a:r>
              <a:rPr sz="750" spc="-3" dirty="0">
                <a:latin typeface="Calibri"/>
                <a:cs typeface="Calibri"/>
              </a:rPr>
              <a:t>The player with the </a:t>
            </a:r>
            <a:r>
              <a:rPr sz="750" dirty="0">
                <a:latin typeface="Calibri"/>
                <a:cs typeface="Calibri"/>
              </a:rPr>
              <a:t>ball </a:t>
            </a:r>
            <a:r>
              <a:rPr sz="750" spc="-3" dirty="0">
                <a:latin typeface="Calibri"/>
                <a:cs typeface="Calibri"/>
              </a:rPr>
              <a:t>keeps </a:t>
            </a:r>
            <a:r>
              <a:rPr sz="750" dirty="0">
                <a:latin typeface="Calibri"/>
                <a:cs typeface="Calibri"/>
              </a:rPr>
              <a:t>their </a:t>
            </a:r>
            <a:r>
              <a:rPr sz="750" spc="-3" dirty="0">
                <a:latin typeface="Calibri"/>
                <a:cs typeface="Calibri"/>
              </a:rPr>
              <a:t>body between </a:t>
            </a:r>
            <a:r>
              <a:rPr sz="750" spc="-7" dirty="0">
                <a:latin typeface="Calibri"/>
                <a:cs typeface="Calibri"/>
              </a:rPr>
              <a:t>the </a:t>
            </a:r>
            <a:r>
              <a:rPr sz="750" dirty="0">
                <a:latin typeface="Calibri"/>
                <a:cs typeface="Calibri"/>
              </a:rPr>
              <a:t>ball and</a:t>
            </a:r>
            <a:r>
              <a:rPr sz="750" spc="27" dirty="0">
                <a:latin typeface="Calibri"/>
                <a:cs typeface="Calibri"/>
              </a:rPr>
              <a:t> </a:t>
            </a:r>
            <a:r>
              <a:rPr sz="750" spc="-3" dirty="0">
                <a:latin typeface="Calibri"/>
                <a:cs typeface="Calibri"/>
              </a:rPr>
              <a:t>opponent.</a:t>
            </a:r>
            <a:endParaRPr sz="750" dirty="0">
              <a:latin typeface="Calibri"/>
              <a:cs typeface="Calibri"/>
            </a:endParaRPr>
          </a:p>
        </p:txBody>
      </p:sp>
      <p:sp>
        <p:nvSpPr>
          <p:cNvPr id="5" name="object 5"/>
          <p:cNvSpPr txBox="1"/>
          <p:nvPr/>
        </p:nvSpPr>
        <p:spPr>
          <a:xfrm>
            <a:off x="4061321" y="1050348"/>
            <a:ext cx="306099"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Wher</a:t>
            </a:r>
            <a:r>
              <a:rPr sz="750" spc="-10" dirty="0">
                <a:latin typeface="Calibri"/>
                <a:cs typeface="Calibri"/>
              </a:rPr>
              <a:t>e</a:t>
            </a:r>
            <a:r>
              <a:rPr sz="750" dirty="0">
                <a:latin typeface="Calibri"/>
                <a:cs typeface="Calibri"/>
              </a:rPr>
              <a:t>:</a:t>
            </a:r>
          </a:p>
        </p:txBody>
      </p:sp>
      <p:sp>
        <p:nvSpPr>
          <p:cNvPr id="6" name="object 6"/>
          <p:cNvSpPr txBox="1"/>
          <p:nvPr/>
        </p:nvSpPr>
        <p:spPr>
          <a:xfrm>
            <a:off x="4684741" y="1050348"/>
            <a:ext cx="2190750"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Opportunities present themselves </a:t>
            </a:r>
            <a:r>
              <a:rPr sz="750" dirty="0">
                <a:latin typeface="Calibri"/>
                <a:cs typeface="Calibri"/>
              </a:rPr>
              <a:t>in all part of the</a:t>
            </a:r>
            <a:r>
              <a:rPr sz="750" spc="-17" dirty="0">
                <a:latin typeface="Calibri"/>
                <a:cs typeface="Calibri"/>
              </a:rPr>
              <a:t> </a:t>
            </a:r>
            <a:r>
              <a:rPr sz="750" spc="-3" dirty="0">
                <a:latin typeface="Calibri"/>
                <a:cs typeface="Calibri"/>
              </a:rPr>
              <a:t>field.</a:t>
            </a:r>
            <a:endParaRPr sz="750" dirty="0">
              <a:latin typeface="Calibri"/>
              <a:cs typeface="Calibri"/>
            </a:endParaRPr>
          </a:p>
        </p:txBody>
      </p:sp>
      <p:sp>
        <p:nvSpPr>
          <p:cNvPr id="7" name="object 7"/>
          <p:cNvSpPr txBox="1"/>
          <p:nvPr/>
        </p:nvSpPr>
        <p:spPr>
          <a:xfrm>
            <a:off x="4061321" y="1270635"/>
            <a:ext cx="275792"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a:t>
            </a:r>
            <a:r>
              <a:rPr sz="750" spc="-10" dirty="0">
                <a:latin typeface="Calibri"/>
                <a:cs typeface="Calibri"/>
              </a:rPr>
              <a:t>e</a:t>
            </a:r>
            <a:r>
              <a:rPr sz="750" spc="3" dirty="0">
                <a:latin typeface="Calibri"/>
                <a:cs typeface="Calibri"/>
              </a:rPr>
              <a:t>n</a:t>
            </a:r>
            <a:r>
              <a:rPr sz="750" dirty="0">
                <a:latin typeface="Calibri"/>
                <a:cs typeface="Calibri"/>
              </a:rPr>
              <a:t>:</a:t>
            </a:r>
          </a:p>
        </p:txBody>
      </p:sp>
      <p:sp>
        <p:nvSpPr>
          <p:cNvPr id="8" name="object 8"/>
          <p:cNvSpPr txBox="1"/>
          <p:nvPr/>
        </p:nvSpPr>
        <p:spPr>
          <a:xfrm>
            <a:off x="4684742" y="1270635"/>
            <a:ext cx="2005878"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When forward progress </a:t>
            </a:r>
            <a:r>
              <a:rPr sz="750" dirty="0">
                <a:latin typeface="Calibri"/>
                <a:cs typeface="Calibri"/>
              </a:rPr>
              <a:t>is </a:t>
            </a:r>
            <a:r>
              <a:rPr sz="750" spc="3" dirty="0">
                <a:latin typeface="Calibri"/>
                <a:cs typeface="Calibri"/>
              </a:rPr>
              <a:t>not </a:t>
            </a:r>
            <a:r>
              <a:rPr sz="750" spc="-3" dirty="0">
                <a:latin typeface="Calibri"/>
                <a:cs typeface="Calibri"/>
              </a:rPr>
              <a:t>probable </a:t>
            </a:r>
            <a:r>
              <a:rPr sz="750" dirty="0">
                <a:latin typeface="Calibri"/>
                <a:cs typeface="Calibri"/>
              </a:rPr>
              <a:t>or</a:t>
            </a:r>
            <a:r>
              <a:rPr sz="750" spc="-14" dirty="0">
                <a:latin typeface="Calibri"/>
                <a:cs typeface="Calibri"/>
              </a:rPr>
              <a:t> </a:t>
            </a:r>
            <a:r>
              <a:rPr sz="750" spc="-3" dirty="0">
                <a:latin typeface="Calibri"/>
                <a:cs typeface="Calibri"/>
              </a:rPr>
              <a:t>possible.</a:t>
            </a:r>
            <a:endParaRPr sz="750" dirty="0">
              <a:latin typeface="Calibri"/>
              <a:cs typeface="Calibri"/>
            </a:endParaRPr>
          </a:p>
        </p:txBody>
      </p:sp>
      <p:sp>
        <p:nvSpPr>
          <p:cNvPr id="9" name="object 9"/>
          <p:cNvSpPr txBox="1"/>
          <p:nvPr/>
        </p:nvSpPr>
        <p:spPr>
          <a:xfrm>
            <a:off x="4061321" y="1490922"/>
            <a:ext cx="221673"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Why:</a:t>
            </a:r>
          </a:p>
        </p:txBody>
      </p:sp>
      <p:sp>
        <p:nvSpPr>
          <p:cNvPr id="10" name="object 10"/>
          <p:cNvSpPr txBox="1"/>
          <p:nvPr/>
        </p:nvSpPr>
        <p:spPr>
          <a:xfrm>
            <a:off x="4684742" y="1490922"/>
            <a:ext cx="2523692"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To keep possession </a:t>
            </a:r>
            <a:r>
              <a:rPr sz="750" dirty="0">
                <a:latin typeface="Calibri"/>
                <a:cs typeface="Calibri"/>
              </a:rPr>
              <a:t>of the ball while </a:t>
            </a:r>
            <a:r>
              <a:rPr sz="750" spc="-3" dirty="0">
                <a:latin typeface="Calibri"/>
                <a:cs typeface="Calibri"/>
              </a:rPr>
              <a:t>waiting </a:t>
            </a:r>
            <a:r>
              <a:rPr sz="750" dirty="0">
                <a:latin typeface="Calibri"/>
                <a:cs typeface="Calibri"/>
              </a:rPr>
              <a:t>for a </a:t>
            </a:r>
            <a:r>
              <a:rPr sz="750" spc="-3" dirty="0">
                <a:latin typeface="Calibri"/>
                <a:cs typeface="Calibri"/>
              </a:rPr>
              <a:t>passing</a:t>
            </a:r>
            <a:r>
              <a:rPr sz="750" spc="-7" dirty="0">
                <a:latin typeface="Calibri"/>
                <a:cs typeface="Calibri"/>
              </a:rPr>
              <a:t> </a:t>
            </a:r>
            <a:r>
              <a:rPr sz="750" spc="-3" dirty="0">
                <a:latin typeface="Calibri"/>
                <a:cs typeface="Calibri"/>
              </a:rPr>
              <a:t>option.</a:t>
            </a:r>
            <a:endParaRPr sz="750" dirty="0">
              <a:latin typeface="Calibri"/>
              <a:cs typeface="Calibri"/>
            </a:endParaRPr>
          </a:p>
        </p:txBody>
      </p:sp>
      <p:sp>
        <p:nvSpPr>
          <p:cNvPr id="11" name="object 11"/>
          <p:cNvSpPr txBox="1"/>
          <p:nvPr/>
        </p:nvSpPr>
        <p:spPr>
          <a:xfrm>
            <a:off x="4061321" y="1711209"/>
            <a:ext cx="221673"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H</a:t>
            </a:r>
            <a:r>
              <a:rPr sz="750" spc="3" dirty="0">
                <a:latin typeface="Calibri"/>
                <a:cs typeface="Calibri"/>
              </a:rPr>
              <a:t>o</a:t>
            </a:r>
            <a:r>
              <a:rPr sz="750" dirty="0">
                <a:latin typeface="Calibri"/>
                <a:cs typeface="Calibri"/>
              </a:rPr>
              <a:t>w:</a:t>
            </a:r>
          </a:p>
        </p:txBody>
      </p:sp>
      <p:sp>
        <p:nvSpPr>
          <p:cNvPr id="12" name="object 12"/>
          <p:cNvSpPr txBox="1"/>
          <p:nvPr/>
        </p:nvSpPr>
        <p:spPr>
          <a:xfrm>
            <a:off x="4684742" y="1711209"/>
            <a:ext cx="2439699"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Step 1: Recognize forward progress </a:t>
            </a:r>
            <a:r>
              <a:rPr sz="750" spc="-7" dirty="0">
                <a:latin typeface="Calibri"/>
                <a:cs typeface="Calibri"/>
              </a:rPr>
              <a:t>in </a:t>
            </a:r>
            <a:r>
              <a:rPr sz="750" dirty="0">
                <a:latin typeface="Calibri"/>
                <a:cs typeface="Calibri"/>
              </a:rPr>
              <a:t>not </a:t>
            </a:r>
            <a:r>
              <a:rPr sz="750" spc="-3" dirty="0">
                <a:latin typeface="Calibri"/>
                <a:cs typeface="Calibri"/>
              </a:rPr>
              <a:t>possible </a:t>
            </a:r>
            <a:r>
              <a:rPr sz="750" dirty="0">
                <a:latin typeface="Calibri"/>
                <a:cs typeface="Calibri"/>
              </a:rPr>
              <a:t>or</a:t>
            </a:r>
            <a:r>
              <a:rPr sz="750" spc="44" dirty="0">
                <a:latin typeface="Calibri"/>
                <a:cs typeface="Calibri"/>
              </a:rPr>
              <a:t> </a:t>
            </a:r>
            <a:r>
              <a:rPr sz="750" spc="-3" dirty="0">
                <a:latin typeface="Calibri"/>
                <a:cs typeface="Calibri"/>
              </a:rPr>
              <a:t>unlikely.</a:t>
            </a:r>
            <a:endParaRPr sz="750" dirty="0">
              <a:latin typeface="Calibri"/>
              <a:cs typeface="Calibri"/>
            </a:endParaRPr>
          </a:p>
        </p:txBody>
      </p:sp>
      <p:sp>
        <p:nvSpPr>
          <p:cNvPr id="13" name="object 13"/>
          <p:cNvSpPr txBox="1"/>
          <p:nvPr/>
        </p:nvSpPr>
        <p:spPr>
          <a:xfrm>
            <a:off x="4684742" y="1931757"/>
            <a:ext cx="3178752" cy="790048"/>
          </a:xfrm>
          <a:prstGeom prst="rect">
            <a:avLst/>
          </a:prstGeom>
        </p:spPr>
        <p:txBody>
          <a:bodyPr vert="horz" wrap="square" lIns="0" tIns="8659" rIns="0" bIns="0" rtlCol="0">
            <a:spAutoFit/>
          </a:bodyPr>
          <a:lstStyle/>
          <a:p>
            <a:pPr marL="8659">
              <a:spcBef>
                <a:spcPts val="68"/>
              </a:spcBef>
            </a:pPr>
            <a:r>
              <a:rPr sz="750" spc="-3" dirty="0">
                <a:latin typeface="Calibri"/>
                <a:cs typeface="Calibri"/>
              </a:rPr>
              <a:t>Step 2: </a:t>
            </a:r>
            <a:r>
              <a:rPr sz="750" dirty="0">
                <a:latin typeface="Calibri"/>
                <a:cs typeface="Calibri"/>
              </a:rPr>
              <a:t>Move </a:t>
            </a:r>
            <a:r>
              <a:rPr sz="750" spc="-3" dirty="0">
                <a:latin typeface="Calibri"/>
                <a:cs typeface="Calibri"/>
              </a:rPr>
              <a:t>your </a:t>
            </a:r>
            <a:r>
              <a:rPr sz="750" dirty="0">
                <a:latin typeface="Calibri"/>
                <a:cs typeface="Calibri"/>
              </a:rPr>
              <a:t>body </a:t>
            </a:r>
            <a:r>
              <a:rPr sz="750" spc="-3" dirty="0">
                <a:latin typeface="Calibri"/>
                <a:cs typeface="Calibri"/>
              </a:rPr>
              <a:t>between the </a:t>
            </a:r>
            <a:r>
              <a:rPr sz="750" dirty="0">
                <a:latin typeface="Calibri"/>
                <a:cs typeface="Calibri"/>
              </a:rPr>
              <a:t>ball and the </a:t>
            </a:r>
            <a:r>
              <a:rPr sz="750" spc="-3" dirty="0">
                <a:latin typeface="Calibri"/>
                <a:cs typeface="Calibri"/>
              </a:rPr>
              <a:t>opponent </a:t>
            </a:r>
            <a:r>
              <a:rPr sz="750" dirty="0">
                <a:latin typeface="Calibri"/>
                <a:cs typeface="Calibri"/>
              </a:rPr>
              <a:t>in a </a:t>
            </a:r>
            <a:r>
              <a:rPr sz="750" spc="-3" dirty="0">
                <a:latin typeface="Calibri"/>
                <a:cs typeface="Calibri"/>
              </a:rPr>
              <a:t>side on</a:t>
            </a:r>
            <a:r>
              <a:rPr sz="750" dirty="0">
                <a:latin typeface="Calibri"/>
                <a:cs typeface="Calibri"/>
              </a:rPr>
              <a:t> </a:t>
            </a:r>
            <a:r>
              <a:rPr sz="750" spc="-3" dirty="0">
                <a:latin typeface="Calibri"/>
                <a:cs typeface="Calibri"/>
              </a:rPr>
              <a:t>position.</a:t>
            </a:r>
            <a:endParaRPr sz="750" dirty="0">
              <a:latin typeface="Calibri"/>
              <a:cs typeface="Calibri"/>
            </a:endParaRPr>
          </a:p>
          <a:p>
            <a:pPr marL="8659" marR="258467">
              <a:lnSpc>
                <a:spcPct val="192700"/>
              </a:lnSpc>
              <a:spcBef>
                <a:spcPts val="3"/>
              </a:spcBef>
            </a:pPr>
            <a:r>
              <a:rPr sz="750" spc="-3" dirty="0">
                <a:latin typeface="Calibri"/>
                <a:cs typeface="Calibri"/>
              </a:rPr>
              <a:t>Step 3: Bend knees to keep balance from pressure applied </a:t>
            </a:r>
            <a:r>
              <a:rPr sz="750" spc="-7" dirty="0">
                <a:latin typeface="Calibri"/>
                <a:cs typeface="Calibri"/>
              </a:rPr>
              <a:t>from </a:t>
            </a:r>
            <a:r>
              <a:rPr sz="750" dirty="0">
                <a:latin typeface="Calibri"/>
                <a:cs typeface="Calibri"/>
              </a:rPr>
              <a:t>opponent.  </a:t>
            </a:r>
            <a:r>
              <a:rPr sz="750" spc="-3" dirty="0">
                <a:latin typeface="Calibri"/>
                <a:cs typeface="Calibri"/>
              </a:rPr>
              <a:t>Step 4: </a:t>
            </a:r>
            <a:r>
              <a:rPr sz="750" dirty="0">
                <a:latin typeface="Calibri"/>
                <a:cs typeface="Calibri"/>
              </a:rPr>
              <a:t>Use arm </a:t>
            </a:r>
            <a:r>
              <a:rPr sz="750" spc="-3" dirty="0">
                <a:latin typeface="Calibri"/>
                <a:cs typeface="Calibri"/>
              </a:rPr>
              <a:t>to </a:t>
            </a:r>
            <a:r>
              <a:rPr sz="750" dirty="0">
                <a:latin typeface="Calibri"/>
                <a:cs typeface="Calibri"/>
              </a:rPr>
              <a:t>hold player off </a:t>
            </a:r>
            <a:r>
              <a:rPr sz="750" spc="-3" dirty="0">
                <a:latin typeface="Calibri"/>
                <a:cs typeface="Calibri"/>
              </a:rPr>
              <a:t>being sure </a:t>
            </a:r>
            <a:r>
              <a:rPr sz="750" dirty="0">
                <a:latin typeface="Calibri"/>
                <a:cs typeface="Calibri"/>
              </a:rPr>
              <a:t>not </a:t>
            </a:r>
            <a:r>
              <a:rPr sz="750" spc="-3" dirty="0">
                <a:latin typeface="Calibri"/>
                <a:cs typeface="Calibri"/>
              </a:rPr>
              <a:t>to push the opponent.</a:t>
            </a:r>
            <a:endParaRPr sz="750" dirty="0">
              <a:latin typeface="Calibri"/>
              <a:cs typeface="Calibri"/>
            </a:endParaRPr>
          </a:p>
          <a:p>
            <a:pPr>
              <a:lnSpc>
                <a:spcPct val="100000"/>
              </a:lnSpc>
            </a:pPr>
            <a:endParaRPr sz="682" dirty="0">
              <a:latin typeface="Calibri"/>
              <a:cs typeface="Calibri"/>
            </a:endParaRPr>
          </a:p>
          <a:p>
            <a:pPr marL="8659"/>
            <a:r>
              <a:rPr sz="750" spc="-3" dirty="0">
                <a:latin typeface="Calibri"/>
                <a:cs typeface="Calibri"/>
              </a:rPr>
              <a:t>Step 5: Keep head up to see supporting </a:t>
            </a:r>
            <a:r>
              <a:rPr sz="750" dirty="0">
                <a:latin typeface="Calibri"/>
                <a:cs typeface="Calibri"/>
              </a:rPr>
              <a:t>players </a:t>
            </a:r>
            <a:r>
              <a:rPr sz="750" spc="-3" dirty="0">
                <a:latin typeface="Calibri"/>
                <a:cs typeface="Calibri"/>
              </a:rPr>
              <a:t>that </a:t>
            </a:r>
            <a:r>
              <a:rPr sz="750" dirty="0">
                <a:latin typeface="Calibri"/>
                <a:cs typeface="Calibri"/>
              </a:rPr>
              <a:t>the ball can be </a:t>
            </a:r>
            <a:r>
              <a:rPr sz="750" spc="-3" dirty="0">
                <a:latin typeface="Calibri"/>
                <a:cs typeface="Calibri"/>
              </a:rPr>
              <a:t>passed</a:t>
            </a:r>
            <a:r>
              <a:rPr sz="750" spc="17" dirty="0">
                <a:latin typeface="Calibri"/>
                <a:cs typeface="Calibri"/>
              </a:rPr>
              <a:t> </a:t>
            </a:r>
            <a:r>
              <a:rPr sz="750" spc="-7" dirty="0">
                <a:latin typeface="Calibri"/>
                <a:cs typeface="Calibri"/>
              </a:rPr>
              <a:t>to.</a:t>
            </a:r>
            <a:endParaRPr sz="750" dirty="0">
              <a:latin typeface="Calibri"/>
              <a:cs typeface="Calibri"/>
            </a:endParaRPr>
          </a:p>
        </p:txBody>
      </p:sp>
      <p:graphicFrame>
        <p:nvGraphicFramePr>
          <p:cNvPr id="14" name="object 14"/>
          <p:cNvGraphicFramePr>
            <a:graphicFrameLocks noGrp="1"/>
          </p:cNvGraphicFramePr>
          <p:nvPr/>
        </p:nvGraphicFramePr>
        <p:xfrm>
          <a:off x="4020936" y="2826760"/>
          <a:ext cx="4145972" cy="3381808"/>
        </p:xfrm>
        <a:graphic>
          <a:graphicData uri="http://schemas.openxmlformats.org/drawingml/2006/table">
            <a:tbl>
              <a:tblPr firstRow="1" bandRow="1">
                <a:tableStyleId>{2D5ABB26-0587-4C30-8999-92F81FD0307C}</a:tableStyleId>
              </a:tblPr>
              <a:tblGrid>
                <a:gridCol w="529936">
                  <a:extLst>
                    <a:ext uri="{9D8B030D-6E8A-4147-A177-3AD203B41FA5}">
                      <a16:colId xmlns:a16="http://schemas.microsoft.com/office/drawing/2014/main" val="20000"/>
                    </a:ext>
                  </a:extLst>
                </a:gridCol>
                <a:gridCol w="1561667">
                  <a:extLst>
                    <a:ext uri="{9D8B030D-6E8A-4147-A177-3AD203B41FA5}">
                      <a16:colId xmlns:a16="http://schemas.microsoft.com/office/drawing/2014/main" val="20001"/>
                    </a:ext>
                  </a:extLst>
                </a:gridCol>
                <a:gridCol w="2054369">
                  <a:extLst>
                    <a:ext uri="{9D8B030D-6E8A-4147-A177-3AD203B41FA5}">
                      <a16:colId xmlns:a16="http://schemas.microsoft.com/office/drawing/2014/main" val="20002"/>
                    </a:ext>
                  </a:extLst>
                </a:gridCol>
              </a:tblGrid>
              <a:tr h="1865601">
                <a:tc>
                  <a:txBody>
                    <a:bodyPr/>
                    <a:lstStyle/>
                    <a:p>
                      <a:pPr marL="68580">
                        <a:lnSpc>
                          <a:spcPts val="1275"/>
                        </a:lnSpc>
                      </a:pPr>
                      <a:r>
                        <a:rPr sz="700" dirty="0">
                          <a:latin typeface="Calibri"/>
                          <a:cs typeface="Calibri"/>
                        </a:rPr>
                        <a:t>Knock</a:t>
                      </a:r>
                      <a:r>
                        <a:rPr sz="700" spc="-30" dirty="0">
                          <a:latin typeface="Calibri"/>
                          <a:cs typeface="Calibri"/>
                        </a:rPr>
                        <a:t> </a:t>
                      </a:r>
                      <a:r>
                        <a:rPr sz="700" dirty="0">
                          <a:latin typeface="Calibri"/>
                          <a:cs typeface="Calibri"/>
                        </a:rPr>
                        <a:t>Out</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spc="-5" dirty="0">
                          <a:latin typeface="Calibri"/>
                          <a:cs typeface="Calibri"/>
                        </a:rPr>
                        <a:t>Each </a:t>
                      </a:r>
                      <a:r>
                        <a:rPr sz="700" dirty="0">
                          <a:latin typeface="Calibri"/>
                          <a:cs typeface="Calibri"/>
                        </a:rPr>
                        <a:t>player </a:t>
                      </a:r>
                      <a:r>
                        <a:rPr sz="700" spc="-5" dirty="0">
                          <a:latin typeface="Calibri"/>
                          <a:cs typeface="Calibri"/>
                        </a:rPr>
                        <a:t>starts with </a:t>
                      </a:r>
                      <a:r>
                        <a:rPr sz="700" dirty="0">
                          <a:latin typeface="Calibri"/>
                          <a:cs typeface="Calibri"/>
                        </a:rPr>
                        <a:t>a ball in a</a:t>
                      </a:r>
                      <a:r>
                        <a:rPr sz="700" spc="-60" dirty="0">
                          <a:latin typeface="Calibri"/>
                          <a:cs typeface="Calibri"/>
                        </a:rPr>
                        <a:t> </a:t>
                      </a:r>
                      <a:r>
                        <a:rPr sz="700" spc="-5" dirty="0">
                          <a:latin typeface="Calibri"/>
                          <a:cs typeface="Calibri"/>
                        </a:rPr>
                        <a:t>ten</a:t>
                      </a:r>
                      <a:endParaRPr sz="700" dirty="0">
                        <a:latin typeface="Calibri"/>
                        <a:cs typeface="Calibri"/>
                      </a:endParaRPr>
                    </a:p>
                    <a:p>
                      <a:pPr marL="68580">
                        <a:lnSpc>
                          <a:spcPct val="100000"/>
                        </a:lnSpc>
                        <a:spcBef>
                          <a:spcPts val="25"/>
                        </a:spcBef>
                      </a:pPr>
                      <a:r>
                        <a:rPr sz="700" dirty="0">
                          <a:latin typeface="Calibri"/>
                          <a:cs typeface="Calibri"/>
                        </a:rPr>
                        <a:t>yard by </a:t>
                      </a:r>
                      <a:r>
                        <a:rPr sz="700" spc="-5" dirty="0">
                          <a:latin typeface="Calibri"/>
                          <a:cs typeface="Calibri"/>
                        </a:rPr>
                        <a:t>ten yard</a:t>
                      </a:r>
                      <a:r>
                        <a:rPr sz="700" spc="-30" dirty="0">
                          <a:latin typeface="Calibri"/>
                          <a:cs typeface="Calibri"/>
                        </a:rPr>
                        <a:t> </a:t>
                      </a:r>
                      <a:r>
                        <a:rPr sz="700" spc="-5" dirty="0">
                          <a:latin typeface="Calibri"/>
                          <a:cs typeface="Calibri"/>
                        </a:rPr>
                        <a:t>grid.</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204470">
                        <a:lnSpc>
                          <a:spcPct val="101800"/>
                        </a:lnSpc>
                      </a:pPr>
                      <a:r>
                        <a:rPr sz="700" spc="-5" dirty="0">
                          <a:latin typeface="Calibri"/>
                          <a:cs typeface="Calibri"/>
                        </a:rPr>
                        <a:t>Players attempt to maintain  possession </a:t>
                      </a:r>
                      <a:r>
                        <a:rPr sz="700" dirty="0">
                          <a:latin typeface="Calibri"/>
                          <a:cs typeface="Calibri"/>
                        </a:rPr>
                        <a:t>while </a:t>
                      </a:r>
                      <a:r>
                        <a:rPr sz="700" spc="-5" dirty="0">
                          <a:latin typeface="Calibri"/>
                          <a:cs typeface="Calibri"/>
                        </a:rPr>
                        <a:t>kicking </a:t>
                      </a:r>
                      <a:r>
                        <a:rPr sz="700" dirty="0">
                          <a:latin typeface="Calibri"/>
                          <a:cs typeface="Calibri"/>
                        </a:rPr>
                        <a:t>other  </a:t>
                      </a:r>
                      <a:r>
                        <a:rPr sz="700" spc="-5" dirty="0">
                          <a:latin typeface="Calibri"/>
                          <a:cs typeface="Calibri"/>
                        </a:rPr>
                        <a:t>player’s soccer </a:t>
                      </a:r>
                      <a:r>
                        <a:rPr sz="700" dirty="0">
                          <a:latin typeface="Calibri"/>
                          <a:cs typeface="Calibri"/>
                        </a:rPr>
                        <a:t>balls out of the</a:t>
                      </a:r>
                      <a:r>
                        <a:rPr sz="700" spc="-105" dirty="0">
                          <a:latin typeface="Calibri"/>
                          <a:cs typeface="Calibri"/>
                        </a:rPr>
                        <a:t> </a:t>
                      </a:r>
                      <a:r>
                        <a:rPr sz="700" dirty="0">
                          <a:latin typeface="Calibri"/>
                          <a:cs typeface="Calibri"/>
                        </a:rPr>
                        <a:t>grid.</a:t>
                      </a:r>
                    </a:p>
                    <a:p>
                      <a:pPr>
                        <a:lnSpc>
                          <a:spcPct val="100000"/>
                        </a:lnSpc>
                        <a:spcBef>
                          <a:spcPts val="25"/>
                        </a:spcBef>
                      </a:pPr>
                      <a:endParaRPr sz="800" dirty="0">
                        <a:latin typeface="Times New Roman"/>
                        <a:cs typeface="Times New Roman"/>
                      </a:endParaRPr>
                    </a:p>
                    <a:p>
                      <a:pPr marL="68580" marR="87630">
                        <a:lnSpc>
                          <a:spcPct val="101699"/>
                        </a:lnSpc>
                      </a:pPr>
                      <a:r>
                        <a:rPr sz="700" spc="-5" dirty="0">
                          <a:latin typeface="Calibri"/>
                          <a:cs typeface="Calibri"/>
                        </a:rPr>
                        <a:t>When </a:t>
                      </a:r>
                      <a:r>
                        <a:rPr sz="700" dirty="0">
                          <a:latin typeface="Calibri"/>
                          <a:cs typeface="Calibri"/>
                        </a:rPr>
                        <a:t>a player has their </a:t>
                      </a:r>
                      <a:r>
                        <a:rPr sz="700" spc="-5" dirty="0">
                          <a:latin typeface="Calibri"/>
                          <a:cs typeface="Calibri"/>
                        </a:rPr>
                        <a:t>ball  dispossessed, </a:t>
                      </a:r>
                      <a:r>
                        <a:rPr sz="700" dirty="0">
                          <a:latin typeface="Calibri"/>
                          <a:cs typeface="Calibri"/>
                        </a:rPr>
                        <a:t>they </a:t>
                      </a:r>
                      <a:r>
                        <a:rPr sz="700" spc="-5" dirty="0">
                          <a:latin typeface="Calibri"/>
                          <a:cs typeface="Calibri"/>
                        </a:rPr>
                        <a:t>run after it. </a:t>
                      </a:r>
                      <a:r>
                        <a:rPr sz="700" dirty="0">
                          <a:latin typeface="Calibri"/>
                          <a:cs typeface="Calibri"/>
                        </a:rPr>
                        <a:t>If </a:t>
                      </a:r>
                      <a:r>
                        <a:rPr sz="700" spc="-5" dirty="0">
                          <a:latin typeface="Calibri"/>
                          <a:cs typeface="Calibri"/>
                        </a:rPr>
                        <a:t>the  player </a:t>
                      </a:r>
                      <a:r>
                        <a:rPr sz="700" dirty="0">
                          <a:latin typeface="Calibri"/>
                          <a:cs typeface="Calibri"/>
                        </a:rPr>
                        <a:t>catches the ball </a:t>
                      </a:r>
                      <a:r>
                        <a:rPr sz="700" spc="-5" dirty="0">
                          <a:latin typeface="Calibri"/>
                          <a:cs typeface="Calibri"/>
                        </a:rPr>
                        <a:t>before </a:t>
                      </a:r>
                      <a:r>
                        <a:rPr sz="700" dirty="0">
                          <a:latin typeface="Calibri"/>
                          <a:cs typeface="Calibri"/>
                        </a:rPr>
                        <a:t>it</a:t>
                      </a:r>
                      <a:r>
                        <a:rPr sz="700" spc="-75" dirty="0">
                          <a:latin typeface="Calibri"/>
                          <a:cs typeface="Calibri"/>
                        </a:rPr>
                        <a:t> </a:t>
                      </a:r>
                      <a:r>
                        <a:rPr sz="700" spc="-5" dirty="0">
                          <a:latin typeface="Calibri"/>
                          <a:cs typeface="Calibri"/>
                        </a:rPr>
                        <a:t>stops  </a:t>
                      </a:r>
                      <a:r>
                        <a:rPr sz="700" dirty="0">
                          <a:latin typeface="Calibri"/>
                          <a:cs typeface="Calibri"/>
                        </a:rPr>
                        <a:t>rolling </a:t>
                      </a:r>
                      <a:r>
                        <a:rPr sz="700" spc="-5" dirty="0">
                          <a:latin typeface="Calibri"/>
                          <a:cs typeface="Calibri"/>
                        </a:rPr>
                        <a:t>they </a:t>
                      </a:r>
                      <a:r>
                        <a:rPr sz="700" dirty="0">
                          <a:latin typeface="Calibri"/>
                          <a:cs typeface="Calibri"/>
                        </a:rPr>
                        <a:t>can come right back </a:t>
                      </a:r>
                      <a:r>
                        <a:rPr sz="700" spc="-5" dirty="0">
                          <a:latin typeface="Calibri"/>
                          <a:cs typeface="Calibri"/>
                        </a:rPr>
                        <a:t>into  </a:t>
                      </a:r>
                      <a:r>
                        <a:rPr sz="700" dirty="0">
                          <a:latin typeface="Calibri"/>
                          <a:cs typeface="Calibri"/>
                        </a:rPr>
                        <a:t>the </a:t>
                      </a:r>
                      <a:r>
                        <a:rPr sz="700" spc="-5" dirty="0">
                          <a:latin typeface="Calibri"/>
                          <a:cs typeface="Calibri"/>
                        </a:rPr>
                        <a:t>activity. </a:t>
                      </a:r>
                      <a:r>
                        <a:rPr sz="700" dirty="0">
                          <a:latin typeface="Calibri"/>
                          <a:cs typeface="Calibri"/>
                        </a:rPr>
                        <a:t>If </a:t>
                      </a:r>
                      <a:r>
                        <a:rPr sz="700" spc="-5" dirty="0">
                          <a:latin typeface="Calibri"/>
                          <a:cs typeface="Calibri"/>
                        </a:rPr>
                        <a:t>the </a:t>
                      </a:r>
                      <a:r>
                        <a:rPr sz="700" dirty="0">
                          <a:latin typeface="Calibri"/>
                          <a:cs typeface="Calibri"/>
                        </a:rPr>
                        <a:t>ball </a:t>
                      </a:r>
                      <a:r>
                        <a:rPr sz="700" spc="-5" dirty="0">
                          <a:latin typeface="Calibri"/>
                          <a:cs typeface="Calibri"/>
                        </a:rPr>
                        <a:t>stops rolling  </a:t>
                      </a:r>
                      <a:r>
                        <a:rPr sz="700" dirty="0">
                          <a:latin typeface="Calibri"/>
                          <a:cs typeface="Calibri"/>
                        </a:rPr>
                        <a:t>they </a:t>
                      </a:r>
                      <a:r>
                        <a:rPr sz="700" spc="-5" dirty="0">
                          <a:latin typeface="Calibri"/>
                          <a:cs typeface="Calibri"/>
                        </a:rPr>
                        <a:t>are required to </a:t>
                      </a:r>
                      <a:r>
                        <a:rPr sz="700" dirty="0">
                          <a:latin typeface="Calibri"/>
                          <a:cs typeface="Calibri"/>
                        </a:rPr>
                        <a:t>do a </a:t>
                      </a:r>
                      <a:r>
                        <a:rPr sz="700" spc="-5" dirty="0">
                          <a:latin typeface="Calibri"/>
                          <a:cs typeface="Calibri"/>
                        </a:rPr>
                        <a:t>small  penalty before re-entering </a:t>
                      </a:r>
                      <a:r>
                        <a:rPr sz="700" dirty="0">
                          <a:latin typeface="Calibri"/>
                          <a:cs typeface="Calibri"/>
                        </a:rPr>
                        <a:t>the  </a:t>
                      </a:r>
                      <a:r>
                        <a:rPr sz="700" spc="-5" dirty="0">
                          <a:latin typeface="Calibri"/>
                          <a:cs typeface="Calibri"/>
                        </a:rPr>
                        <a:t>activity.</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516207">
                <a:tc>
                  <a:txBody>
                    <a:bodyPr/>
                    <a:lstStyle/>
                    <a:p>
                      <a:pPr marL="68580">
                        <a:lnSpc>
                          <a:spcPts val="1275"/>
                        </a:lnSpc>
                      </a:pPr>
                      <a:r>
                        <a:rPr sz="700" spc="-5" dirty="0">
                          <a:latin typeface="Calibri"/>
                          <a:cs typeface="Calibri"/>
                        </a:rPr>
                        <a:t>Find </a:t>
                      </a:r>
                      <a:r>
                        <a:rPr sz="700" dirty="0">
                          <a:latin typeface="Calibri"/>
                          <a:cs typeface="Calibri"/>
                        </a:rPr>
                        <a:t>a</a:t>
                      </a:r>
                      <a:r>
                        <a:rPr sz="700" spc="-20" dirty="0">
                          <a:latin typeface="Calibri"/>
                          <a:cs typeface="Calibri"/>
                        </a:rPr>
                        <a:t> </a:t>
                      </a:r>
                      <a:r>
                        <a:rPr sz="700" dirty="0">
                          <a:latin typeface="Calibri"/>
                          <a:cs typeface="Calibri"/>
                        </a:rPr>
                        <a:t>Ball</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spc="-5" dirty="0">
                          <a:latin typeface="Calibri"/>
                          <a:cs typeface="Calibri"/>
                        </a:rPr>
                        <a:t>The team </a:t>
                      </a:r>
                      <a:r>
                        <a:rPr sz="700" dirty="0">
                          <a:latin typeface="Calibri"/>
                          <a:cs typeface="Calibri"/>
                        </a:rPr>
                        <a:t>is placed in a </a:t>
                      </a:r>
                      <a:r>
                        <a:rPr sz="700" spc="-5" dirty="0">
                          <a:latin typeface="Calibri"/>
                          <a:cs typeface="Calibri"/>
                        </a:rPr>
                        <a:t>grid with</a:t>
                      </a:r>
                      <a:r>
                        <a:rPr sz="700" spc="-40" dirty="0">
                          <a:latin typeface="Calibri"/>
                          <a:cs typeface="Calibri"/>
                        </a:rPr>
                        <a:t> </a:t>
                      </a:r>
                      <a:r>
                        <a:rPr sz="700" spc="-5" dirty="0">
                          <a:latin typeface="Calibri"/>
                          <a:cs typeface="Calibri"/>
                        </a:rPr>
                        <a:t>2/3</a:t>
                      </a:r>
                      <a:endParaRPr sz="700" dirty="0">
                        <a:latin typeface="Calibri"/>
                        <a:cs typeface="Calibri"/>
                      </a:endParaRPr>
                    </a:p>
                    <a:p>
                      <a:pPr marL="68580" marR="212725">
                        <a:lnSpc>
                          <a:spcPct val="101800"/>
                        </a:lnSpc>
                      </a:pPr>
                      <a:r>
                        <a:rPr sz="700" dirty="0">
                          <a:latin typeface="Calibri"/>
                          <a:cs typeface="Calibri"/>
                        </a:rPr>
                        <a:t>of the </a:t>
                      </a:r>
                      <a:r>
                        <a:rPr sz="700" spc="-5" dirty="0">
                          <a:latin typeface="Calibri"/>
                          <a:cs typeface="Calibri"/>
                        </a:rPr>
                        <a:t>group having possession </a:t>
                      </a:r>
                      <a:r>
                        <a:rPr sz="700" dirty="0">
                          <a:latin typeface="Calibri"/>
                          <a:cs typeface="Calibri"/>
                        </a:rPr>
                        <a:t>of a  </a:t>
                      </a:r>
                      <a:r>
                        <a:rPr sz="700" spc="-5" dirty="0">
                          <a:latin typeface="Calibri"/>
                          <a:cs typeface="Calibri"/>
                        </a:rPr>
                        <a:t>soccer</a:t>
                      </a:r>
                      <a:r>
                        <a:rPr sz="700" spc="-15" dirty="0">
                          <a:latin typeface="Calibri"/>
                          <a:cs typeface="Calibri"/>
                        </a:rPr>
                        <a:t> </a:t>
                      </a:r>
                      <a:r>
                        <a:rPr sz="700" spc="-5" dirty="0">
                          <a:latin typeface="Calibri"/>
                          <a:cs typeface="Calibri"/>
                        </a:rPr>
                        <a:t>ball.</a:t>
                      </a:r>
                      <a:endParaRPr sz="700" dirty="0">
                        <a:latin typeface="Calibri"/>
                        <a:cs typeface="Calibri"/>
                      </a:endParaRPr>
                    </a:p>
                    <a:p>
                      <a:pPr>
                        <a:lnSpc>
                          <a:spcPct val="100000"/>
                        </a:lnSpc>
                        <a:spcBef>
                          <a:spcPts val="5"/>
                        </a:spcBef>
                      </a:pPr>
                      <a:endParaRPr sz="800" dirty="0">
                        <a:latin typeface="Times New Roman"/>
                        <a:cs typeface="Times New Roman"/>
                      </a:endParaRPr>
                    </a:p>
                    <a:p>
                      <a:pPr marL="68580" marR="98425">
                        <a:lnSpc>
                          <a:spcPct val="101899"/>
                        </a:lnSpc>
                      </a:pPr>
                      <a:r>
                        <a:rPr sz="700" spc="-5" dirty="0">
                          <a:latin typeface="Calibri"/>
                          <a:cs typeface="Calibri"/>
                        </a:rPr>
                        <a:t>The players </a:t>
                      </a:r>
                      <a:r>
                        <a:rPr sz="700" dirty="0">
                          <a:latin typeface="Calibri"/>
                          <a:cs typeface="Calibri"/>
                        </a:rPr>
                        <a:t>without a ball </a:t>
                      </a:r>
                      <a:r>
                        <a:rPr sz="700" spc="-5" dirty="0">
                          <a:latin typeface="Calibri"/>
                          <a:cs typeface="Calibri"/>
                        </a:rPr>
                        <a:t>attempt to  </a:t>
                      </a:r>
                      <a:r>
                        <a:rPr sz="700" dirty="0">
                          <a:latin typeface="Calibri"/>
                          <a:cs typeface="Calibri"/>
                        </a:rPr>
                        <a:t>win a </a:t>
                      </a:r>
                      <a:r>
                        <a:rPr sz="700" spc="-5" dirty="0">
                          <a:latin typeface="Calibri"/>
                          <a:cs typeface="Calibri"/>
                        </a:rPr>
                        <a:t>ball. </a:t>
                      </a:r>
                      <a:r>
                        <a:rPr sz="700" spc="-10" dirty="0">
                          <a:latin typeface="Calibri"/>
                          <a:cs typeface="Calibri"/>
                        </a:rPr>
                        <a:t>On </a:t>
                      </a:r>
                      <a:r>
                        <a:rPr sz="700" dirty="0">
                          <a:latin typeface="Calibri"/>
                          <a:cs typeface="Calibri"/>
                        </a:rPr>
                        <a:t>the coaches </a:t>
                      </a:r>
                      <a:r>
                        <a:rPr sz="700" spc="-5" dirty="0">
                          <a:latin typeface="Calibri"/>
                          <a:cs typeface="Calibri"/>
                        </a:rPr>
                        <a:t>command  </a:t>
                      </a:r>
                      <a:r>
                        <a:rPr sz="700" dirty="0">
                          <a:latin typeface="Calibri"/>
                          <a:cs typeface="Calibri"/>
                        </a:rPr>
                        <a:t>of </a:t>
                      </a:r>
                      <a:r>
                        <a:rPr sz="700" spc="-5" dirty="0">
                          <a:latin typeface="Calibri"/>
                          <a:cs typeface="Calibri"/>
                        </a:rPr>
                        <a:t>stop the players with </a:t>
                      </a:r>
                      <a:r>
                        <a:rPr sz="700" dirty="0">
                          <a:latin typeface="Calibri"/>
                          <a:cs typeface="Calibri"/>
                        </a:rPr>
                        <a:t>a ball </a:t>
                      </a:r>
                      <a:r>
                        <a:rPr sz="700" spc="-5" dirty="0">
                          <a:latin typeface="Calibri"/>
                          <a:cs typeface="Calibri"/>
                        </a:rPr>
                        <a:t>win  </a:t>
                      </a:r>
                      <a:r>
                        <a:rPr sz="700" dirty="0">
                          <a:latin typeface="Calibri"/>
                          <a:cs typeface="Calibri"/>
                        </a:rPr>
                        <a:t>and a </a:t>
                      </a:r>
                      <a:r>
                        <a:rPr sz="700" spc="-5" dirty="0">
                          <a:latin typeface="Calibri"/>
                          <a:cs typeface="Calibri"/>
                        </a:rPr>
                        <a:t>penalty </a:t>
                      </a:r>
                      <a:r>
                        <a:rPr sz="700" dirty="0">
                          <a:latin typeface="Calibri"/>
                          <a:cs typeface="Calibri"/>
                        </a:rPr>
                        <a:t>can be </a:t>
                      </a:r>
                      <a:r>
                        <a:rPr sz="700" spc="-5" dirty="0">
                          <a:latin typeface="Calibri"/>
                          <a:cs typeface="Calibri"/>
                        </a:rPr>
                        <a:t>given to </a:t>
                      </a:r>
                      <a:r>
                        <a:rPr sz="700" dirty="0">
                          <a:latin typeface="Calibri"/>
                          <a:cs typeface="Calibri"/>
                        </a:rPr>
                        <a:t>the  </a:t>
                      </a:r>
                      <a:r>
                        <a:rPr sz="700" spc="-5" dirty="0">
                          <a:latin typeface="Calibri"/>
                          <a:cs typeface="Calibri"/>
                        </a:rPr>
                        <a:t>players </a:t>
                      </a:r>
                      <a:r>
                        <a:rPr sz="700" dirty="0">
                          <a:latin typeface="Calibri"/>
                          <a:cs typeface="Calibri"/>
                        </a:rPr>
                        <a:t>without a </a:t>
                      </a:r>
                      <a:r>
                        <a:rPr sz="700" spc="-5" dirty="0">
                          <a:latin typeface="Calibri"/>
                          <a:cs typeface="Calibri"/>
                        </a:rPr>
                        <a:t>soccer</a:t>
                      </a:r>
                      <a:r>
                        <a:rPr sz="700" spc="-30" dirty="0">
                          <a:latin typeface="Calibri"/>
                          <a:cs typeface="Calibri"/>
                        </a:rPr>
                        <a:t> </a:t>
                      </a:r>
                      <a:r>
                        <a:rPr sz="700" spc="-5" dirty="0">
                          <a:latin typeface="Calibri"/>
                          <a:cs typeface="Calibri"/>
                        </a:rPr>
                        <a:t>ball.</a:t>
                      </a:r>
                      <a:endParaRPr sz="700" dirty="0">
                        <a:latin typeface="Calibri"/>
                        <a:cs typeface="Calibri"/>
                      </a:endParaRPr>
                    </a:p>
                    <a:p>
                      <a:pPr>
                        <a:lnSpc>
                          <a:spcPct val="100000"/>
                        </a:lnSpc>
                        <a:spcBef>
                          <a:spcPts val="25"/>
                        </a:spcBef>
                      </a:pPr>
                      <a:endParaRPr sz="800" dirty="0">
                        <a:latin typeface="Times New Roman"/>
                        <a:cs typeface="Times New Roman"/>
                      </a:endParaRPr>
                    </a:p>
                    <a:p>
                      <a:pPr marL="68580" marR="65405">
                        <a:lnSpc>
                          <a:spcPct val="101800"/>
                        </a:lnSpc>
                      </a:pPr>
                      <a:r>
                        <a:rPr sz="700" spc="-5" dirty="0">
                          <a:latin typeface="Calibri"/>
                          <a:cs typeface="Calibri"/>
                        </a:rPr>
                        <a:t>The </a:t>
                      </a:r>
                      <a:r>
                        <a:rPr sz="700" dirty="0">
                          <a:latin typeface="Calibri"/>
                          <a:cs typeface="Calibri"/>
                        </a:rPr>
                        <a:t>coach can reduce the </a:t>
                      </a:r>
                      <a:r>
                        <a:rPr sz="700" spc="-5" dirty="0">
                          <a:latin typeface="Calibri"/>
                          <a:cs typeface="Calibri"/>
                        </a:rPr>
                        <a:t>number </a:t>
                      </a:r>
                      <a:r>
                        <a:rPr sz="700" dirty="0">
                          <a:latin typeface="Calibri"/>
                          <a:cs typeface="Calibri"/>
                        </a:rPr>
                        <a:t>of  </a:t>
                      </a:r>
                      <a:r>
                        <a:rPr sz="700" spc="-5" dirty="0">
                          <a:latin typeface="Calibri"/>
                          <a:cs typeface="Calibri"/>
                        </a:rPr>
                        <a:t>soccer </a:t>
                      </a:r>
                      <a:r>
                        <a:rPr sz="700" dirty="0">
                          <a:latin typeface="Calibri"/>
                          <a:cs typeface="Calibri"/>
                        </a:rPr>
                        <a:t>balls </a:t>
                      </a:r>
                      <a:r>
                        <a:rPr sz="700" spc="-5" dirty="0">
                          <a:latin typeface="Calibri"/>
                          <a:cs typeface="Calibri"/>
                        </a:rPr>
                        <a:t>to make the activity </a:t>
                      </a:r>
                      <a:r>
                        <a:rPr sz="700" dirty="0">
                          <a:latin typeface="Calibri"/>
                          <a:cs typeface="Calibri"/>
                        </a:rPr>
                        <a:t>more  </a:t>
                      </a:r>
                      <a:r>
                        <a:rPr sz="700" spc="-5" dirty="0">
                          <a:latin typeface="Calibri"/>
                          <a:cs typeface="Calibri"/>
                        </a:rPr>
                        <a:t>competitive </a:t>
                      </a:r>
                      <a:r>
                        <a:rPr sz="700" dirty="0">
                          <a:latin typeface="Calibri"/>
                          <a:cs typeface="Calibri"/>
                        </a:rPr>
                        <a:t>as it</a:t>
                      </a:r>
                      <a:r>
                        <a:rPr sz="700" spc="-25" dirty="0">
                          <a:latin typeface="Calibri"/>
                          <a:cs typeface="Calibri"/>
                        </a:rPr>
                        <a:t> </a:t>
                      </a:r>
                      <a:r>
                        <a:rPr sz="700" spc="-5" dirty="0">
                          <a:latin typeface="Calibri"/>
                          <a:cs typeface="Calibri"/>
                        </a:rPr>
                        <a:t>progresses.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6173932" y="2830830"/>
            <a:ext cx="1947776" cy="1759527"/>
          </a:xfrm>
          <a:prstGeom prst="rect">
            <a:avLst/>
          </a:prstGeom>
          <a:blipFill>
            <a:blip r:embed="rId2" cstate="print"/>
            <a:stretch>
              <a:fillRect/>
            </a:stretch>
          </a:blipFill>
        </p:spPr>
        <p:txBody>
          <a:bodyPr wrap="square" lIns="0" tIns="0" rIns="0" bIns="0" rtlCol="0"/>
          <a:lstStyle/>
          <a:p>
            <a:endParaRPr sz="1227" dirty="0"/>
          </a:p>
        </p:txBody>
      </p:sp>
      <p:sp>
        <p:nvSpPr>
          <p:cNvPr id="16" name="object 16"/>
          <p:cNvSpPr/>
          <p:nvPr/>
        </p:nvSpPr>
        <p:spPr>
          <a:xfrm>
            <a:off x="6173932" y="4695652"/>
            <a:ext cx="1947515" cy="1129405"/>
          </a:xfrm>
          <a:prstGeom prst="rect">
            <a:avLst/>
          </a:prstGeom>
          <a:blipFill>
            <a:blip r:embed="rId3" cstate="print"/>
            <a:stretch>
              <a:fillRect/>
            </a:stretch>
          </a:blipFill>
        </p:spPr>
        <p:txBody>
          <a:bodyPr wrap="square" lIns="0" tIns="0" rIns="0" bIns="0" rtlCol="0"/>
          <a:lstStyle/>
          <a:p>
            <a:endParaRPr sz="1227"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6838" cy="5599590"/>
        </p:xfrm>
        <a:graphic>
          <a:graphicData uri="http://schemas.openxmlformats.org/drawingml/2006/table">
            <a:tbl>
              <a:tblPr firstRow="1" bandRow="1">
                <a:tableStyleId>{2D5ABB26-0587-4C30-8999-92F81FD0307C}</a:tableStyleId>
              </a:tblPr>
              <a:tblGrid>
                <a:gridCol w="529936">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120638">
                <a:tc>
                  <a:txBody>
                    <a:bodyPr/>
                    <a:lstStyle/>
                    <a:p>
                      <a:pPr>
                        <a:lnSpc>
                          <a:spcPct val="100000"/>
                        </a:lnSpc>
                      </a:pPr>
                      <a:endParaRPr sz="7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399915">
                <a:tc>
                  <a:txBody>
                    <a:bodyPr/>
                    <a:lstStyle/>
                    <a:p>
                      <a:pPr marL="68580">
                        <a:lnSpc>
                          <a:spcPts val="1275"/>
                        </a:lnSpc>
                      </a:pPr>
                      <a:r>
                        <a:rPr sz="700" spc="-5" dirty="0">
                          <a:latin typeface="Calibri"/>
                          <a:cs typeface="Calibri"/>
                        </a:rPr>
                        <a:t>3v2</a:t>
                      </a:r>
                      <a:endParaRPr sz="700" dirty="0">
                        <a:latin typeface="Calibri"/>
                        <a:cs typeface="Calibri"/>
                      </a:endParaRPr>
                    </a:p>
                    <a:p>
                      <a:pPr marL="68580">
                        <a:lnSpc>
                          <a:spcPct val="100000"/>
                        </a:lnSpc>
                        <a:spcBef>
                          <a:spcPts val="25"/>
                        </a:spcBef>
                      </a:pPr>
                      <a:r>
                        <a:rPr sz="700" spc="-5" dirty="0">
                          <a:latin typeface="Calibri"/>
                          <a:cs typeface="Calibri"/>
                        </a:rPr>
                        <a:t>possession</a:t>
                      </a:r>
                      <a:endParaRPr sz="700" dirty="0">
                        <a:latin typeface="Calibri"/>
                        <a:cs typeface="Calibri"/>
                      </a:endParaRP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gn="just">
                        <a:lnSpc>
                          <a:spcPts val="1275"/>
                        </a:lnSpc>
                      </a:pPr>
                      <a:r>
                        <a:rPr sz="700" dirty="0">
                          <a:latin typeface="Calibri"/>
                          <a:cs typeface="Calibri"/>
                        </a:rPr>
                        <a:t>Groups of </a:t>
                      </a:r>
                      <a:r>
                        <a:rPr sz="700" spc="-5" dirty="0">
                          <a:latin typeface="Calibri"/>
                          <a:cs typeface="Calibri"/>
                        </a:rPr>
                        <a:t>five are formed</a:t>
                      </a:r>
                      <a:r>
                        <a:rPr sz="700" spc="-25" dirty="0">
                          <a:latin typeface="Calibri"/>
                          <a:cs typeface="Calibri"/>
                        </a:rPr>
                        <a:t> </a:t>
                      </a:r>
                      <a:r>
                        <a:rPr sz="700" dirty="0">
                          <a:latin typeface="Calibri"/>
                          <a:cs typeface="Calibri"/>
                        </a:rPr>
                        <a:t>and</a:t>
                      </a:r>
                    </a:p>
                    <a:p>
                      <a:pPr marL="68580" marR="130175" algn="just">
                        <a:lnSpc>
                          <a:spcPct val="101800"/>
                        </a:lnSpc>
                      </a:pPr>
                      <a:r>
                        <a:rPr sz="700" spc="-5" dirty="0">
                          <a:latin typeface="Calibri"/>
                          <a:cs typeface="Calibri"/>
                        </a:rPr>
                        <a:t>subdivided </a:t>
                      </a:r>
                      <a:r>
                        <a:rPr sz="700" dirty="0">
                          <a:latin typeface="Calibri"/>
                          <a:cs typeface="Calibri"/>
                        </a:rPr>
                        <a:t>into a </a:t>
                      </a:r>
                      <a:r>
                        <a:rPr sz="700" spc="-5" dirty="0">
                          <a:latin typeface="Calibri"/>
                          <a:cs typeface="Calibri"/>
                        </a:rPr>
                        <a:t>group </a:t>
                      </a:r>
                      <a:r>
                        <a:rPr sz="700" dirty="0">
                          <a:latin typeface="Calibri"/>
                          <a:cs typeface="Calibri"/>
                        </a:rPr>
                        <a:t>of </a:t>
                      </a:r>
                      <a:r>
                        <a:rPr sz="700" spc="-5" dirty="0">
                          <a:latin typeface="Calibri"/>
                          <a:cs typeface="Calibri"/>
                        </a:rPr>
                        <a:t>two </a:t>
                      </a:r>
                      <a:r>
                        <a:rPr sz="700" dirty="0">
                          <a:latin typeface="Calibri"/>
                          <a:cs typeface="Calibri"/>
                        </a:rPr>
                        <a:t>and a  </a:t>
                      </a:r>
                      <a:r>
                        <a:rPr sz="700" spc="-5" dirty="0">
                          <a:latin typeface="Calibri"/>
                          <a:cs typeface="Calibri"/>
                        </a:rPr>
                        <a:t>group </a:t>
                      </a:r>
                      <a:r>
                        <a:rPr sz="700" dirty="0">
                          <a:latin typeface="Calibri"/>
                          <a:cs typeface="Calibri"/>
                        </a:rPr>
                        <a:t>of</a:t>
                      </a:r>
                      <a:r>
                        <a:rPr sz="700" spc="-5" dirty="0">
                          <a:latin typeface="Calibri"/>
                          <a:cs typeface="Calibri"/>
                        </a:rPr>
                        <a:t> three.</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100330" algn="just">
                        <a:lnSpc>
                          <a:spcPct val="101800"/>
                        </a:lnSpc>
                      </a:pPr>
                      <a:r>
                        <a:rPr sz="700" spc="-5" dirty="0">
                          <a:latin typeface="Calibri"/>
                          <a:cs typeface="Calibri"/>
                        </a:rPr>
                        <a:t>Players </a:t>
                      </a:r>
                      <a:r>
                        <a:rPr sz="700" dirty="0">
                          <a:latin typeface="Calibri"/>
                          <a:cs typeface="Calibri"/>
                        </a:rPr>
                        <a:t>play </a:t>
                      </a:r>
                      <a:r>
                        <a:rPr sz="700" spc="-5" dirty="0">
                          <a:latin typeface="Calibri"/>
                          <a:cs typeface="Calibri"/>
                        </a:rPr>
                        <a:t>possession </a:t>
                      </a:r>
                      <a:r>
                        <a:rPr sz="700" dirty="0">
                          <a:latin typeface="Calibri"/>
                          <a:cs typeface="Calibri"/>
                        </a:rPr>
                        <a:t>and </a:t>
                      </a:r>
                      <a:r>
                        <a:rPr sz="700" spc="-5" dirty="0">
                          <a:latin typeface="Calibri"/>
                          <a:cs typeface="Calibri"/>
                        </a:rPr>
                        <a:t>the team  with possession </a:t>
                      </a:r>
                      <a:r>
                        <a:rPr sz="700" dirty="0">
                          <a:latin typeface="Calibri"/>
                          <a:cs typeface="Calibri"/>
                        </a:rPr>
                        <a:t>of the ball </a:t>
                      </a:r>
                      <a:r>
                        <a:rPr sz="700" spc="-5" dirty="0">
                          <a:latin typeface="Calibri"/>
                          <a:cs typeface="Calibri"/>
                        </a:rPr>
                        <a:t>when </a:t>
                      </a:r>
                      <a:r>
                        <a:rPr sz="700" dirty="0">
                          <a:latin typeface="Calibri"/>
                          <a:cs typeface="Calibri"/>
                        </a:rPr>
                        <a:t>the  coach calls </a:t>
                      </a:r>
                      <a:r>
                        <a:rPr sz="700" spc="-5" dirty="0">
                          <a:latin typeface="Calibri"/>
                          <a:cs typeface="Calibri"/>
                        </a:rPr>
                        <a:t>stop</a:t>
                      </a:r>
                      <a:r>
                        <a:rPr sz="700" spc="-20" dirty="0">
                          <a:latin typeface="Calibri"/>
                          <a:cs typeface="Calibri"/>
                        </a:rPr>
                        <a:t> </a:t>
                      </a:r>
                      <a:r>
                        <a:rPr sz="700" dirty="0">
                          <a:latin typeface="Calibri"/>
                          <a:cs typeface="Calibri"/>
                        </a:rPr>
                        <a:t>wins.</a:t>
                      </a:r>
                    </a:p>
                    <a:p>
                      <a:pPr>
                        <a:lnSpc>
                          <a:spcPct val="100000"/>
                        </a:lnSpc>
                        <a:spcBef>
                          <a:spcPts val="10"/>
                        </a:spcBef>
                      </a:pPr>
                      <a:endParaRPr sz="800" dirty="0">
                        <a:latin typeface="Times New Roman"/>
                        <a:cs typeface="Times New Roman"/>
                      </a:endParaRPr>
                    </a:p>
                    <a:p>
                      <a:pPr marL="68580" marR="100330">
                        <a:lnSpc>
                          <a:spcPct val="101899"/>
                        </a:lnSpc>
                      </a:pPr>
                      <a:r>
                        <a:rPr sz="700" dirty="0">
                          <a:latin typeface="Calibri"/>
                          <a:cs typeface="Calibri"/>
                        </a:rPr>
                        <a:t>Change </a:t>
                      </a:r>
                      <a:r>
                        <a:rPr sz="700" spc="-5" dirty="0">
                          <a:latin typeface="Calibri"/>
                          <a:cs typeface="Calibri"/>
                        </a:rPr>
                        <a:t>the </a:t>
                      </a:r>
                      <a:r>
                        <a:rPr sz="700" dirty="0">
                          <a:latin typeface="Calibri"/>
                          <a:cs typeface="Calibri"/>
                        </a:rPr>
                        <a:t>players </a:t>
                      </a:r>
                      <a:r>
                        <a:rPr sz="700" spc="-5" dirty="0">
                          <a:latin typeface="Calibri"/>
                          <a:cs typeface="Calibri"/>
                        </a:rPr>
                        <a:t>so that </a:t>
                      </a:r>
                      <a:r>
                        <a:rPr sz="700" dirty="0">
                          <a:latin typeface="Calibri"/>
                          <a:cs typeface="Calibri"/>
                        </a:rPr>
                        <a:t>all</a:t>
                      </a:r>
                      <a:r>
                        <a:rPr sz="700" spc="-85" dirty="0">
                          <a:latin typeface="Calibri"/>
                          <a:cs typeface="Calibri"/>
                        </a:rPr>
                        <a:t> </a:t>
                      </a:r>
                      <a:r>
                        <a:rPr sz="700" dirty="0">
                          <a:latin typeface="Calibri"/>
                          <a:cs typeface="Calibri"/>
                        </a:rPr>
                        <a:t>players  </a:t>
                      </a:r>
                      <a:r>
                        <a:rPr sz="700" spc="-5" dirty="0">
                          <a:latin typeface="Calibri"/>
                          <a:cs typeface="Calibri"/>
                        </a:rPr>
                        <a:t>participate </a:t>
                      </a:r>
                      <a:r>
                        <a:rPr sz="700" spc="-10" dirty="0">
                          <a:latin typeface="Calibri"/>
                          <a:cs typeface="Calibri"/>
                        </a:rPr>
                        <a:t>in </a:t>
                      </a:r>
                      <a:r>
                        <a:rPr sz="700" dirty="0">
                          <a:latin typeface="Calibri"/>
                          <a:cs typeface="Calibri"/>
                        </a:rPr>
                        <a:t>a </a:t>
                      </a:r>
                      <a:r>
                        <a:rPr sz="700" spc="-5" dirty="0">
                          <a:latin typeface="Calibri"/>
                          <a:cs typeface="Calibri"/>
                        </a:rPr>
                        <a:t>numbers down  situation.</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795587">
                <a:tc>
                  <a:txBody>
                    <a:bodyPr/>
                    <a:lstStyle/>
                    <a:p>
                      <a:pPr marL="68580">
                        <a:lnSpc>
                          <a:spcPts val="1275"/>
                        </a:lnSpc>
                      </a:pPr>
                      <a:r>
                        <a:rPr sz="700" spc="-5" dirty="0">
                          <a:latin typeface="Calibri"/>
                          <a:cs typeface="Calibri"/>
                        </a:rPr>
                        <a:t>2v2</a:t>
                      </a:r>
                      <a:r>
                        <a:rPr sz="700" spc="-25" dirty="0">
                          <a:latin typeface="Calibri"/>
                          <a:cs typeface="Calibri"/>
                        </a:rPr>
                        <a:t> </a:t>
                      </a:r>
                      <a:r>
                        <a:rPr sz="700" dirty="0">
                          <a:latin typeface="Calibri"/>
                          <a:cs typeface="Calibri"/>
                        </a:rPr>
                        <a:t>game</a:t>
                      </a: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spc="-5" dirty="0">
                          <a:latin typeface="Calibri"/>
                          <a:cs typeface="Calibri"/>
                        </a:rPr>
                        <a:t>Groups </a:t>
                      </a:r>
                      <a:r>
                        <a:rPr sz="700" dirty="0">
                          <a:latin typeface="Calibri"/>
                          <a:cs typeface="Calibri"/>
                        </a:rPr>
                        <a:t>of four are </a:t>
                      </a:r>
                      <a:r>
                        <a:rPr sz="700" spc="-5" dirty="0">
                          <a:latin typeface="Calibri"/>
                          <a:cs typeface="Calibri"/>
                        </a:rPr>
                        <a:t>subdivided</a:t>
                      </a:r>
                      <a:r>
                        <a:rPr sz="700" spc="-40" dirty="0">
                          <a:latin typeface="Calibri"/>
                          <a:cs typeface="Calibri"/>
                        </a:rPr>
                        <a:t> </a:t>
                      </a:r>
                      <a:r>
                        <a:rPr sz="700" spc="-5" dirty="0">
                          <a:latin typeface="Calibri"/>
                          <a:cs typeface="Calibri"/>
                        </a:rPr>
                        <a:t>into</a:t>
                      </a:r>
                      <a:endParaRPr sz="700" dirty="0">
                        <a:latin typeface="Calibri"/>
                        <a:cs typeface="Calibri"/>
                      </a:endParaRPr>
                    </a:p>
                    <a:p>
                      <a:pPr marL="68580" marR="182245">
                        <a:lnSpc>
                          <a:spcPct val="101800"/>
                        </a:lnSpc>
                      </a:pPr>
                      <a:r>
                        <a:rPr sz="700" dirty="0">
                          <a:latin typeface="Calibri"/>
                          <a:cs typeface="Calibri"/>
                        </a:rPr>
                        <a:t>groups of </a:t>
                      </a:r>
                      <a:r>
                        <a:rPr sz="700" spc="-5" dirty="0">
                          <a:latin typeface="Calibri"/>
                          <a:cs typeface="Calibri"/>
                        </a:rPr>
                        <a:t>two </a:t>
                      </a:r>
                      <a:r>
                        <a:rPr sz="700" dirty="0">
                          <a:latin typeface="Calibri"/>
                          <a:cs typeface="Calibri"/>
                        </a:rPr>
                        <a:t>and </a:t>
                      </a:r>
                      <a:r>
                        <a:rPr sz="700" spc="-5" dirty="0">
                          <a:latin typeface="Calibri"/>
                          <a:cs typeface="Calibri"/>
                        </a:rPr>
                        <a:t>play </a:t>
                      </a:r>
                      <a:r>
                        <a:rPr sz="700" dirty="0">
                          <a:latin typeface="Calibri"/>
                          <a:cs typeface="Calibri"/>
                        </a:rPr>
                        <a:t>on a </a:t>
                      </a:r>
                      <a:r>
                        <a:rPr sz="700" spc="-10" dirty="0">
                          <a:latin typeface="Calibri"/>
                          <a:cs typeface="Calibri"/>
                        </a:rPr>
                        <a:t>field </a:t>
                      </a:r>
                      <a:r>
                        <a:rPr sz="700" spc="-5" dirty="0">
                          <a:latin typeface="Calibri"/>
                          <a:cs typeface="Calibri"/>
                        </a:rPr>
                        <a:t>15  yards </a:t>
                      </a:r>
                      <a:r>
                        <a:rPr sz="700" dirty="0">
                          <a:latin typeface="Calibri"/>
                          <a:cs typeface="Calibri"/>
                        </a:rPr>
                        <a:t>by 7</a:t>
                      </a:r>
                      <a:r>
                        <a:rPr sz="700" spc="-25" dirty="0">
                          <a:latin typeface="Calibri"/>
                          <a:cs typeface="Calibri"/>
                        </a:rPr>
                        <a:t> </a:t>
                      </a:r>
                      <a:r>
                        <a:rPr sz="700" spc="-5" dirty="0">
                          <a:latin typeface="Calibri"/>
                          <a:cs typeface="Calibri"/>
                        </a:rPr>
                        <a:t>yards.</a:t>
                      </a:r>
                      <a:endParaRPr sz="700" dirty="0">
                        <a:latin typeface="Calibri"/>
                        <a:cs typeface="Calibri"/>
                      </a:endParaRPr>
                    </a:p>
                    <a:p>
                      <a:pPr>
                        <a:lnSpc>
                          <a:spcPct val="100000"/>
                        </a:lnSpc>
                        <a:spcBef>
                          <a:spcPts val="20"/>
                        </a:spcBef>
                      </a:pPr>
                      <a:endParaRPr sz="800" dirty="0">
                        <a:latin typeface="Times New Roman"/>
                        <a:cs typeface="Times New Roman"/>
                      </a:endParaRPr>
                    </a:p>
                    <a:p>
                      <a:pPr marL="68580" marR="121920">
                        <a:lnSpc>
                          <a:spcPct val="101800"/>
                        </a:lnSpc>
                      </a:pPr>
                      <a:r>
                        <a:rPr sz="700" dirty="0">
                          <a:latin typeface="Calibri"/>
                          <a:cs typeface="Calibri"/>
                        </a:rPr>
                        <a:t>Recognize </a:t>
                      </a:r>
                      <a:r>
                        <a:rPr sz="700" spc="-5" dirty="0">
                          <a:latin typeface="Calibri"/>
                          <a:cs typeface="Calibri"/>
                        </a:rPr>
                        <a:t>when </a:t>
                      </a:r>
                      <a:r>
                        <a:rPr sz="700" dirty="0">
                          <a:latin typeface="Calibri"/>
                          <a:cs typeface="Calibri"/>
                        </a:rPr>
                        <a:t>players </a:t>
                      </a:r>
                      <a:r>
                        <a:rPr sz="700" spc="-5" dirty="0">
                          <a:latin typeface="Calibri"/>
                          <a:cs typeface="Calibri"/>
                        </a:rPr>
                        <a:t>force</a:t>
                      </a:r>
                      <a:r>
                        <a:rPr sz="700" spc="-80" dirty="0">
                          <a:latin typeface="Calibri"/>
                          <a:cs typeface="Calibri"/>
                        </a:rPr>
                        <a:t> </a:t>
                      </a:r>
                      <a:r>
                        <a:rPr sz="700" spc="-5" dirty="0">
                          <a:latin typeface="Calibri"/>
                          <a:cs typeface="Calibri"/>
                        </a:rPr>
                        <a:t>passes  </a:t>
                      </a:r>
                      <a:r>
                        <a:rPr sz="700" dirty="0">
                          <a:latin typeface="Calibri"/>
                          <a:cs typeface="Calibri"/>
                        </a:rPr>
                        <a:t>or </a:t>
                      </a:r>
                      <a:r>
                        <a:rPr sz="700" spc="-5" dirty="0">
                          <a:latin typeface="Calibri"/>
                          <a:cs typeface="Calibri"/>
                        </a:rPr>
                        <a:t>turn into</a:t>
                      </a:r>
                      <a:r>
                        <a:rPr sz="700" dirty="0">
                          <a:latin typeface="Calibri"/>
                          <a:cs typeface="Calibri"/>
                        </a:rPr>
                        <a:t> </a:t>
                      </a:r>
                      <a:r>
                        <a:rPr sz="700" spc="-5" dirty="0">
                          <a:latin typeface="Calibri"/>
                          <a:cs typeface="Calibri"/>
                        </a:rPr>
                        <a:t>pressure.</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283450">
                <a:tc>
                  <a:txBody>
                    <a:bodyPr/>
                    <a:lstStyle/>
                    <a:p>
                      <a:pPr marL="68580">
                        <a:lnSpc>
                          <a:spcPts val="1275"/>
                        </a:lnSpc>
                      </a:pPr>
                      <a:r>
                        <a:rPr sz="700" spc="-5" dirty="0">
                          <a:latin typeface="Calibri"/>
                          <a:cs typeface="Calibri"/>
                        </a:rPr>
                        <a:t>4v4</a:t>
                      </a:r>
                      <a:r>
                        <a:rPr sz="700" spc="-25" dirty="0">
                          <a:latin typeface="Calibri"/>
                          <a:cs typeface="Calibri"/>
                        </a:rPr>
                        <a:t> </a:t>
                      </a:r>
                      <a:r>
                        <a:rPr sz="700" dirty="0">
                          <a:latin typeface="Calibri"/>
                          <a:cs typeface="Calibri"/>
                        </a:rPr>
                        <a:t>game</a:t>
                      </a: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275"/>
                        </a:lnSpc>
                      </a:pPr>
                      <a:r>
                        <a:rPr sz="700" dirty="0">
                          <a:latin typeface="Calibri"/>
                          <a:cs typeface="Calibri"/>
                        </a:rPr>
                        <a:t>It is all </a:t>
                      </a:r>
                      <a:r>
                        <a:rPr sz="700" spc="-5" dirty="0">
                          <a:latin typeface="Calibri"/>
                          <a:cs typeface="Calibri"/>
                        </a:rPr>
                        <a:t>about connection. Can</a:t>
                      </a:r>
                      <a:r>
                        <a:rPr sz="700" spc="-30" dirty="0">
                          <a:latin typeface="Calibri"/>
                          <a:cs typeface="Calibri"/>
                        </a:rPr>
                        <a:t> </a:t>
                      </a:r>
                      <a:r>
                        <a:rPr sz="700" spc="-5" dirty="0">
                          <a:latin typeface="Calibri"/>
                          <a:cs typeface="Calibri"/>
                        </a:rPr>
                        <a:t>the</a:t>
                      </a:r>
                      <a:endParaRPr sz="700" dirty="0">
                        <a:latin typeface="Calibri"/>
                        <a:cs typeface="Calibri"/>
                      </a:endParaRPr>
                    </a:p>
                    <a:p>
                      <a:pPr marL="68580" marR="173355">
                        <a:lnSpc>
                          <a:spcPct val="101800"/>
                        </a:lnSpc>
                      </a:pPr>
                      <a:r>
                        <a:rPr sz="700" spc="-5" dirty="0">
                          <a:latin typeface="Calibri"/>
                          <a:cs typeface="Calibri"/>
                        </a:rPr>
                        <a:t>players </a:t>
                      </a:r>
                      <a:r>
                        <a:rPr sz="700" dirty="0">
                          <a:latin typeface="Calibri"/>
                          <a:cs typeface="Calibri"/>
                        </a:rPr>
                        <a:t>connect </a:t>
                      </a:r>
                      <a:r>
                        <a:rPr sz="700" spc="-5" dirty="0">
                          <a:latin typeface="Calibri"/>
                          <a:cs typeface="Calibri"/>
                        </a:rPr>
                        <a:t>the lesson plan into  </a:t>
                      </a:r>
                      <a:r>
                        <a:rPr sz="700" dirty="0">
                          <a:latin typeface="Calibri"/>
                          <a:cs typeface="Calibri"/>
                        </a:rPr>
                        <a:t>the</a:t>
                      </a:r>
                      <a:r>
                        <a:rPr sz="700" spc="-15" dirty="0">
                          <a:latin typeface="Calibri"/>
                          <a:cs typeface="Calibri"/>
                        </a:rPr>
                        <a:t> </a:t>
                      </a:r>
                      <a:r>
                        <a:rPr sz="700" dirty="0">
                          <a:latin typeface="Calibri"/>
                          <a:cs typeface="Calibri"/>
                        </a:rPr>
                        <a:t>game?</a:t>
                      </a:r>
                    </a:p>
                    <a:p>
                      <a:pPr>
                        <a:lnSpc>
                          <a:spcPct val="100000"/>
                        </a:lnSpc>
                        <a:spcBef>
                          <a:spcPts val="10"/>
                        </a:spcBef>
                      </a:pPr>
                      <a:endParaRPr sz="800" dirty="0">
                        <a:latin typeface="Times New Roman"/>
                        <a:cs typeface="Times New Roman"/>
                      </a:endParaRPr>
                    </a:p>
                    <a:p>
                      <a:pPr marL="68580" marR="253365">
                        <a:lnSpc>
                          <a:spcPct val="101800"/>
                        </a:lnSpc>
                      </a:pPr>
                      <a:r>
                        <a:rPr sz="700" dirty="0">
                          <a:latin typeface="Calibri"/>
                          <a:cs typeface="Calibri"/>
                        </a:rPr>
                        <a:t>Has your </a:t>
                      </a:r>
                      <a:r>
                        <a:rPr sz="700" spc="-5" dirty="0">
                          <a:latin typeface="Calibri"/>
                          <a:cs typeface="Calibri"/>
                        </a:rPr>
                        <a:t>session </a:t>
                      </a:r>
                      <a:r>
                        <a:rPr sz="700" dirty="0">
                          <a:latin typeface="Calibri"/>
                          <a:cs typeface="Calibri"/>
                        </a:rPr>
                        <a:t>had an </a:t>
                      </a:r>
                      <a:r>
                        <a:rPr sz="700" spc="-5" dirty="0">
                          <a:latin typeface="Calibri"/>
                          <a:cs typeface="Calibri"/>
                        </a:rPr>
                        <a:t>impact</a:t>
                      </a:r>
                      <a:r>
                        <a:rPr sz="700" spc="-80" dirty="0">
                          <a:latin typeface="Calibri"/>
                          <a:cs typeface="Calibri"/>
                        </a:rPr>
                        <a:t> </a:t>
                      </a:r>
                      <a:r>
                        <a:rPr sz="700" spc="-5" dirty="0">
                          <a:latin typeface="Calibri"/>
                          <a:cs typeface="Calibri"/>
                        </a:rPr>
                        <a:t>on  </a:t>
                      </a:r>
                      <a:r>
                        <a:rPr sz="700" dirty="0">
                          <a:latin typeface="Calibri"/>
                          <a:cs typeface="Calibri"/>
                        </a:rPr>
                        <a:t>the</a:t>
                      </a:r>
                      <a:r>
                        <a:rPr sz="700" spc="-15" dirty="0">
                          <a:latin typeface="Calibri"/>
                          <a:cs typeface="Calibri"/>
                        </a:rPr>
                        <a:t> </a:t>
                      </a:r>
                      <a:r>
                        <a:rPr sz="700" spc="-5" dirty="0">
                          <a:latin typeface="Calibri"/>
                          <a:cs typeface="Calibri"/>
                        </a:rPr>
                        <a:t>players?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3" name="object 3"/>
          <p:cNvSpPr/>
          <p:nvPr/>
        </p:nvSpPr>
        <p:spPr>
          <a:xfrm>
            <a:off x="6173932" y="748405"/>
            <a:ext cx="1947343" cy="928255"/>
          </a:xfrm>
          <a:prstGeom prst="rect">
            <a:avLst/>
          </a:prstGeom>
          <a:blipFill>
            <a:blip r:embed="rId2" cstate="print"/>
            <a:stretch>
              <a:fillRect/>
            </a:stretch>
          </a:blipFill>
        </p:spPr>
        <p:txBody>
          <a:bodyPr wrap="square" lIns="0" tIns="0" rIns="0" bIns="0" rtlCol="0"/>
          <a:lstStyle/>
          <a:p>
            <a:endParaRPr sz="1227" dirty="0"/>
          </a:p>
        </p:txBody>
      </p:sp>
      <p:sp>
        <p:nvSpPr>
          <p:cNvPr id="4" name="object 4"/>
          <p:cNvSpPr/>
          <p:nvPr/>
        </p:nvSpPr>
        <p:spPr>
          <a:xfrm>
            <a:off x="6173932" y="2147974"/>
            <a:ext cx="1947863" cy="2636087"/>
          </a:xfrm>
          <a:prstGeom prst="rect">
            <a:avLst/>
          </a:prstGeom>
          <a:blipFill>
            <a:blip r:embed="rId3" cstate="print"/>
            <a:stretch>
              <a:fillRect/>
            </a:stretch>
          </a:blipFill>
        </p:spPr>
        <p:txBody>
          <a:bodyPr wrap="square" lIns="0" tIns="0" rIns="0" bIns="0" rtlCol="0"/>
          <a:lstStyle/>
          <a:p>
            <a:endParaRPr sz="1227" dirty="0"/>
          </a:p>
        </p:txBody>
      </p:sp>
      <p:sp>
        <p:nvSpPr>
          <p:cNvPr id="5" name="object 5"/>
          <p:cNvSpPr/>
          <p:nvPr/>
        </p:nvSpPr>
        <p:spPr>
          <a:xfrm>
            <a:off x="6173932" y="4942956"/>
            <a:ext cx="1947602" cy="1174917"/>
          </a:xfrm>
          <a:prstGeom prst="rect">
            <a:avLst/>
          </a:prstGeom>
          <a:blipFill>
            <a:blip r:embed="rId4" cstate="print"/>
            <a:stretch>
              <a:fillRect/>
            </a:stretch>
          </a:blipFill>
        </p:spPr>
        <p:txBody>
          <a:bodyPr wrap="square" lIns="0" tIns="0" rIns="0" bIns="0" rtlCol="0"/>
          <a:lstStyle/>
          <a:p>
            <a:endParaRPr sz="1227"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1321" y="2121910"/>
            <a:ext cx="3672320" cy="2207020"/>
          </a:xfrm>
          <a:prstGeom prst="rect">
            <a:avLst/>
          </a:prstGeom>
        </p:spPr>
        <p:txBody>
          <a:bodyPr vert="horz" wrap="square" lIns="0" tIns="2165" rIns="0" bIns="0" rtlCol="0">
            <a:spAutoFit/>
          </a:bodyPr>
          <a:lstStyle/>
          <a:p>
            <a:pPr marL="725180" marR="325573" algn="ctr">
              <a:lnSpc>
                <a:spcPct val="101699"/>
              </a:lnSpc>
              <a:spcBef>
                <a:spcPts val="17"/>
              </a:spcBef>
            </a:pPr>
            <a:r>
              <a:rPr sz="2454" b="1" i="1" spc="-3" dirty="0">
                <a:latin typeface="Calibri"/>
                <a:cs typeface="Calibri"/>
              </a:rPr>
              <a:t>Player</a:t>
            </a:r>
            <a:r>
              <a:rPr sz="2454" b="1" i="1" spc="-68" dirty="0">
                <a:latin typeface="Calibri"/>
                <a:cs typeface="Calibri"/>
              </a:rPr>
              <a:t> </a:t>
            </a:r>
            <a:r>
              <a:rPr sz="2454" b="1" i="1" spc="-3" dirty="0">
                <a:latin typeface="Calibri"/>
                <a:cs typeface="Calibri"/>
              </a:rPr>
              <a:t>Development  Program</a:t>
            </a:r>
            <a:endParaRPr sz="2454" dirty="0">
              <a:latin typeface="Calibri"/>
              <a:cs typeface="Calibri"/>
            </a:endParaRPr>
          </a:p>
          <a:p>
            <a:pPr marL="397875" algn="ctr">
              <a:spcBef>
                <a:spcPts val="51"/>
              </a:spcBef>
            </a:pPr>
            <a:r>
              <a:rPr sz="2454" b="1" i="1" dirty="0">
                <a:latin typeface="Calibri"/>
                <a:cs typeface="Calibri"/>
              </a:rPr>
              <a:t>For the U10 </a:t>
            </a:r>
            <a:r>
              <a:rPr sz="2454" b="1" i="1" spc="-3" dirty="0">
                <a:latin typeface="Calibri"/>
                <a:cs typeface="Calibri"/>
              </a:rPr>
              <a:t>Soccer</a:t>
            </a:r>
            <a:r>
              <a:rPr sz="2454" b="1" i="1" spc="-75" dirty="0">
                <a:latin typeface="Calibri"/>
                <a:cs typeface="Calibri"/>
              </a:rPr>
              <a:t> </a:t>
            </a:r>
            <a:r>
              <a:rPr sz="2454" b="1" i="1" dirty="0">
                <a:latin typeface="Calibri"/>
                <a:cs typeface="Calibri"/>
              </a:rPr>
              <a:t>Coach</a:t>
            </a:r>
            <a:endParaRPr sz="2454" dirty="0">
              <a:latin typeface="Calibri"/>
              <a:cs typeface="Calibri"/>
            </a:endParaRPr>
          </a:p>
          <a:p>
            <a:pPr>
              <a:lnSpc>
                <a:spcPct val="100000"/>
              </a:lnSpc>
            </a:pPr>
            <a:endParaRPr sz="2454" dirty="0">
              <a:latin typeface="Calibri"/>
              <a:cs typeface="Calibri"/>
            </a:endParaRPr>
          </a:p>
          <a:p>
            <a:pPr>
              <a:spcBef>
                <a:spcPts val="24"/>
              </a:spcBef>
            </a:pPr>
            <a:endParaRPr sz="1875" dirty="0">
              <a:latin typeface="Calibri"/>
              <a:cs typeface="Calibri"/>
            </a:endParaRPr>
          </a:p>
          <a:p>
            <a:pPr marL="8659"/>
            <a:r>
              <a:rPr sz="2454" b="1" dirty="0">
                <a:latin typeface="Calibri"/>
                <a:cs typeface="Calibri"/>
              </a:rPr>
              <a:t>Section III:</a:t>
            </a:r>
            <a:r>
              <a:rPr sz="2454" b="1" spc="-14" dirty="0">
                <a:latin typeface="Calibri"/>
                <a:cs typeface="Calibri"/>
              </a:rPr>
              <a:t> </a:t>
            </a:r>
            <a:r>
              <a:rPr sz="2454" b="1" spc="-3" dirty="0">
                <a:latin typeface="Calibri"/>
                <a:cs typeface="Calibri"/>
              </a:rPr>
              <a:t>Formations</a:t>
            </a:r>
            <a:endParaRPr sz="2454" dirty="0">
              <a:latin typeface="Calibri"/>
              <a:cs typeface="Calibri"/>
            </a:endParaRPr>
          </a:p>
        </p:txBody>
      </p:sp>
      <p:sp>
        <p:nvSpPr>
          <p:cNvPr id="3" name="object 3"/>
          <p:cNvSpPr/>
          <p:nvPr/>
        </p:nvSpPr>
        <p:spPr>
          <a:xfrm>
            <a:off x="3725045" y="1155822"/>
            <a:ext cx="1914543" cy="490314"/>
          </a:xfrm>
          <a:prstGeom prst="rect">
            <a:avLst/>
          </a:prstGeom>
          <a:blipFill>
            <a:blip r:embed="rId2" cstate="print"/>
            <a:stretch>
              <a:fillRect/>
            </a:stretch>
          </a:blipFill>
        </p:spPr>
        <p:txBody>
          <a:bodyPr wrap="square" lIns="0" tIns="0" rIns="0" bIns="0" rtlCol="0"/>
          <a:lstStyle/>
          <a:p>
            <a:endParaRPr sz="1227"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1321" y="609774"/>
            <a:ext cx="3997469" cy="1830717"/>
          </a:xfrm>
          <a:prstGeom prst="rect">
            <a:avLst/>
          </a:prstGeom>
        </p:spPr>
        <p:txBody>
          <a:bodyPr vert="horz" wrap="square" lIns="0" tIns="8659" rIns="0" bIns="0" rtlCol="0">
            <a:spAutoFit/>
          </a:bodyPr>
          <a:lstStyle/>
          <a:p>
            <a:pPr marL="8659">
              <a:spcBef>
                <a:spcPts val="68"/>
              </a:spcBef>
            </a:pPr>
            <a:r>
              <a:rPr sz="750" b="1" dirty="0">
                <a:latin typeface="Calibri"/>
                <a:cs typeface="Calibri"/>
              </a:rPr>
              <a:t>U10 </a:t>
            </a:r>
            <a:r>
              <a:rPr sz="750" b="1" spc="-3" dirty="0">
                <a:latin typeface="Calibri"/>
                <a:cs typeface="Calibri"/>
              </a:rPr>
              <a:t>Formations/Positional</a:t>
            </a:r>
            <a:r>
              <a:rPr sz="750" b="1" spc="-10" dirty="0">
                <a:latin typeface="Calibri"/>
                <a:cs typeface="Calibri"/>
              </a:rPr>
              <a:t> </a:t>
            </a:r>
            <a:r>
              <a:rPr sz="750" b="1" spc="-3" dirty="0">
                <a:latin typeface="Calibri"/>
                <a:cs typeface="Calibri"/>
              </a:rPr>
              <a:t>Responsibilities</a:t>
            </a:r>
            <a:endParaRPr sz="750" dirty="0">
              <a:latin typeface="Calibri"/>
              <a:cs typeface="Calibri"/>
            </a:endParaRPr>
          </a:p>
          <a:p>
            <a:pPr marL="8659" marR="3464">
              <a:lnSpc>
                <a:spcPct val="117300"/>
              </a:lnSpc>
              <a:spcBef>
                <a:spcPts val="672"/>
              </a:spcBef>
            </a:pPr>
            <a:r>
              <a:rPr sz="750" spc="-3" dirty="0">
                <a:latin typeface="Calibri"/>
                <a:cs typeface="Calibri"/>
              </a:rPr>
              <a:t>Formations </a:t>
            </a:r>
            <a:r>
              <a:rPr sz="750" dirty="0">
                <a:latin typeface="Calibri"/>
                <a:cs typeface="Calibri"/>
              </a:rPr>
              <a:t>are </a:t>
            </a:r>
            <a:r>
              <a:rPr sz="750" spc="-3" dirty="0">
                <a:latin typeface="Calibri"/>
                <a:cs typeface="Calibri"/>
              </a:rPr>
              <a:t>used to place players on </a:t>
            </a:r>
            <a:r>
              <a:rPr sz="750" dirty="0">
                <a:latin typeface="Calibri"/>
                <a:cs typeface="Calibri"/>
              </a:rPr>
              <a:t>the </a:t>
            </a:r>
            <a:r>
              <a:rPr sz="750" spc="-3" dirty="0">
                <a:latin typeface="Calibri"/>
                <a:cs typeface="Calibri"/>
              </a:rPr>
              <a:t>field </a:t>
            </a:r>
            <a:r>
              <a:rPr sz="750" dirty="0">
                <a:latin typeface="Calibri"/>
                <a:cs typeface="Calibri"/>
              </a:rPr>
              <a:t>by </a:t>
            </a:r>
            <a:r>
              <a:rPr sz="750" spc="-3" dirty="0">
                <a:latin typeface="Calibri"/>
                <a:cs typeface="Calibri"/>
              </a:rPr>
              <a:t>positions. Formations </a:t>
            </a:r>
            <a:r>
              <a:rPr sz="750" dirty="0">
                <a:latin typeface="Calibri"/>
                <a:cs typeface="Calibri"/>
              </a:rPr>
              <a:t>are </a:t>
            </a:r>
            <a:r>
              <a:rPr sz="750" spc="-3" dirty="0">
                <a:latin typeface="Calibri"/>
                <a:cs typeface="Calibri"/>
              </a:rPr>
              <a:t>simply, </a:t>
            </a:r>
            <a:r>
              <a:rPr sz="750" dirty="0">
                <a:latin typeface="Calibri"/>
                <a:cs typeface="Calibri"/>
              </a:rPr>
              <a:t>the </a:t>
            </a:r>
            <a:r>
              <a:rPr sz="750" spc="-3" dirty="0">
                <a:latin typeface="Calibri"/>
                <a:cs typeface="Calibri"/>
              </a:rPr>
              <a:t>allocation </a:t>
            </a:r>
            <a:r>
              <a:rPr sz="750" dirty="0">
                <a:latin typeface="Calibri"/>
                <a:cs typeface="Calibri"/>
              </a:rPr>
              <a:t>of  </a:t>
            </a:r>
            <a:r>
              <a:rPr sz="750" spc="-3" dirty="0">
                <a:latin typeface="Calibri"/>
                <a:cs typeface="Calibri"/>
              </a:rPr>
              <a:t>players throughout </a:t>
            </a:r>
            <a:r>
              <a:rPr sz="750" dirty="0">
                <a:latin typeface="Calibri"/>
                <a:cs typeface="Calibri"/>
              </a:rPr>
              <a:t>the </a:t>
            </a:r>
            <a:r>
              <a:rPr sz="750" spc="-7" dirty="0">
                <a:latin typeface="Calibri"/>
                <a:cs typeface="Calibri"/>
              </a:rPr>
              <a:t>field </a:t>
            </a:r>
            <a:r>
              <a:rPr sz="750" dirty="0">
                <a:latin typeface="Calibri"/>
                <a:cs typeface="Calibri"/>
              </a:rPr>
              <a:t>by </a:t>
            </a:r>
            <a:r>
              <a:rPr sz="750" spc="-3" dirty="0">
                <a:latin typeface="Calibri"/>
                <a:cs typeface="Calibri"/>
              </a:rPr>
              <a:t>designating </a:t>
            </a:r>
            <a:r>
              <a:rPr sz="750" dirty="0">
                <a:latin typeface="Calibri"/>
                <a:cs typeface="Calibri"/>
              </a:rPr>
              <a:t>a </a:t>
            </a:r>
            <a:r>
              <a:rPr sz="750" spc="-3" dirty="0">
                <a:latin typeface="Calibri"/>
                <a:cs typeface="Calibri"/>
              </a:rPr>
              <a:t>number </a:t>
            </a:r>
            <a:r>
              <a:rPr sz="750" dirty="0">
                <a:latin typeface="Calibri"/>
                <a:cs typeface="Calibri"/>
              </a:rPr>
              <a:t>of defenders, </a:t>
            </a:r>
            <a:r>
              <a:rPr sz="750" spc="-3" dirty="0">
                <a:latin typeface="Calibri"/>
                <a:cs typeface="Calibri"/>
              </a:rPr>
              <a:t>midfield players, </a:t>
            </a:r>
            <a:r>
              <a:rPr sz="750" dirty="0">
                <a:latin typeface="Calibri"/>
                <a:cs typeface="Calibri"/>
              </a:rPr>
              <a:t>and</a:t>
            </a:r>
            <a:r>
              <a:rPr sz="750" spc="37" dirty="0">
                <a:latin typeface="Calibri"/>
                <a:cs typeface="Calibri"/>
              </a:rPr>
              <a:t> </a:t>
            </a:r>
            <a:r>
              <a:rPr sz="750" spc="-3" dirty="0">
                <a:latin typeface="Calibri"/>
                <a:cs typeface="Calibri"/>
              </a:rPr>
              <a:t>forwards.</a:t>
            </a:r>
            <a:endParaRPr sz="750" dirty="0">
              <a:latin typeface="Calibri"/>
              <a:cs typeface="Calibri"/>
            </a:endParaRPr>
          </a:p>
          <a:p>
            <a:pPr marL="8659" marR="7360">
              <a:lnSpc>
                <a:spcPts val="1064"/>
              </a:lnSpc>
              <a:spcBef>
                <a:spcPts val="48"/>
              </a:spcBef>
            </a:pPr>
            <a:r>
              <a:rPr sz="750" spc="-3" dirty="0">
                <a:latin typeface="Calibri"/>
                <a:cs typeface="Calibri"/>
              </a:rPr>
              <a:t>When talking about formations, </a:t>
            </a:r>
            <a:r>
              <a:rPr sz="750" dirty="0">
                <a:latin typeface="Calibri"/>
                <a:cs typeface="Calibri"/>
              </a:rPr>
              <a:t>we </a:t>
            </a:r>
            <a:r>
              <a:rPr sz="750" spc="-3" dirty="0">
                <a:latin typeface="Calibri"/>
                <a:cs typeface="Calibri"/>
              </a:rPr>
              <a:t>start with the number </a:t>
            </a:r>
            <a:r>
              <a:rPr sz="750" dirty="0">
                <a:latin typeface="Calibri"/>
                <a:cs typeface="Calibri"/>
              </a:rPr>
              <a:t>of </a:t>
            </a:r>
            <a:r>
              <a:rPr sz="750" spc="-3" dirty="0">
                <a:latin typeface="Calibri"/>
                <a:cs typeface="Calibri"/>
              </a:rPr>
              <a:t>defenders, then midfield </a:t>
            </a:r>
            <a:r>
              <a:rPr sz="750" dirty="0">
                <a:latin typeface="Calibri"/>
                <a:cs typeface="Calibri"/>
              </a:rPr>
              <a:t>player, and </a:t>
            </a:r>
            <a:r>
              <a:rPr sz="750" spc="-3" dirty="0">
                <a:latin typeface="Calibri"/>
                <a:cs typeface="Calibri"/>
              </a:rPr>
              <a:t>then  forwards. </a:t>
            </a:r>
            <a:r>
              <a:rPr sz="750" dirty="0">
                <a:latin typeface="Calibri"/>
                <a:cs typeface="Calibri"/>
              </a:rPr>
              <a:t>This means a </a:t>
            </a:r>
            <a:r>
              <a:rPr sz="750" spc="-3" dirty="0">
                <a:latin typeface="Calibri"/>
                <a:cs typeface="Calibri"/>
              </a:rPr>
              <a:t>2-3-1 formation </a:t>
            </a:r>
            <a:r>
              <a:rPr sz="750" dirty="0">
                <a:latin typeface="Calibri"/>
                <a:cs typeface="Calibri"/>
              </a:rPr>
              <a:t>has 2 </a:t>
            </a:r>
            <a:r>
              <a:rPr sz="750" spc="-3" dirty="0">
                <a:latin typeface="Calibri"/>
                <a:cs typeface="Calibri"/>
              </a:rPr>
              <a:t>defenders, </a:t>
            </a:r>
            <a:r>
              <a:rPr sz="750" dirty="0">
                <a:latin typeface="Calibri"/>
                <a:cs typeface="Calibri"/>
              </a:rPr>
              <a:t>3 </a:t>
            </a:r>
            <a:r>
              <a:rPr sz="750" spc="-3" dirty="0">
                <a:latin typeface="Calibri"/>
                <a:cs typeface="Calibri"/>
              </a:rPr>
              <a:t>midfield </a:t>
            </a:r>
            <a:r>
              <a:rPr sz="750" dirty="0">
                <a:latin typeface="Calibri"/>
                <a:cs typeface="Calibri"/>
              </a:rPr>
              <a:t>players, and 1</a:t>
            </a:r>
            <a:r>
              <a:rPr sz="750" spc="-44" dirty="0">
                <a:latin typeface="Calibri"/>
                <a:cs typeface="Calibri"/>
              </a:rPr>
              <a:t> </a:t>
            </a:r>
            <a:r>
              <a:rPr sz="750" spc="-3" dirty="0">
                <a:latin typeface="Calibri"/>
                <a:cs typeface="Calibri"/>
              </a:rPr>
              <a:t>forward.</a:t>
            </a:r>
            <a:endParaRPr sz="750" dirty="0">
              <a:latin typeface="Calibri"/>
              <a:cs typeface="Calibri"/>
            </a:endParaRPr>
          </a:p>
          <a:p>
            <a:pPr marL="8659" marR="187897">
              <a:lnSpc>
                <a:spcPct val="117300"/>
              </a:lnSpc>
              <a:spcBef>
                <a:spcPts val="607"/>
              </a:spcBef>
            </a:pPr>
            <a:r>
              <a:rPr sz="750" dirty="0">
                <a:latin typeface="Calibri"/>
                <a:cs typeface="Calibri"/>
              </a:rPr>
              <a:t>At the </a:t>
            </a:r>
            <a:r>
              <a:rPr sz="750" spc="-3" dirty="0">
                <a:latin typeface="Calibri"/>
                <a:cs typeface="Calibri"/>
              </a:rPr>
              <a:t>U10 </a:t>
            </a:r>
            <a:r>
              <a:rPr sz="750" dirty="0">
                <a:latin typeface="Calibri"/>
                <a:cs typeface="Calibri"/>
              </a:rPr>
              <a:t>age </a:t>
            </a:r>
            <a:r>
              <a:rPr sz="750" spc="-3" dirty="0">
                <a:latin typeface="Calibri"/>
                <a:cs typeface="Calibri"/>
              </a:rPr>
              <a:t>groups formations should be used to </a:t>
            </a:r>
            <a:r>
              <a:rPr sz="750" dirty="0">
                <a:latin typeface="Calibri"/>
                <a:cs typeface="Calibri"/>
              </a:rPr>
              <a:t>enhance the player </a:t>
            </a:r>
            <a:r>
              <a:rPr sz="750" spc="-3" dirty="0">
                <a:latin typeface="Calibri"/>
                <a:cs typeface="Calibri"/>
              </a:rPr>
              <a:t>development </a:t>
            </a:r>
            <a:r>
              <a:rPr sz="750" dirty="0">
                <a:latin typeface="Calibri"/>
                <a:cs typeface="Calibri"/>
              </a:rPr>
              <a:t>of </a:t>
            </a:r>
            <a:r>
              <a:rPr sz="750" spc="-3" dirty="0">
                <a:latin typeface="Calibri"/>
                <a:cs typeface="Calibri"/>
              </a:rPr>
              <a:t>the team  members; formations should </a:t>
            </a:r>
            <a:r>
              <a:rPr sz="750" dirty="0">
                <a:latin typeface="Calibri"/>
                <a:cs typeface="Calibri"/>
              </a:rPr>
              <a:t>not be </a:t>
            </a:r>
            <a:r>
              <a:rPr sz="750" spc="-3" dirty="0">
                <a:latin typeface="Calibri"/>
                <a:cs typeface="Calibri"/>
              </a:rPr>
              <a:t>used to win games. Over the </a:t>
            </a:r>
            <a:r>
              <a:rPr sz="750" dirty="0">
                <a:latin typeface="Calibri"/>
                <a:cs typeface="Calibri"/>
              </a:rPr>
              <a:t>course of </a:t>
            </a:r>
            <a:r>
              <a:rPr sz="750" spc="-3" dirty="0">
                <a:latin typeface="Calibri"/>
                <a:cs typeface="Calibri"/>
              </a:rPr>
              <a:t>the </a:t>
            </a:r>
            <a:r>
              <a:rPr sz="750" dirty="0">
                <a:latin typeface="Calibri"/>
                <a:cs typeface="Calibri"/>
              </a:rPr>
              <a:t>player’s </a:t>
            </a:r>
            <a:r>
              <a:rPr sz="750" spc="-3" dirty="0">
                <a:latin typeface="Calibri"/>
                <a:cs typeface="Calibri"/>
              </a:rPr>
              <a:t>progress  through </a:t>
            </a:r>
            <a:r>
              <a:rPr sz="750" dirty="0">
                <a:latin typeface="Calibri"/>
                <a:cs typeface="Calibri"/>
              </a:rPr>
              <a:t>a </a:t>
            </a:r>
            <a:r>
              <a:rPr sz="750" spc="-3" dirty="0">
                <a:latin typeface="Calibri"/>
                <a:cs typeface="Calibri"/>
              </a:rPr>
              <a:t>long term </a:t>
            </a:r>
            <a:r>
              <a:rPr sz="750" dirty="0">
                <a:latin typeface="Calibri"/>
                <a:cs typeface="Calibri"/>
              </a:rPr>
              <a:t>player </a:t>
            </a:r>
            <a:r>
              <a:rPr sz="750" spc="-3" dirty="0">
                <a:latin typeface="Calibri"/>
                <a:cs typeface="Calibri"/>
              </a:rPr>
              <a:t>development plan winning </a:t>
            </a:r>
            <a:r>
              <a:rPr sz="750" dirty="0">
                <a:latin typeface="Calibri"/>
                <a:cs typeface="Calibri"/>
              </a:rPr>
              <a:t>will</a:t>
            </a:r>
            <a:r>
              <a:rPr sz="750" spc="-7" dirty="0">
                <a:latin typeface="Calibri"/>
                <a:cs typeface="Calibri"/>
              </a:rPr>
              <a:t> </a:t>
            </a:r>
            <a:r>
              <a:rPr sz="750" dirty="0">
                <a:latin typeface="Calibri"/>
                <a:cs typeface="Calibri"/>
              </a:rPr>
              <a:t>occur.</a:t>
            </a:r>
          </a:p>
          <a:p>
            <a:pPr marL="8659" marR="61045">
              <a:lnSpc>
                <a:spcPct val="118200"/>
              </a:lnSpc>
              <a:spcBef>
                <a:spcPts val="665"/>
              </a:spcBef>
            </a:pPr>
            <a:r>
              <a:rPr sz="750" dirty="0">
                <a:latin typeface="Calibri"/>
                <a:cs typeface="Calibri"/>
              </a:rPr>
              <a:t>At the </a:t>
            </a:r>
            <a:r>
              <a:rPr sz="750" spc="-3" dirty="0">
                <a:latin typeface="Calibri"/>
                <a:cs typeface="Calibri"/>
              </a:rPr>
              <a:t>U10 </a:t>
            </a:r>
            <a:r>
              <a:rPr sz="750" dirty="0">
                <a:latin typeface="Calibri"/>
                <a:cs typeface="Calibri"/>
              </a:rPr>
              <a:t>age </a:t>
            </a:r>
            <a:r>
              <a:rPr sz="750" spc="-3" dirty="0">
                <a:latin typeface="Calibri"/>
                <a:cs typeface="Calibri"/>
              </a:rPr>
              <a:t>group, players </a:t>
            </a:r>
            <a:r>
              <a:rPr sz="750" dirty="0">
                <a:latin typeface="Calibri"/>
                <a:cs typeface="Calibri"/>
              </a:rPr>
              <a:t>play 7 a </a:t>
            </a:r>
            <a:r>
              <a:rPr sz="750" spc="-3" dirty="0">
                <a:latin typeface="Calibri"/>
                <a:cs typeface="Calibri"/>
              </a:rPr>
              <a:t>side. </a:t>
            </a:r>
            <a:r>
              <a:rPr sz="750" dirty="0">
                <a:latin typeface="Calibri"/>
                <a:cs typeface="Calibri"/>
              </a:rPr>
              <a:t>We </a:t>
            </a:r>
            <a:r>
              <a:rPr sz="750" spc="-3" dirty="0">
                <a:latin typeface="Calibri"/>
                <a:cs typeface="Calibri"/>
              </a:rPr>
              <a:t>recommend choosing between </a:t>
            </a:r>
            <a:r>
              <a:rPr sz="750" dirty="0">
                <a:latin typeface="Calibri"/>
                <a:cs typeface="Calibri"/>
              </a:rPr>
              <a:t>a </a:t>
            </a:r>
            <a:r>
              <a:rPr sz="750" spc="-3" dirty="0">
                <a:latin typeface="Calibri"/>
                <a:cs typeface="Calibri"/>
              </a:rPr>
              <a:t>2-3-1 </a:t>
            </a:r>
            <a:r>
              <a:rPr sz="750" dirty="0">
                <a:latin typeface="Calibri"/>
                <a:cs typeface="Calibri"/>
              </a:rPr>
              <a:t>and </a:t>
            </a:r>
            <a:r>
              <a:rPr sz="750" spc="-3" dirty="0">
                <a:latin typeface="Calibri"/>
                <a:cs typeface="Calibri"/>
              </a:rPr>
              <a:t>1-3-2  formation. Both </a:t>
            </a:r>
            <a:r>
              <a:rPr sz="750" dirty="0">
                <a:latin typeface="Calibri"/>
                <a:cs typeface="Calibri"/>
              </a:rPr>
              <a:t>of </a:t>
            </a:r>
            <a:r>
              <a:rPr sz="750" spc="-3" dirty="0">
                <a:latin typeface="Calibri"/>
                <a:cs typeface="Calibri"/>
              </a:rPr>
              <a:t>these formations promote </a:t>
            </a:r>
            <a:r>
              <a:rPr sz="750" dirty="0">
                <a:latin typeface="Calibri"/>
                <a:cs typeface="Calibri"/>
              </a:rPr>
              <a:t>the </a:t>
            </a:r>
            <a:r>
              <a:rPr sz="750" spc="-3" dirty="0">
                <a:latin typeface="Calibri"/>
                <a:cs typeface="Calibri"/>
              </a:rPr>
              <a:t>principles </a:t>
            </a:r>
            <a:r>
              <a:rPr sz="750" dirty="0">
                <a:latin typeface="Calibri"/>
                <a:cs typeface="Calibri"/>
              </a:rPr>
              <a:t>of </a:t>
            </a:r>
            <a:r>
              <a:rPr sz="750" spc="-3" dirty="0">
                <a:latin typeface="Calibri"/>
                <a:cs typeface="Calibri"/>
              </a:rPr>
              <a:t>play through </a:t>
            </a:r>
            <a:r>
              <a:rPr sz="750" dirty="0">
                <a:latin typeface="Calibri"/>
                <a:cs typeface="Calibri"/>
              </a:rPr>
              <a:t>the allocation of</a:t>
            </a:r>
            <a:r>
              <a:rPr sz="750" spc="75" dirty="0">
                <a:latin typeface="Calibri"/>
                <a:cs typeface="Calibri"/>
              </a:rPr>
              <a:t> </a:t>
            </a:r>
            <a:r>
              <a:rPr sz="750" spc="-3" dirty="0">
                <a:latin typeface="Calibri"/>
                <a:cs typeface="Calibri"/>
              </a:rPr>
              <a:t>players.</a:t>
            </a:r>
            <a:endParaRPr sz="750" dirty="0">
              <a:latin typeface="Calibri"/>
              <a:cs typeface="Calibri"/>
            </a:endParaRPr>
          </a:p>
          <a:p>
            <a:pPr>
              <a:spcBef>
                <a:spcPts val="3"/>
              </a:spcBef>
            </a:pPr>
            <a:endParaRPr sz="682" dirty="0">
              <a:latin typeface="Calibri"/>
              <a:cs typeface="Calibri"/>
            </a:endParaRPr>
          </a:p>
          <a:p>
            <a:pPr marL="8659"/>
            <a:r>
              <a:rPr sz="750" spc="-3" dirty="0">
                <a:latin typeface="Calibri"/>
                <a:cs typeface="Calibri"/>
              </a:rPr>
              <a:t>Positional Responsibilities </a:t>
            </a:r>
            <a:r>
              <a:rPr sz="750" dirty="0">
                <a:latin typeface="Calibri"/>
                <a:cs typeface="Calibri"/>
              </a:rPr>
              <a:t>are </a:t>
            </a:r>
            <a:r>
              <a:rPr sz="750" spc="-3" dirty="0">
                <a:latin typeface="Calibri"/>
                <a:cs typeface="Calibri"/>
              </a:rPr>
              <a:t>listed below for each</a:t>
            </a:r>
            <a:r>
              <a:rPr sz="750" spc="17" dirty="0">
                <a:latin typeface="Calibri"/>
                <a:cs typeface="Calibri"/>
              </a:rPr>
              <a:t> </a:t>
            </a:r>
            <a:r>
              <a:rPr sz="750" spc="-3" dirty="0">
                <a:latin typeface="Calibri"/>
                <a:cs typeface="Calibri"/>
              </a:rPr>
              <a:t>formation.</a:t>
            </a:r>
            <a:endParaRPr sz="750" dirty="0">
              <a:latin typeface="Calibri"/>
              <a:cs typeface="Calibri"/>
            </a:endParaRPr>
          </a:p>
        </p:txBody>
      </p:sp>
      <p:graphicFrame>
        <p:nvGraphicFramePr>
          <p:cNvPr id="3" name="object 3"/>
          <p:cNvGraphicFramePr>
            <a:graphicFrameLocks noGrp="1"/>
          </p:cNvGraphicFramePr>
          <p:nvPr/>
        </p:nvGraphicFramePr>
        <p:xfrm>
          <a:off x="4020936" y="2527502"/>
          <a:ext cx="4147271" cy="3717989"/>
        </p:xfrm>
        <a:graphic>
          <a:graphicData uri="http://schemas.openxmlformats.org/drawingml/2006/table">
            <a:tbl>
              <a:tblPr firstRow="1" bandRow="1">
                <a:tableStyleId>{2D5ABB26-0587-4C30-8999-92F81FD0307C}</a:tableStyleId>
              </a:tblPr>
              <a:tblGrid>
                <a:gridCol w="515649">
                  <a:extLst>
                    <a:ext uri="{9D8B030D-6E8A-4147-A177-3AD203B41FA5}">
                      <a16:colId xmlns:a16="http://schemas.microsoft.com/office/drawing/2014/main" val="20000"/>
                    </a:ext>
                  </a:extLst>
                </a:gridCol>
                <a:gridCol w="1576820">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2133687">
                <a:tc>
                  <a:txBody>
                    <a:bodyPr/>
                    <a:lstStyle/>
                    <a:p>
                      <a:pPr marL="68580">
                        <a:lnSpc>
                          <a:spcPts val="1275"/>
                        </a:lnSpc>
                      </a:pPr>
                      <a:r>
                        <a:rPr sz="700" spc="-5" dirty="0">
                          <a:latin typeface="Calibri"/>
                          <a:cs typeface="Calibri"/>
                        </a:rPr>
                        <a:t>2-3-1</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700" dirty="0">
                          <a:latin typeface="Calibri"/>
                          <a:cs typeface="Calibri"/>
                        </a:rPr>
                        <a:t>Qualities</a:t>
                      </a:r>
                    </a:p>
                    <a:p>
                      <a:pPr marL="525780" indent="-229235">
                        <a:lnSpc>
                          <a:spcPct val="100000"/>
                        </a:lnSpc>
                        <a:spcBef>
                          <a:spcPts val="85"/>
                        </a:spcBef>
                        <a:buFont typeface="Symbol"/>
                        <a:buChar char=""/>
                        <a:tabLst>
                          <a:tab pos="525145" algn="l"/>
                          <a:tab pos="525780" algn="l"/>
                        </a:tabLst>
                      </a:pPr>
                      <a:r>
                        <a:rPr sz="700" spc="-5" dirty="0">
                          <a:latin typeface="Calibri"/>
                          <a:cs typeface="Calibri"/>
                        </a:rPr>
                        <a:t>Strong</a:t>
                      </a:r>
                      <a:r>
                        <a:rPr sz="700" spc="-10" dirty="0">
                          <a:latin typeface="Calibri"/>
                          <a:cs typeface="Calibri"/>
                        </a:rPr>
                        <a:t> </a:t>
                      </a:r>
                      <a:r>
                        <a:rPr sz="700" spc="-5" dirty="0">
                          <a:latin typeface="Calibri"/>
                          <a:cs typeface="Calibri"/>
                        </a:rPr>
                        <a:t>defensively</a:t>
                      </a:r>
                      <a:endParaRPr sz="700" dirty="0">
                        <a:latin typeface="Calibri"/>
                        <a:cs typeface="Calibri"/>
                      </a:endParaRPr>
                    </a:p>
                    <a:p>
                      <a:pPr marL="525145" marR="199390" indent="-228600">
                        <a:lnSpc>
                          <a:spcPct val="101800"/>
                        </a:lnSpc>
                        <a:spcBef>
                          <a:spcPts val="60"/>
                        </a:spcBef>
                        <a:buFont typeface="Symbol"/>
                        <a:buChar char=""/>
                        <a:tabLst>
                          <a:tab pos="525145" algn="l"/>
                          <a:tab pos="525780" algn="l"/>
                        </a:tabLst>
                      </a:pPr>
                      <a:r>
                        <a:rPr sz="700" dirty="0">
                          <a:latin typeface="Calibri"/>
                          <a:cs typeface="Calibri"/>
                        </a:rPr>
                        <a:t>Allows </a:t>
                      </a:r>
                      <a:r>
                        <a:rPr sz="700" spc="-5" dirty="0">
                          <a:latin typeface="Calibri"/>
                          <a:cs typeface="Calibri"/>
                        </a:rPr>
                        <a:t>for two defenders </a:t>
                      </a:r>
                      <a:r>
                        <a:rPr sz="700" spc="-15" dirty="0">
                          <a:latin typeface="Calibri"/>
                          <a:cs typeface="Calibri"/>
                        </a:rPr>
                        <a:t>to  </a:t>
                      </a:r>
                      <a:r>
                        <a:rPr sz="700" dirty="0">
                          <a:latin typeface="Calibri"/>
                          <a:cs typeface="Calibri"/>
                        </a:rPr>
                        <a:t>work </a:t>
                      </a:r>
                      <a:r>
                        <a:rPr sz="700" spc="-5" dirty="0">
                          <a:latin typeface="Calibri"/>
                          <a:cs typeface="Calibri"/>
                        </a:rPr>
                        <a:t>on </a:t>
                      </a:r>
                      <a:r>
                        <a:rPr sz="700" dirty="0">
                          <a:latin typeface="Calibri"/>
                          <a:cs typeface="Calibri"/>
                        </a:rPr>
                        <a:t>ball </a:t>
                      </a:r>
                      <a:r>
                        <a:rPr sz="700" spc="-5" dirty="0">
                          <a:latin typeface="Calibri"/>
                          <a:cs typeface="Calibri"/>
                        </a:rPr>
                        <a:t>side up </a:t>
                      </a:r>
                      <a:r>
                        <a:rPr sz="700" dirty="0">
                          <a:latin typeface="Calibri"/>
                          <a:cs typeface="Calibri"/>
                        </a:rPr>
                        <a:t>and  weak </a:t>
                      </a:r>
                      <a:r>
                        <a:rPr sz="700" spc="-5" dirty="0">
                          <a:latin typeface="Calibri"/>
                          <a:cs typeface="Calibri"/>
                        </a:rPr>
                        <a:t>side</a:t>
                      </a:r>
                      <a:r>
                        <a:rPr sz="700" spc="-30" dirty="0">
                          <a:latin typeface="Calibri"/>
                          <a:cs typeface="Calibri"/>
                        </a:rPr>
                        <a:t> </a:t>
                      </a:r>
                      <a:r>
                        <a:rPr sz="700" spc="-5" dirty="0">
                          <a:latin typeface="Calibri"/>
                          <a:cs typeface="Calibri"/>
                        </a:rPr>
                        <a:t>deeper.</a:t>
                      </a:r>
                      <a:endParaRPr sz="700" dirty="0">
                        <a:latin typeface="Calibri"/>
                        <a:cs typeface="Calibri"/>
                      </a:endParaRPr>
                    </a:p>
                    <a:p>
                      <a:pPr marL="525145" marR="313690" indent="-228600">
                        <a:lnSpc>
                          <a:spcPct val="100899"/>
                        </a:lnSpc>
                        <a:spcBef>
                          <a:spcPts val="70"/>
                        </a:spcBef>
                        <a:buFont typeface="Symbol"/>
                        <a:buChar char=""/>
                        <a:tabLst>
                          <a:tab pos="525145" algn="l"/>
                          <a:tab pos="525780" algn="l"/>
                        </a:tabLst>
                      </a:pPr>
                      <a:r>
                        <a:rPr sz="700" spc="-5" dirty="0">
                          <a:latin typeface="Calibri"/>
                          <a:cs typeface="Calibri"/>
                        </a:rPr>
                        <a:t>Outside midfield </a:t>
                      </a:r>
                      <a:r>
                        <a:rPr sz="700" dirty="0">
                          <a:latin typeface="Calibri"/>
                          <a:cs typeface="Calibri"/>
                        </a:rPr>
                        <a:t>needs </a:t>
                      </a:r>
                      <a:r>
                        <a:rPr sz="700" spc="-5" dirty="0">
                          <a:latin typeface="Calibri"/>
                          <a:cs typeface="Calibri"/>
                        </a:rPr>
                        <a:t>to  recover</a:t>
                      </a:r>
                      <a:endParaRPr sz="700" dirty="0">
                        <a:latin typeface="Calibri"/>
                        <a:cs typeface="Calibri"/>
                      </a:endParaRPr>
                    </a:p>
                    <a:p>
                      <a:pPr marL="525780" indent="-229235">
                        <a:lnSpc>
                          <a:spcPct val="100000"/>
                        </a:lnSpc>
                        <a:spcBef>
                          <a:spcPts val="85"/>
                        </a:spcBef>
                        <a:buFont typeface="Symbol"/>
                        <a:buChar char=""/>
                        <a:tabLst>
                          <a:tab pos="525145" algn="l"/>
                          <a:tab pos="525780" algn="l"/>
                        </a:tabLst>
                      </a:pPr>
                      <a:r>
                        <a:rPr sz="700" spc="-5" dirty="0">
                          <a:latin typeface="Calibri"/>
                          <a:cs typeface="Calibri"/>
                        </a:rPr>
                        <a:t>Provides width </a:t>
                      </a:r>
                      <a:r>
                        <a:rPr sz="700" spc="-10" dirty="0">
                          <a:latin typeface="Calibri"/>
                          <a:cs typeface="Calibri"/>
                        </a:rPr>
                        <a:t>in</a:t>
                      </a:r>
                      <a:r>
                        <a:rPr sz="700" spc="-5" dirty="0">
                          <a:latin typeface="Calibri"/>
                          <a:cs typeface="Calibri"/>
                        </a:rPr>
                        <a:t> attack</a:t>
                      </a:r>
                      <a:endParaRPr sz="700" dirty="0">
                        <a:latin typeface="Calibri"/>
                        <a:cs typeface="Calibri"/>
                      </a:endParaRPr>
                    </a:p>
                    <a:p>
                      <a:pPr marL="525145" marR="68580" indent="-228600">
                        <a:lnSpc>
                          <a:spcPct val="101800"/>
                        </a:lnSpc>
                        <a:spcBef>
                          <a:spcPts val="60"/>
                        </a:spcBef>
                        <a:buFont typeface="Symbol"/>
                        <a:buChar char=""/>
                        <a:tabLst>
                          <a:tab pos="525145" algn="l"/>
                          <a:tab pos="525780" algn="l"/>
                        </a:tabLst>
                      </a:pPr>
                      <a:r>
                        <a:rPr sz="700" spc="-5" dirty="0">
                          <a:latin typeface="Calibri"/>
                          <a:cs typeface="Calibri"/>
                        </a:rPr>
                        <a:t>Midfield players must support  </a:t>
                      </a:r>
                      <a:r>
                        <a:rPr sz="700" dirty="0">
                          <a:latin typeface="Calibri"/>
                          <a:cs typeface="Calibri"/>
                        </a:rPr>
                        <a:t>attack and </a:t>
                      </a:r>
                      <a:r>
                        <a:rPr sz="700" spc="-5" dirty="0">
                          <a:latin typeface="Calibri"/>
                          <a:cs typeface="Calibri"/>
                        </a:rPr>
                        <a:t>find opportunities  to </a:t>
                      </a:r>
                      <a:r>
                        <a:rPr sz="700" dirty="0">
                          <a:latin typeface="Calibri"/>
                          <a:cs typeface="Calibri"/>
                        </a:rPr>
                        <a:t>go </a:t>
                      </a:r>
                      <a:r>
                        <a:rPr sz="700" spc="-10" dirty="0">
                          <a:latin typeface="Calibri"/>
                          <a:cs typeface="Calibri"/>
                        </a:rPr>
                        <a:t>in </a:t>
                      </a:r>
                      <a:r>
                        <a:rPr sz="700" dirty="0">
                          <a:latin typeface="Calibri"/>
                          <a:cs typeface="Calibri"/>
                        </a:rPr>
                        <a:t>advance of</a:t>
                      </a:r>
                      <a:r>
                        <a:rPr sz="700" spc="-35" dirty="0">
                          <a:latin typeface="Calibri"/>
                          <a:cs typeface="Calibri"/>
                        </a:rPr>
                        <a:t> </a:t>
                      </a:r>
                      <a:r>
                        <a:rPr sz="700" spc="-5" dirty="0">
                          <a:latin typeface="Calibri"/>
                          <a:cs typeface="Calibri"/>
                        </a:rPr>
                        <a:t>forward</a:t>
                      </a:r>
                      <a:endParaRPr sz="700" dirty="0">
                        <a:latin typeface="Calibri"/>
                        <a:cs typeface="Calibri"/>
                      </a:endParaRPr>
                    </a:p>
                    <a:p>
                      <a:pPr marL="525145" marR="169545" indent="-228600">
                        <a:lnSpc>
                          <a:spcPct val="100899"/>
                        </a:lnSpc>
                        <a:spcBef>
                          <a:spcPts val="75"/>
                        </a:spcBef>
                        <a:buFont typeface="Symbol"/>
                        <a:buChar char=""/>
                        <a:tabLst>
                          <a:tab pos="525145" algn="l"/>
                          <a:tab pos="525780" algn="l"/>
                        </a:tabLst>
                      </a:pPr>
                      <a:r>
                        <a:rPr sz="700" spc="-5" dirty="0">
                          <a:latin typeface="Calibri"/>
                          <a:cs typeface="Calibri"/>
                        </a:rPr>
                        <a:t>Forward must learn to make  diagonal </a:t>
                      </a:r>
                      <a:r>
                        <a:rPr sz="700" dirty="0">
                          <a:latin typeface="Calibri"/>
                          <a:cs typeface="Calibri"/>
                        </a:rPr>
                        <a:t>runs </a:t>
                      </a:r>
                      <a:r>
                        <a:rPr sz="700" spc="-5" dirty="0">
                          <a:latin typeface="Calibri"/>
                          <a:cs typeface="Calibri"/>
                        </a:rPr>
                        <a:t>to </a:t>
                      </a:r>
                      <a:r>
                        <a:rPr sz="700" dirty="0">
                          <a:latin typeface="Calibri"/>
                          <a:cs typeface="Calibri"/>
                        </a:rPr>
                        <a:t>cover</a:t>
                      </a:r>
                      <a:r>
                        <a:rPr sz="700" spc="-55" dirty="0">
                          <a:latin typeface="Calibri"/>
                          <a:cs typeface="Calibri"/>
                        </a:rPr>
                        <a:t> </a:t>
                      </a:r>
                      <a:r>
                        <a:rPr sz="700" spc="-5" dirty="0">
                          <a:latin typeface="Calibri"/>
                          <a:cs typeface="Calibri"/>
                        </a:rPr>
                        <a:t>field</a:t>
                      </a:r>
                      <a:endParaRPr sz="700" dirty="0">
                        <a:latin typeface="Calibri"/>
                        <a:cs typeface="Calibri"/>
                      </a:endParaRPr>
                    </a:p>
                    <a:p>
                      <a:pPr marL="525145" marR="135255" indent="-228600">
                        <a:lnSpc>
                          <a:spcPct val="101899"/>
                        </a:lnSpc>
                        <a:spcBef>
                          <a:spcPts val="55"/>
                        </a:spcBef>
                        <a:buFont typeface="Symbol"/>
                        <a:buChar char=""/>
                        <a:tabLst>
                          <a:tab pos="525145" algn="l"/>
                          <a:tab pos="525780" algn="l"/>
                        </a:tabLst>
                      </a:pPr>
                      <a:r>
                        <a:rPr sz="700" spc="-5" dirty="0">
                          <a:latin typeface="Calibri"/>
                          <a:cs typeface="Calibri"/>
                        </a:rPr>
                        <a:t>Center midfield </a:t>
                      </a:r>
                      <a:r>
                        <a:rPr sz="700" dirty="0">
                          <a:latin typeface="Calibri"/>
                          <a:cs typeface="Calibri"/>
                        </a:rPr>
                        <a:t>connects </a:t>
                      </a:r>
                      <a:r>
                        <a:rPr sz="700" spc="-5" dirty="0">
                          <a:latin typeface="Calibri"/>
                          <a:cs typeface="Calibri"/>
                        </a:rPr>
                        <a:t>the  two diamonds </a:t>
                      </a:r>
                      <a:r>
                        <a:rPr sz="700" dirty="0">
                          <a:latin typeface="Calibri"/>
                          <a:cs typeface="Calibri"/>
                        </a:rPr>
                        <a:t>as </a:t>
                      </a:r>
                      <a:r>
                        <a:rPr sz="700" spc="-5" dirty="0">
                          <a:latin typeface="Calibri"/>
                          <a:cs typeface="Calibri"/>
                        </a:rPr>
                        <a:t>long </a:t>
                      </a:r>
                      <a:r>
                        <a:rPr sz="700" dirty="0">
                          <a:latin typeface="Calibri"/>
                          <a:cs typeface="Calibri"/>
                        </a:rPr>
                        <a:t>as </a:t>
                      </a:r>
                      <a:r>
                        <a:rPr sz="700" spc="-5" dirty="0">
                          <a:latin typeface="Calibri"/>
                          <a:cs typeface="Calibri"/>
                        </a:rPr>
                        <a:t>the  </a:t>
                      </a:r>
                      <a:r>
                        <a:rPr sz="700" dirty="0">
                          <a:latin typeface="Calibri"/>
                          <a:cs typeface="Calibri"/>
                        </a:rPr>
                        <a:t>center </a:t>
                      </a:r>
                      <a:r>
                        <a:rPr sz="700" spc="-5" dirty="0">
                          <a:latin typeface="Calibri"/>
                          <a:cs typeface="Calibri"/>
                        </a:rPr>
                        <a:t>forward makes  diagonal </a:t>
                      </a:r>
                      <a:r>
                        <a:rPr sz="700" dirty="0">
                          <a:latin typeface="Calibri"/>
                          <a:cs typeface="Calibri"/>
                        </a:rPr>
                        <a:t>run </a:t>
                      </a:r>
                      <a:r>
                        <a:rPr sz="700" spc="-5" dirty="0">
                          <a:latin typeface="Calibri"/>
                          <a:cs typeface="Calibri"/>
                        </a:rPr>
                        <a:t>to </a:t>
                      </a:r>
                      <a:r>
                        <a:rPr sz="700" dirty="0">
                          <a:latin typeface="Calibri"/>
                          <a:cs typeface="Calibri"/>
                        </a:rPr>
                        <a:t>ball</a:t>
                      </a:r>
                      <a:r>
                        <a:rPr sz="700" spc="-35" dirty="0">
                          <a:latin typeface="Calibri"/>
                          <a:cs typeface="Calibri"/>
                        </a:rPr>
                        <a:t> </a:t>
                      </a:r>
                      <a:r>
                        <a:rPr sz="700" spc="-5" dirty="0">
                          <a:latin typeface="Calibri"/>
                          <a:cs typeface="Calibri"/>
                        </a:rPr>
                        <a:t>side.</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192010">
                <a:tc>
                  <a:txBody>
                    <a:bodyPr/>
                    <a:lstStyle/>
                    <a:p>
                      <a:pPr marL="68580">
                        <a:lnSpc>
                          <a:spcPts val="1275"/>
                        </a:lnSpc>
                      </a:pPr>
                      <a:r>
                        <a:rPr sz="700" spc="-5" dirty="0">
                          <a:latin typeface="Calibri"/>
                          <a:cs typeface="Calibri"/>
                        </a:rPr>
                        <a:t>Defenders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700" spc="-5" dirty="0">
                          <a:latin typeface="Calibri"/>
                          <a:cs typeface="Calibri"/>
                        </a:rPr>
                        <a:t>Positional</a:t>
                      </a:r>
                      <a:r>
                        <a:rPr sz="700" spc="-15" dirty="0">
                          <a:latin typeface="Calibri"/>
                          <a:cs typeface="Calibri"/>
                        </a:rPr>
                        <a:t> </a:t>
                      </a:r>
                      <a:r>
                        <a:rPr sz="700" spc="-5" dirty="0">
                          <a:latin typeface="Calibri"/>
                          <a:cs typeface="Calibri"/>
                        </a:rPr>
                        <a:t>Responsibilities</a:t>
                      </a:r>
                      <a:endParaRPr sz="700" dirty="0">
                        <a:latin typeface="Calibri"/>
                        <a:cs typeface="Calibri"/>
                      </a:endParaRPr>
                    </a:p>
                    <a:p>
                      <a:pPr marL="525780" indent="-229235">
                        <a:lnSpc>
                          <a:spcPct val="100000"/>
                        </a:lnSpc>
                        <a:spcBef>
                          <a:spcPts val="80"/>
                        </a:spcBef>
                        <a:buFont typeface="Symbol"/>
                        <a:buChar char=""/>
                        <a:tabLst>
                          <a:tab pos="525145" algn="l"/>
                          <a:tab pos="525780" algn="l"/>
                        </a:tabLst>
                      </a:pPr>
                      <a:r>
                        <a:rPr sz="700" spc="-5" dirty="0">
                          <a:latin typeface="Calibri"/>
                          <a:cs typeface="Calibri"/>
                        </a:rPr>
                        <a:t>1v1</a:t>
                      </a:r>
                      <a:r>
                        <a:rPr sz="700" spc="-15" dirty="0">
                          <a:latin typeface="Calibri"/>
                          <a:cs typeface="Calibri"/>
                        </a:rPr>
                        <a:t> </a:t>
                      </a:r>
                      <a:r>
                        <a:rPr sz="700" spc="-5" dirty="0">
                          <a:latin typeface="Calibri"/>
                          <a:cs typeface="Calibri"/>
                        </a:rPr>
                        <a:t>defending</a:t>
                      </a:r>
                      <a:endParaRPr sz="700" dirty="0">
                        <a:latin typeface="Calibri"/>
                        <a:cs typeface="Calibri"/>
                      </a:endParaRPr>
                    </a:p>
                    <a:p>
                      <a:pPr marL="525780" indent="-229235">
                        <a:lnSpc>
                          <a:spcPct val="100000"/>
                        </a:lnSpc>
                        <a:spcBef>
                          <a:spcPts val="75"/>
                        </a:spcBef>
                        <a:buFont typeface="Symbol"/>
                        <a:buChar char=""/>
                        <a:tabLst>
                          <a:tab pos="525145" algn="l"/>
                          <a:tab pos="525780" algn="l"/>
                        </a:tabLst>
                      </a:pPr>
                      <a:r>
                        <a:rPr sz="700" spc="-5" dirty="0">
                          <a:latin typeface="Calibri"/>
                          <a:cs typeface="Calibri"/>
                        </a:rPr>
                        <a:t>Cover</a:t>
                      </a:r>
                      <a:endParaRPr sz="700" dirty="0">
                        <a:latin typeface="Calibri"/>
                        <a:cs typeface="Calibri"/>
                      </a:endParaRPr>
                    </a:p>
                    <a:p>
                      <a:pPr marL="525780" indent="-229235">
                        <a:lnSpc>
                          <a:spcPct val="100000"/>
                        </a:lnSpc>
                        <a:spcBef>
                          <a:spcPts val="85"/>
                        </a:spcBef>
                        <a:buFont typeface="Symbol"/>
                        <a:buChar char=""/>
                        <a:tabLst>
                          <a:tab pos="525145" algn="l"/>
                          <a:tab pos="525780" algn="l"/>
                        </a:tabLst>
                      </a:pPr>
                      <a:r>
                        <a:rPr sz="700" dirty="0">
                          <a:latin typeface="Calibri"/>
                          <a:cs typeface="Calibri"/>
                        </a:rPr>
                        <a:t>Ball </a:t>
                      </a:r>
                      <a:r>
                        <a:rPr sz="700" spc="-5" dirty="0">
                          <a:latin typeface="Calibri"/>
                          <a:cs typeface="Calibri"/>
                        </a:rPr>
                        <a:t>side high, </a:t>
                      </a:r>
                      <a:r>
                        <a:rPr sz="700" dirty="0">
                          <a:latin typeface="Calibri"/>
                          <a:cs typeface="Calibri"/>
                        </a:rPr>
                        <a:t>weak </a:t>
                      </a:r>
                      <a:r>
                        <a:rPr sz="700" spc="-5" dirty="0">
                          <a:latin typeface="Calibri"/>
                          <a:cs typeface="Calibri"/>
                        </a:rPr>
                        <a:t>side</a:t>
                      </a:r>
                      <a:r>
                        <a:rPr sz="700" spc="-75" dirty="0">
                          <a:latin typeface="Calibri"/>
                          <a:cs typeface="Calibri"/>
                        </a:rPr>
                        <a:t> </a:t>
                      </a:r>
                      <a:r>
                        <a:rPr sz="700" dirty="0">
                          <a:latin typeface="Calibri"/>
                          <a:cs typeface="Calibri"/>
                        </a:rPr>
                        <a:t>deep</a:t>
                      </a:r>
                    </a:p>
                    <a:p>
                      <a:pPr marL="525145" marR="353060" indent="-228600">
                        <a:lnSpc>
                          <a:spcPct val="101800"/>
                        </a:lnSpc>
                        <a:spcBef>
                          <a:spcPts val="60"/>
                        </a:spcBef>
                        <a:buFont typeface="Symbol"/>
                        <a:buChar char=""/>
                        <a:tabLst>
                          <a:tab pos="525145" algn="l"/>
                          <a:tab pos="525780" algn="l"/>
                        </a:tabLst>
                      </a:pPr>
                      <a:r>
                        <a:rPr sz="700" spc="-5" dirty="0">
                          <a:latin typeface="Calibri"/>
                          <a:cs typeface="Calibri"/>
                        </a:rPr>
                        <a:t>Playing possession </a:t>
                      </a:r>
                      <a:r>
                        <a:rPr sz="700" dirty="0">
                          <a:latin typeface="Calibri"/>
                          <a:cs typeface="Calibri"/>
                        </a:rPr>
                        <a:t>out of  back</a:t>
                      </a:r>
                    </a:p>
                    <a:p>
                      <a:pPr marL="525145" marR="184785" indent="-228600">
                        <a:lnSpc>
                          <a:spcPct val="101400"/>
                        </a:lnSpc>
                        <a:spcBef>
                          <a:spcPts val="65"/>
                        </a:spcBef>
                        <a:buFont typeface="Symbol"/>
                        <a:buChar char=""/>
                        <a:tabLst>
                          <a:tab pos="525145" algn="l"/>
                          <a:tab pos="525780" algn="l"/>
                        </a:tabLst>
                      </a:pPr>
                      <a:r>
                        <a:rPr sz="700" spc="-5" dirty="0">
                          <a:latin typeface="Calibri"/>
                          <a:cs typeface="Calibri"/>
                        </a:rPr>
                        <a:t>Connecting with midfield  players </a:t>
                      </a:r>
                      <a:r>
                        <a:rPr sz="700" dirty="0">
                          <a:latin typeface="Calibri"/>
                          <a:cs typeface="Calibri"/>
                        </a:rPr>
                        <a:t>at </a:t>
                      </a:r>
                      <a:r>
                        <a:rPr sz="700" spc="-5" dirty="0">
                          <a:latin typeface="Calibri"/>
                          <a:cs typeface="Calibri"/>
                        </a:rPr>
                        <a:t>supporting angles  </a:t>
                      </a:r>
                      <a:r>
                        <a:rPr sz="700" dirty="0">
                          <a:latin typeface="Calibri"/>
                          <a:cs typeface="Calibri"/>
                        </a:rPr>
                        <a:t>in</a:t>
                      </a:r>
                      <a:r>
                        <a:rPr sz="700" spc="-10" dirty="0">
                          <a:latin typeface="Calibri"/>
                          <a:cs typeface="Calibri"/>
                        </a:rPr>
                        <a:t> </a:t>
                      </a:r>
                      <a:r>
                        <a:rPr sz="700" dirty="0">
                          <a:latin typeface="Calibri"/>
                          <a:cs typeface="Calibri"/>
                        </a:rPr>
                        <a:t>attack</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p:nvPr/>
        </p:nvSpPr>
        <p:spPr>
          <a:xfrm>
            <a:off x="6173932" y="2531571"/>
            <a:ext cx="1947689" cy="1376362"/>
          </a:xfrm>
          <a:prstGeom prst="rect">
            <a:avLst/>
          </a:prstGeom>
          <a:blipFill>
            <a:blip r:embed="rId2" cstate="print"/>
            <a:stretch>
              <a:fillRect/>
            </a:stretch>
          </a:blipFill>
        </p:spPr>
        <p:txBody>
          <a:bodyPr wrap="square" lIns="0" tIns="0" rIns="0" bIns="0" rtlCol="0"/>
          <a:lstStyle/>
          <a:p>
            <a:endParaRPr sz="1227" dirty="0"/>
          </a:p>
        </p:txBody>
      </p:sp>
      <p:sp>
        <p:nvSpPr>
          <p:cNvPr id="5" name="object 5"/>
          <p:cNvSpPr/>
          <p:nvPr/>
        </p:nvSpPr>
        <p:spPr>
          <a:xfrm>
            <a:off x="6173932" y="4664479"/>
            <a:ext cx="1947343" cy="908598"/>
          </a:xfrm>
          <a:prstGeom prst="rect">
            <a:avLst/>
          </a:prstGeom>
          <a:blipFill>
            <a:blip r:embed="rId3" cstate="print"/>
            <a:stretch>
              <a:fillRect/>
            </a:stretch>
          </a:blipFill>
        </p:spPr>
        <p:txBody>
          <a:bodyPr wrap="square" lIns="0" tIns="0" rIns="0" bIns="0" rtlCol="0"/>
          <a:lstStyle/>
          <a:p>
            <a:endParaRPr sz="1227"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7271" cy="4718569"/>
        </p:xfrm>
        <a:graphic>
          <a:graphicData uri="http://schemas.openxmlformats.org/drawingml/2006/table">
            <a:tbl>
              <a:tblPr firstRow="1" bandRow="1">
                <a:tableStyleId>{2D5ABB26-0587-4C30-8999-92F81FD0307C}</a:tableStyleId>
              </a:tblPr>
              <a:tblGrid>
                <a:gridCol w="515649">
                  <a:extLst>
                    <a:ext uri="{9D8B030D-6E8A-4147-A177-3AD203B41FA5}">
                      <a16:colId xmlns:a16="http://schemas.microsoft.com/office/drawing/2014/main" val="20000"/>
                    </a:ext>
                  </a:extLst>
                </a:gridCol>
                <a:gridCol w="1576820">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1551726">
                <a:tc>
                  <a:txBody>
                    <a:bodyPr/>
                    <a:lstStyle/>
                    <a:p>
                      <a:pPr marL="68580">
                        <a:lnSpc>
                          <a:spcPts val="1275"/>
                        </a:lnSpc>
                      </a:pPr>
                      <a:r>
                        <a:rPr sz="700" spc="-5" dirty="0">
                          <a:latin typeface="Calibri"/>
                          <a:cs typeface="Calibri"/>
                        </a:rPr>
                        <a:t>Center</a:t>
                      </a:r>
                      <a:endParaRPr sz="700" dirty="0">
                        <a:latin typeface="Calibri"/>
                        <a:cs typeface="Calibri"/>
                      </a:endParaRPr>
                    </a:p>
                    <a:p>
                      <a:pPr marL="68580">
                        <a:lnSpc>
                          <a:spcPct val="100000"/>
                        </a:lnSpc>
                        <a:spcBef>
                          <a:spcPts val="25"/>
                        </a:spcBef>
                      </a:pPr>
                      <a:r>
                        <a:rPr sz="700" spc="-5" dirty="0">
                          <a:latin typeface="Calibri"/>
                          <a:cs typeface="Calibri"/>
                        </a:rPr>
                        <a:t>Midfield</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67945">
                        <a:lnSpc>
                          <a:spcPts val="1275"/>
                        </a:lnSpc>
                      </a:pPr>
                      <a:r>
                        <a:rPr sz="700" spc="-5" dirty="0">
                          <a:latin typeface="Calibri"/>
                          <a:cs typeface="Calibri"/>
                        </a:rPr>
                        <a:t>Positional</a:t>
                      </a:r>
                      <a:r>
                        <a:rPr sz="700" spc="-15" dirty="0">
                          <a:latin typeface="Calibri"/>
                          <a:cs typeface="Calibri"/>
                        </a:rPr>
                        <a:t> </a:t>
                      </a:r>
                      <a:r>
                        <a:rPr sz="700" spc="-5" dirty="0">
                          <a:latin typeface="Calibri"/>
                          <a:cs typeface="Calibri"/>
                        </a:rPr>
                        <a:t>Responsibilities</a:t>
                      </a:r>
                      <a:endParaRPr sz="700" dirty="0">
                        <a:latin typeface="Calibri"/>
                        <a:cs typeface="Calibri"/>
                      </a:endParaRPr>
                    </a:p>
                    <a:p>
                      <a:pPr marL="525780" indent="-229235">
                        <a:lnSpc>
                          <a:spcPct val="100000"/>
                        </a:lnSpc>
                        <a:spcBef>
                          <a:spcPts val="80"/>
                        </a:spcBef>
                        <a:buFont typeface="Symbol"/>
                        <a:buChar char=""/>
                        <a:tabLst>
                          <a:tab pos="525145" algn="l"/>
                          <a:tab pos="525780" algn="l"/>
                        </a:tabLst>
                      </a:pPr>
                      <a:r>
                        <a:rPr sz="700" spc="-5" dirty="0">
                          <a:latin typeface="Calibri"/>
                          <a:cs typeface="Calibri"/>
                        </a:rPr>
                        <a:t>Connecting</a:t>
                      </a:r>
                      <a:r>
                        <a:rPr sz="700" spc="-10" dirty="0">
                          <a:latin typeface="Calibri"/>
                          <a:cs typeface="Calibri"/>
                        </a:rPr>
                        <a:t> </a:t>
                      </a:r>
                      <a:r>
                        <a:rPr sz="700" dirty="0">
                          <a:latin typeface="Calibri"/>
                          <a:cs typeface="Calibri"/>
                        </a:rPr>
                        <a:t>diamonds</a:t>
                      </a:r>
                    </a:p>
                    <a:p>
                      <a:pPr marL="525780" indent="-229235">
                        <a:lnSpc>
                          <a:spcPct val="100000"/>
                        </a:lnSpc>
                        <a:spcBef>
                          <a:spcPts val="85"/>
                        </a:spcBef>
                        <a:buFont typeface="Symbol"/>
                        <a:buChar char=""/>
                        <a:tabLst>
                          <a:tab pos="525145" algn="l"/>
                          <a:tab pos="525780" algn="l"/>
                        </a:tabLst>
                      </a:pPr>
                      <a:r>
                        <a:rPr sz="700" dirty="0">
                          <a:latin typeface="Calibri"/>
                          <a:cs typeface="Calibri"/>
                        </a:rPr>
                        <a:t>Change </a:t>
                      </a:r>
                      <a:r>
                        <a:rPr sz="700" spc="-5" dirty="0">
                          <a:latin typeface="Calibri"/>
                          <a:cs typeface="Calibri"/>
                        </a:rPr>
                        <a:t>point </a:t>
                      </a:r>
                      <a:r>
                        <a:rPr sz="700" dirty="0">
                          <a:latin typeface="Calibri"/>
                          <a:cs typeface="Calibri"/>
                        </a:rPr>
                        <a:t>of</a:t>
                      </a:r>
                      <a:r>
                        <a:rPr sz="700" spc="-30" dirty="0">
                          <a:latin typeface="Calibri"/>
                          <a:cs typeface="Calibri"/>
                        </a:rPr>
                        <a:t> </a:t>
                      </a:r>
                      <a:r>
                        <a:rPr sz="700" spc="-5" dirty="0">
                          <a:latin typeface="Calibri"/>
                          <a:cs typeface="Calibri"/>
                        </a:rPr>
                        <a:t>attack</a:t>
                      </a:r>
                      <a:endParaRPr sz="700" dirty="0">
                        <a:latin typeface="Calibri"/>
                        <a:cs typeface="Calibri"/>
                      </a:endParaRPr>
                    </a:p>
                    <a:p>
                      <a:pPr marL="525780" indent="-229235">
                        <a:lnSpc>
                          <a:spcPct val="100000"/>
                        </a:lnSpc>
                        <a:spcBef>
                          <a:spcPts val="85"/>
                        </a:spcBef>
                        <a:buFont typeface="Symbol"/>
                        <a:buChar char=""/>
                        <a:tabLst>
                          <a:tab pos="525145" algn="l"/>
                          <a:tab pos="525780" algn="l"/>
                        </a:tabLst>
                      </a:pPr>
                      <a:r>
                        <a:rPr sz="700" spc="-5" dirty="0">
                          <a:latin typeface="Calibri"/>
                          <a:cs typeface="Calibri"/>
                        </a:rPr>
                        <a:t>Recover</a:t>
                      </a:r>
                      <a:r>
                        <a:rPr sz="700" spc="-15" dirty="0">
                          <a:latin typeface="Calibri"/>
                          <a:cs typeface="Calibri"/>
                        </a:rPr>
                        <a:t> </a:t>
                      </a:r>
                      <a:r>
                        <a:rPr sz="700" spc="-5" dirty="0">
                          <a:latin typeface="Calibri"/>
                          <a:cs typeface="Calibri"/>
                        </a:rPr>
                        <a:t>defensively</a:t>
                      </a:r>
                      <a:endParaRPr sz="700" dirty="0">
                        <a:latin typeface="Calibri"/>
                        <a:cs typeface="Calibri"/>
                      </a:endParaRPr>
                    </a:p>
                    <a:p>
                      <a:pPr marL="525780" indent="-229235">
                        <a:lnSpc>
                          <a:spcPct val="100000"/>
                        </a:lnSpc>
                        <a:spcBef>
                          <a:spcPts val="70"/>
                        </a:spcBef>
                        <a:buFont typeface="Symbol"/>
                        <a:buChar char=""/>
                        <a:tabLst>
                          <a:tab pos="525145" algn="l"/>
                          <a:tab pos="525780" algn="l"/>
                        </a:tabLst>
                      </a:pPr>
                      <a:r>
                        <a:rPr sz="700" spc="-5" dirty="0">
                          <a:latin typeface="Calibri"/>
                          <a:cs typeface="Calibri"/>
                        </a:rPr>
                        <a:t>Maintaining</a:t>
                      </a:r>
                      <a:r>
                        <a:rPr sz="700" spc="-10" dirty="0">
                          <a:latin typeface="Calibri"/>
                          <a:cs typeface="Calibri"/>
                        </a:rPr>
                        <a:t> </a:t>
                      </a:r>
                      <a:r>
                        <a:rPr sz="700" spc="-5" dirty="0">
                          <a:latin typeface="Calibri"/>
                          <a:cs typeface="Calibri"/>
                        </a:rPr>
                        <a:t>possession</a:t>
                      </a:r>
                      <a:endParaRPr sz="700" dirty="0">
                        <a:latin typeface="Calibri"/>
                        <a:cs typeface="Calibri"/>
                      </a:endParaRPr>
                    </a:p>
                    <a:p>
                      <a:pPr marL="525780" indent="-229235">
                        <a:lnSpc>
                          <a:spcPct val="100000"/>
                        </a:lnSpc>
                        <a:spcBef>
                          <a:spcPts val="85"/>
                        </a:spcBef>
                        <a:buFont typeface="Symbol"/>
                        <a:buChar char=""/>
                        <a:tabLst>
                          <a:tab pos="525145" algn="l"/>
                          <a:tab pos="525780" algn="l"/>
                        </a:tabLst>
                      </a:pPr>
                      <a:r>
                        <a:rPr sz="700" spc="-5" dirty="0">
                          <a:latin typeface="Calibri"/>
                          <a:cs typeface="Calibri"/>
                        </a:rPr>
                        <a:t>Create scoring</a:t>
                      </a:r>
                      <a:r>
                        <a:rPr sz="700" dirty="0">
                          <a:latin typeface="Calibri"/>
                          <a:cs typeface="Calibri"/>
                        </a:rPr>
                        <a:t> </a:t>
                      </a:r>
                      <a:r>
                        <a:rPr sz="700" spc="-5" dirty="0">
                          <a:latin typeface="Calibri"/>
                          <a:cs typeface="Calibri"/>
                        </a:rPr>
                        <a:t>opportunities</a:t>
                      </a:r>
                      <a:endParaRPr sz="700" dirty="0">
                        <a:latin typeface="Calibri"/>
                        <a:cs typeface="Calibri"/>
                      </a:endParaRPr>
                    </a:p>
                    <a:p>
                      <a:pPr marL="525145" marR="69850" indent="-228600">
                        <a:lnSpc>
                          <a:spcPct val="101600"/>
                        </a:lnSpc>
                        <a:spcBef>
                          <a:spcPts val="65"/>
                        </a:spcBef>
                        <a:buFont typeface="Symbol"/>
                        <a:buChar char=""/>
                        <a:tabLst>
                          <a:tab pos="525145" algn="l"/>
                          <a:tab pos="525780" algn="l"/>
                        </a:tabLst>
                      </a:pPr>
                      <a:r>
                        <a:rPr sz="700" dirty="0">
                          <a:latin typeface="Calibri"/>
                          <a:cs typeface="Calibri"/>
                        </a:rPr>
                        <a:t>Get in advance of </a:t>
                      </a:r>
                      <a:r>
                        <a:rPr sz="700" spc="-5" dirty="0">
                          <a:latin typeface="Calibri"/>
                          <a:cs typeface="Calibri"/>
                        </a:rPr>
                        <a:t>forward  when forward </a:t>
                      </a:r>
                      <a:r>
                        <a:rPr sz="700" dirty="0">
                          <a:latin typeface="Calibri"/>
                          <a:cs typeface="Calibri"/>
                        </a:rPr>
                        <a:t>has ball and  head up, and </a:t>
                      </a:r>
                      <a:r>
                        <a:rPr sz="700" spc="-5" dirty="0">
                          <a:latin typeface="Calibri"/>
                          <a:cs typeface="Calibri"/>
                        </a:rPr>
                        <a:t>when forward  </a:t>
                      </a:r>
                      <a:r>
                        <a:rPr sz="700" dirty="0">
                          <a:latin typeface="Calibri"/>
                          <a:cs typeface="Calibri"/>
                        </a:rPr>
                        <a:t>has made </a:t>
                      </a:r>
                      <a:r>
                        <a:rPr sz="700" spc="-5" dirty="0">
                          <a:latin typeface="Calibri"/>
                          <a:cs typeface="Calibri"/>
                        </a:rPr>
                        <a:t>wide </a:t>
                      </a:r>
                      <a:r>
                        <a:rPr sz="700" dirty="0">
                          <a:latin typeface="Calibri"/>
                          <a:cs typeface="Calibri"/>
                        </a:rPr>
                        <a:t>runs and</a:t>
                      </a:r>
                      <a:r>
                        <a:rPr sz="700" spc="-90" dirty="0">
                          <a:latin typeface="Calibri"/>
                          <a:cs typeface="Calibri"/>
                        </a:rPr>
                        <a:t> </a:t>
                      </a:r>
                      <a:r>
                        <a:rPr sz="700" spc="-5" dirty="0">
                          <a:latin typeface="Calibri"/>
                          <a:cs typeface="Calibri"/>
                        </a:rPr>
                        <a:t>team  </a:t>
                      </a:r>
                      <a:r>
                        <a:rPr sz="700" dirty="0">
                          <a:latin typeface="Calibri"/>
                          <a:cs typeface="Calibri"/>
                        </a:rPr>
                        <a:t>is in </a:t>
                      </a:r>
                      <a:r>
                        <a:rPr sz="700" spc="-5" dirty="0">
                          <a:latin typeface="Calibri"/>
                          <a:cs typeface="Calibri"/>
                        </a:rPr>
                        <a:t>possession </a:t>
                      </a:r>
                      <a:r>
                        <a:rPr sz="700" dirty="0">
                          <a:latin typeface="Calibri"/>
                          <a:cs typeface="Calibri"/>
                        </a:rPr>
                        <a:t>of the</a:t>
                      </a:r>
                      <a:r>
                        <a:rPr sz="700" spc="-50" dirty="0">
                          <a:latin typeface="Calibri"/>
                          <a:cs typeface="Calibri"/>
                        </a:rPr>
                        <a:t> </a:t>
                      </a:r>
                      <a:r>
                        <a:rPr sz="700" dirty="0">
                          <a:latin typeface="Calibri"/>
                          <a:cs typeface="Calibri"/>
                        </a:rPr>
                        <a:t>ball</a:t>
                      </a:r>
                    </a:p>
                    <a:p>
                      <a:pPr marL="525780" indent="-229235">
                        <a:lnSpc>
                          <a:spcPct val="100000"/>
                        </a:lnSpc>
                        <a:spcBef>
                          <a:spcPts val="85"/>
                        </a:spcBef>
                        <a:buFont typeface="Symbol"/>
                        <a:buChar char=""/>
                        <a:tabLst>
                          <a:tab pos="525145" algn="l"/>
                          <a:tab pos="525780" algn="l"/>
                        </a:tabLst>
                      </a:pPr>
                      <a:r>
                        <a:rPr sz="700" spc="-5" dirty="0">
                          <a:latin typeface="Calibri"/>
                          <a:cs typeface="Calibri"/>
                        </a:rPr>
                        <a:t>1v1 attacking </a:t>
                      </a:r>
                      <a:r>
                        <a:rPr sz="700" dirty="0">
                          <a:latin typeface="Calibri"/>
                          <a:cs typeface="Calibri"/>
                        </a:rPr>
                        <a:t>and</a:t>
                      </a:r>
                      <a:r>
                        <a:rPr sz="700" spc="-15" dirty="0">
                          <a:latin typeface="Calibri"/>
                          <a:cs typeface="Calibri"/>
                        </a:rPr>
                        <a:t> </a:t>
                      </a:r>
                      <a:r>
                        <a:rPr sz="700" spc="-5" dirty="0">
                          <a:latin typeface="Calibri"/>
                          <a:cs typeface="Calibri"/>
                        </a:rPr>
                        <a:t>defending</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17048">
                <a:tc>
                  <a:txBody>
                    <a:bodyPr/>
                    <a:lstStyle/>
                    <a:p>
                      <a:pPr marL="68580">
                        <a:lnSpc>
                          <a:spcPts val="1275"/>
                        </a:lnSpc>
                      </a:pPr>
                      <a:r>
                        <a:rPr sz="700" spc="-5" dirty="0">
                          <a:latin typeface="Calibri"/>
                          <a:cs typeface="Calibri"/>
                        </a:rPr>
                        <a:t>Outside</a:t>
                      </a:r>
                      <a:endParaRPr sz="700" dirty="0">
                        <a:latin typeface="Calibri"/>
                        <a:cs typeface="Calibri"/>
                      </a:endParaRPr>
                    </a:p>
                    <a:p>
                      <a:pPr marL="68580">
                        <a:lnSpc>
                          <a:spcPct val="100000"/>
                        </a:lnSpc>
                        <a:spcBef>
                          <a:spcPts val="25"/>
                        </a:spcBef>
                      </a:pPr>
                      <a:r>
                        <a:rPr sz="700" spc="-5" dirty="0">
                          <a:latin typeface="Calibri"/>
                          <a:cs typeface="Calibri"/>
                        </a:rPr>
                        <a:t>Midfield</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700" spc="-5" dirty="0">
                          <a:latin typeface="Calibri"/>
                          <a:cs typeface="Calibri"/>
                        </a:rPr>
                        <a:t>Positional</a:t>
                      </a:r>
                      <a:r>
                        <a:rPr sz="700" spc="-15" dirty="0">
                          <a:latin typeface="Calibri"/>
                          <a:cs typeface="Calibri"/>
                        </a:rPr>
                        <a:t> </a:t>
                      </a:r>
                      <a:r>
                        <a:rPr sz="700" spc="-5" dirty="0">
                          <a:latin typeface="Calibri"/>
                          <a:cs typeface="Calibri"/>
                        </a:rPr>
                        <a:t>Responsibilities</a:t>
                      </a:r>
                      <a:endParaRPr sz="700" dirty="0">
                        <a:latin typeface="Calibri"/>
                        <a:cs typeface="Calibri"/>
                      </a:endParaRPr>
                    </a:p>
                    <a:p>
                      <a:pPr marL="525780" indent="-229235">
                        <a:lnSpc>
                          <a:spcPct val="100000"/>
                        </a:lnSpc>
                        <a:spcBef>
                          <a:spcPts val="80"/>
                        </a:spcBef>
                        <a:buFont typeface="Symbol"/>
                        <a:buChar char=""/>
                        <a:tabLst>
                          <a:tab pos="525145" algn="l"/>
                          <a:tab pos="525780" algn="l"/>
                        </a:tabLst>
                      </a:pPr>
                      <a:r>
                        <a:rPr sz="700" spc="-5" dirty="0">
                          <a:latin typeface="Calibri"/>
                          <a:cs typeface="Calibri"/>
                        </a:rPr>
                        <a:t>Provide width </a:t>
                      </a:r>
                      <a:r>
                        <a:rPr sz="700" spc="-10" dirty="0">
                          <a:latin typeface="Calibri"/>
                          <a:cs typeface="Calibri"/>
                        </a:rPr>
                        <a:t>in </a:t>
                      </a:r>
                      <a:r>
                        <a:rPr sz="700" dirty="0">
                          <a:latin typeface="Calibri"/>
                          <a:cs typeface="Calibri"/>
                        </a:rPr>
                        <a:t>attack</a:t>
                      </a:r>
                    </a:p>
                    <a:p>
                      <a:pPr marL="525780" indent="-229235">
                        <a:lnSpc>
                          <a:spcPct val="100000"/>
                        </a:lnSpc>
                        <a:spcBef>
                          <a:spcPts val="85"/>
                        </a:spcBef>
                        <a:buFont typeface="Symbol"/>
                        <a:buChar char=""/>
                        <a:tabLst>
                          <a:tab pos="525145" algn="l"/>
                          <a:tab pos="525780" algn="l"/>
                        </a:tabLst>
                      </a:pPr>
                      <a:r>
                        <a:rPr sz="700" spc="-5" dirty="0">
                          <a:latin typeface="Calibri"/>
                          <a:cs typeface="Calibri"/>
                        </a:rPr>
                        <a:t>Crossing</a:t>
                      </a:r>
                      <a:endParaRPr sz="700" dirty="0">
                        <a:latin typeface="Calibri"/>
                        <a:cs typeface="Calibri"/>
                      </a:endParaRPr>
                    </a:p>
                    <a:p>
                      <a:pPr marL="525780" indent="-229235">
                        <a:lnSpc>
                          <a:spcPct val="100000"/>
                        </a:lnSpc>
                        <a:spcBef>
                          <a:spcPts val="85"/>
                        </a:spcBef>
                        <a:buFont typeface="Symbol"/>
                        <a:buChar char=""/>
                        <a:tabLst>
                          <a:tab pos="525145" algn="l"/>
                          <a:tab pos="525780" algn="l"/>
                        </a:tabLst>
                      </a:pPr>
                      <a:r>
                        <a:rPr sz="700" dirty="0">
                          <a:latin typeface="Calibri"/>
                          <a:cs typeface="Calibri"/>
                        </a:rPr>
                        <a:t>Recovery </a:t>
                      </a:r>
                      <a:r>
                        <a:rPr sz="700" spc="-5" dirty="0">
                          <a:latin typeface="Calibri"/>
                          <a:cs typeface="Calibri"/>
                        </a:rPr>
                        <a:t>runs</a:t>
                      </a:r>
                      <a:endParaRPr sz="700" dirty="0">
                        <a:latin typeface="Calibri"/>
                        <a:cs typeface="Calibri"/>
                      </a:endParaRPr>
                    </a:p>
                    <a:p>
                      <a:pPr marL="525145" marR="632460" indent="-228600">
                        <a:lnSpc>
                          <a:spcPct val="101800"/>
                        </a:lnSpc>
                        <a:spcBef>
                          <a:spcPts val="50"/>
                        </a:spcBef>
                        <a:buFont typeface="Symbol"/>
                        <a:buChar char=""/>
                        <a:tabLst>
                          <a:tab pos="525145" algn="l"/>
                          <a:tab pos="525780" algn="l"/>
                        </a:tabLst>
                      </a:pPr>
                      <a:r>
                        <a:rPr sz="700" dirty="0">
                          <a:latin typeface="Calibri"/>
                          <a:cs typeface="Calibri"/>
                        </a:rPr>
                        <a:t>Protect </a:t>
                      </a:r>
                      <a:r>
                        <a:rPr sz="700" spc="-5" dirty="0">
                          <a:latin typeface="Calibri"/>
                          <a:cs typeface="Calibri"/>
                        </a:rPr>
                        <a:t>weak side</a:t>
                      </a:r>
                      <a:r>
                        <a:rPr sz="700" spc="-75" dirty="0">
                          <a:latin typeface="Calibri"/>
                          <a:cs typeface="Calibri"/>
                        </a:rPr>
                        <a:t> </a:t>
                      </a:r>
                      <a:r>
                        <a:rPr sz="700" spc="-10" dirty="0">
                          <a:latin typeface="Calibri"/>
                          <a:cs typeface="Calibri"/>
                        </a:rPr>
                        <a:t>in  </a:t>
                      </a:r>
                      <a:r>
                        <a:rPr sz="700" spc="-5" dirty="0">
                          <a:latin typeface="Calibri"/>
                          <a:cs typeface="Calibri"/>
                        </a:rPr>
                        <a:t>defending third</a:t>
                      </a:r>
                      <a:endParaRPr sz="700" dirty="0">
                        <a:latin typeface="Calibri"/>
                        <a:cs typeface="Calibri"/>
                      </a:endParaRPr>
                    </a:p>
                    <a:p>
                      <a:pPr marL="525780" indent="-229235">
                        <a:lnSpc>
                          <a:spcPct val="100000"/>
                        </a:lnSpc>
                        <a:spcBef>
                          <a:spcPts val="85"/>
                        </a:spcBef>
                        <a:buFont typeface="Symbol"/>
                        <a:buChar char=""/>
                        <a:tabLst>
                          <a:tab pos="525145" algn="l"/>
                          <a:tab pos="525780" algn="l"/>
                        </a:tabLst>
                      </a:pPr>
                      <a:r>
                        <a:rPr sz="700" spc="-5" dirty="0">
                          <a:latin typeface="Calibri"/>
                          <a:cs typeface="Calibri"/>
                        </a:rPr>
                        <a:t>Maintaining</a:t>
                      </a:r>
                      <a:r>
                        <a:rPr sz="700" spc="-10" dirty="0">
                          <a:latin typeface="Calibri"/>
                          <a:cs typeface="Calibri"/>
                        </a:rPr>
                        <a:t> </a:t>
                      </a:r>
                      <a:r>
                        <a:rPr sz="700" spc="-5" dirty="0">
                          <a:latin typeface="Calibri"/>
                          <a:cs typeface="Calibri"/>
                        </a:rPr>
                        <a:t>possession</a:t>
                      </a:r>
                      <a:endParaRPr sz="700" dirty="0">
                        <a:latin typeface="Calibri"/>
                        <a:cs typeface="Calibri"/>
                      </a:endParaRPr>
                    </a:p>
                    <a:p>
                      <a:pPr marL="525145" marR="125730" indent="-228600">
                        <a:lnSpc>
                          <a:spcPct val="101699"/>
                        </a:lnSpc>
                        <a:spcBef>
                          <a:spcPts val="60"/>
                        </a:spcBef>
                        <a:buFont typeface="Symbol"/>
                        <a:buChar char=""/>
                        <a:tabLst>
                          <a:tab pos="525145" algn="l"/>
                          <a:tab pos="525780" algn="l"/>
                        </a:tabLst>
                      </a:pPr>
                      <a:r>
                        <a:rPr sz="700" dirty="0">
                          <a:latin typeface="Calibri"/>
                          <a:cs typeface="Calibri"/>
                        </a:rPr>
                        <a:t>Get in advance of </a:t>
                      </a:r>
                      <a:r>
                        <a:rPr sz="700" spc="-5" dirty="0">
                          <a:latin typeface="Calibri"/>
                          <a:cs typeface="Calibri"/>
                        </a:rPr>
                        <a:t>forward  when forward </a:t>
                      </a:r>
                      <a:r>
                        <a:rPr sz="700" dirty="0">
                          <a:latin typeface="Calibri"/>
                          <a:cs typeface="Calibri"/>
                        </a:rPr>
                        <a:t>has ball and  head </a:t>
                      </a:r>
                      <a:r>
                        <a:rPr sz="700" spc="-5" dirty="0">
                          <a:latin typeface="Calibri"/>
                          <a:cs typeface="Calibri"/>
                        </a:rPr>
                        <a:t>up </a:t>
                      </a:r>
                      <a:r>
                        <a:rPr sz="700" spc="-10" dirty="0">
                          <a:latin typeface="Calibri"/>
                          <a:cs typeface="Calibri"/>
                        </a:rPr>
                        <a:t>in </a:t>
                      </a:r>
                      <a:r>
                        <a:rPr sz="700" dirty="0">
                          <a:latin typeface="Calibri"/>
                          <a:cs typeface="Calibri"/>
                        </a:rPr>
                        <a:t>a </a:t>
                      </a:r>
                      <a:r>
                        <a:rPr sz="700" spc="-5" dirty="0">
                          <a:latin typeface="Calibri"/>
                          <a:cs typeface="Calibri"/>
                        </a:rPr>
                        <a:t>central position,  </a:t>
                      </a:r>
                      <a:r>
                        <a:rPr sz="700" dirty="0">
                          <a:latin typeface="Calibri"/>
                          <a:cs typeface="Calibri"/>
                        </a:rPr>
                        <a:t>and </a:t>
                      </a:r>
                      <a:r>
                        <a:rPr sz="700" spc="-5" dirty="0">
                          <a:latin typeface="Calibri"/>
                          <a:cs typeface="Calibri"/>
                        </a:rPr>
                        <a:t>when forward </a:t>
                      </a:r>
                      <a:r>
                        <a:rPr sz="700" dirty="0">
                          <a:latin typeface="Calibri"/>
                          <a:cs typeface="Calibri"/>
                        </a:rPr>
                        <a:t>has </a:t>
                      </a:r>
                      <a:r>
                        <a:rPr sz="700" spc="-5" dirty="0">
                          <a:latin typeface="Calibri"/>
                          <a:cs typeface="Calibri"/>
                        </a:rPr>
                        <a:t>made  </a:t>
                      </a:r>
                      <a:r>
                        <a:rPr sz="700" dirty="0">
                          <a:latin typeface="Calibri"/>
                          <a:cs typeface="Calibri"/>
                        </a:rPr>
                        <a:t>check </a:t>
                      </a:r>
                      <a:r>
                        <a:rPr sz="700" spc="-5" dirty="0">
                          <a:latin typeface="Calibri"/>
                          <a:cs typeface="Calibri"/>
                        </a:rPr>
                        <a:t>runs into midfield </a:t>
                      </a:r>
                      <a:r>
                        <a:rPr sz="700" dirty="0">
                          <a:latin typeface="Calibri"/>
                          <a:cs typeface="Calibri"/>
                        </a:rPr>
                        <a:t>and  </a:t>
                      </a:r>
                      <a:r>
                        <a:rPr sz="700" spc="-5" dirty="0">
                          <a:latin typeface="Calibri"/>
                          <a:cs typeface="Calibri"/>
                        </a:rPr>
                        <a:t>team </a:t>
                      </a:r>
                      <a:r>
                        <a:rPr sz="700" dirty="0">
                          <a:latin typeface="Calibri"/>
                          <a:cs typeface="Calibri"/>
                        </a:rPr>
                        <a:t>is </a:t>
                      </a:r>
                      <a:r>
                        <a:rPr sz="700" spc="-10" dirty="0">
                          <a:latin typeface="Calibri"/>
                          <a:cs typeface="Calibri"/>
                        </a:rPr>
                        <a:t>in </a:t>
                      </a:r>
                      <a:r>
                        <a:rPr sz="700" spc="-5" dirty="0">
                          <a:latin typeface="Calibri"/>
                          <a:cs typeface="Calibri"/>
                        </a:rPr>
                        <a:t>possession </a:t>
                      </a:r>
                      <a:r>
                        <a:rPr sz="700" dirty="0">
                          <a:latin typeface="Calibri"/>
                          <a:cs typeface="Calibri"/>
                        </a:rPr>
                        <a:t>of </a:t>
                      </a:r>
                      <a:r>
                        <a:rPr sz="700" spc="-10" dirty="0">
                          <a:latin typeface="Calibri"/>
                          <a:cs typeface="Calibri"/>
                        </a:rPr>
                        <a:t>the  </a:t>
                      </a:r>
                      <a:r>
                        <a:rPr sz="700" dirty="0">
                          <a:latin typeface="Calibri"/>
                          <a:cs typeface="Calibri"/>
                        </a:rPr>
                        <a:t>ball</a:t>
                      </a:r>
                    </a:p>
                    <a:p>
                      <a:pPr marL="525780" indent="-229235">
                        <a:lnSpc>
                          <a:spcPct val="100000"/>
                        </a:lnSpc>
                        <a:spcBef>
                          <a:spcPts val="85"/>
                        </a:spcBef>
                        <a:buFont typeface="Symbol"/>
                        <a:buChar char=""/>
                        <a:tabLst>
                          <a:tab pos="525145" algn="l"/>
                          <a:tab pos="525780" algn="l"/>
                        </a:tabLst>
                      </a:pPr>
                      <a:r>
                        <a:rPr sz="700" spc="-5" dirty="0">
                          <a:latin typeface="Calibri"/>
                          <a:cs typeface="Calibri"/>
                        </a:rPr>
                        <a:t>1v1 attacking </a:t>
                      </a:r>
                      <a:r>
                        <a:rPr sz="700" dirty="0">
                          <a:latin typeface="Calibri"/>
                          <a:cs typeface="Calibri"/>
                        </a:rPr>
                        <a:t>and</a:t>
                      </a:r>
                      <a:r>
                        <a:rPr sz="700" spc="-15" dirty="0">
                          <a:latin typeface="Calibri"/>
                          <a:cs typeface="Calibri"/>
                        </a:rPr>
                        <a:t> </a:t>
                      </a:r>
                      <a:r>
                        <a:rPr sz="700" spc="-5" dirty="0">
                          <a:latin typeface="Calibri"/>
                          <a:cs typeface="Calibri"/>
                        </a:rPr>
                        <a:t>defending</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964536">
                <a:tc>
                  <a:txBody>
                    <a:bodyPr/>
                    <a:lstStyle/>
                    <a:p>
                      <a:pPr marL="68580">
                        <a:lnSpc>
                          <a:spcPts val="1275"/>
                        </a:lnSpc>
                      </a:pPr>
                      <a:r>
                        <a:rPr sz="700" spc="-5" dirty="0">
                          <a:latin typeface="Calibri"/>
                          <a:cs typeface="Calibri"/>
                        </a:rPr>
                        <a:t>Forward</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700" spc="-5" dirty="0">
                          <a:latin typeface="Calibri"/>
                          <a:cs typeface="Calibri"/>
                        </a:rPr>
                        <a:t>Positional</a:t>
                      </a:r>
                      <a:r>
                        <a:rPr sz="700" spc="-15" dirty="0">
                          <a:latin typeface="Calibri"/>
                          <a:cs typeface="Calibri"/>
                        </a:rPr>
                        <a:t> </a:t>
                      </a:r>
                      <a:r>
                        <a:rPr sz="700" spc="-5" dirty="0">
                          <a:latin typeface="Calibri"/>
                          <a:cs typeface="Calibri"/>
                        </a:rPr>
                        <a:t>Responsibilities</a:t>
                      </a:r>
                      <a:endParaRPr sz="700" dirty="0">
                        <a:latin typeface="Calibri"/>
                        <a:cs typeface="Calibri"/>
                      </a:endParaRPr>
                    </a:p>
                    <a:p>
                      <a:pPr marL="525780" indent="-229235">
                        <a:lnSpc>
                          <a:spcPct val="100000"/>
                        </a:lnSpc>
                        <a:spcBef>
                          <a:spcPts val="85"/>
                        </a:spcBef>
                        <a:buFont typeface="Symbol"/>
                        <a:buChar char=""/>
                        <a:tabLst>
                          <a:tab pos="525145" algn="l"/>
                          <a:tab pos="525780" algn="l"/>
                        </a:tabLst>
                      </a:pPr>
                      <a:r>
                        <a:rPr sz="700" spc="-5" dirty="0">
                          <a:latin typeface="Calibri"/>
                          <a:cs typeface="Calibri"/>
                        </a:rPr>
                        <a:t>Create scoring</a:t>
                      </a:r>
                      <a:r>
                        <a:rPr sz="700" spc="-15" dirty="0">
                          <a:latin typeface="Calibri"/>
                          <a:cs typeface="Calibri"/>
                        </a:rPr>
                        <a:t> </a:t>
                      </a:r>
                      <a:r>
                        <a:rPr sz="700" spc="-5" dirty="0">
                          <a:latin typeface="Calibri"/>
                          <a:cs typeface="Calibri"/>
                        </a:rPr>
                        <a:t>opportunities</a:t>
                      </a:r>
                      <a:endParaRPr sz="700" dirty="0">
                        <a:latin typeface="Calibri"/>
                        <a:cs typeface="Calibri"/>
                      </a:endParaRPr>
                    </a:p>
                    <a:p>
                      <a:pPr marL="525780" indent="-229235">
                        <a:lnSpc>
                          <a:spcPct val="100000"/>
                        </a:lnSpc>
                        <a:spcBef>
                          <a:spcPts val="70"/>
                        </a:spcBef>
                        <a:buFont typeface="Symbol"/>
                        <a:buChar char=""/>
                        <a:tabLst>
                          <a:tab pos="525145" algn="l"/>
                          <a:tab pos="525780" algn="l"/>
                        </a:tabLst>
                      </a:pPr>
                      <a:r>
                        <a:rPr sz="700" spc="-5" dirty="0">
                          <a:latin typeface="Calibri"/>
                          <a:cs typeface="Calibri"/>
                        </a:rPr>
                        <a:t>Finish scoring opportunities</a:t>
                      </a:r>
                      <a:endParaRPr sz="700" dirty="0">
                        <a:latin typeface="Calibri"/>
                        <a:cs typeface="Calibri"/>
                      </a:endParaRPr>
                    </a:p>
                    <a:p>
                      <a:pPr marL="525780" indent="-229235">
                        <a:lnSpc>
                          <a:spcPct val="100000"/>
                        </a:lnSpc>
                        <a:spcBef>
                          <a:spcPts val="85"/>
                        </a:spcBef>
                        <a:buFont typeface="Symbol"/>
                        <a:buChar char=""/>
                        <a:tabLst>
                          <a:tab pos="525145" algn="l"/>
                          <a:tab pos="525780" algn="l"/>
                        </a:tabLst>
                      </a:pPr>
                      <a:r>
                        <a:rPr sz="700" dirty="0">
                          <a:latin typeface="Calibri"/>
                          <a:cs typeface="Calibri"/>
                        </a:rPr>
                        <a:t>Make check </a:t>
                      </a:r>
                      <a:r>
                        <a:rPr sz="700" spc="-5" dirty="0">
                          <a:latin typeface="Calibri"/>
                          <a:cs typeface="Calibri"/>
                        </a:rPr>
                        <a:t>runs to</a:t>
                      </a:r>
                      <a:r>
                        <a:rPr sz="700" spc="-35" dirty="0">
                          <a:latin typeface="Calibri"/>
                          <a:cs typeface="Calibri"/>
                        </a:rPr>
                        <a:t> </a:t>
                      </a:r>
                      <a:r>
                        <a:rPr sz="700" dirty="0">
                          <a:latin typeface="Calibri"/>
                          <a:cs typeface="Calibri"/>
                        </a:rPr>
                        <a:t>ball</a:t>
                      </a:r>
                    </a:p>
                    <a:p>
                      <a:pPr marL="525780" indent="-229235">
                        <a:lnSpc>
                          <a:spcPct val="100000"/>
                        </a:lnSpc>
                        <a:spcBef>
                          <a:spcPts val="85"/>
                        </a:spcBef>
                        <a:buFont typeface="Symbol"/>
                        <a:buChar char=""/>
                        <a:tabLst>
                          <a:tab pos="525145" algn="l"/>
                          <a:tab pos="525780" algn="l"/>
                        </a:tabLst>
                      </a:pPr>
                      <a:r>
                        <a:rPr sz="700" dirty="0">
                          <a:latin typeface="Calibri"/>
                          <a:cs typeface="Calibri"/>
                        </a:rPr>
                        <a:t>Make </a:t>
                      </a:r>
                      <a:r>
                        <a:rPr sz="700" spc="-5" dirty="0">
                          <a:latin typeface="Calibri"/>
                          <a:cs typeface="Calibri"/>
                        </a:rPr>
                        <a:t>diagonal</a:t>
                      </a:r>
                      <a:r>
                        <a:rPr sz="700" spc="-25" dirty="0">
                          <a:latin typeface="Calibri"/>
                          <a:cs typeface="Calibri"/>
                        </a:rPr>
                        <a:t> </a:t>
                      </a:r>
                      <a:r>
                        <a:rPr sz="700" spc="-5" dirty="0">
                          <a:latin typeface="Calibri"/>
                          <a:cs typeface="Calibri"/>
                        </a:rPr>
                        <a:t>runs</a:t>
                      </a:r>
                      <a:endParaRPr sz="700" dirty="0">
                        <a:latin typeface="Calibri"/>
                        <a:cs typeface="Calibri"/>
                      </a:endParaRPr>
                    </a:p>
                    <a:p>
                      <a:pPr marL="525780" indent="-229235">
                        <a:lnSpc>
                          <a:spcPct val="100000"/>
                        </a:lnSpc>
                        <a:spcBef>
                          <a:spcPts val="85"/>
                        </a:spcBef>
                        <a:buFont typeface="Symbol"/>
                        <a:buChar char=""/>
                        <a:tabLst>
                          <a:tab pos="525145" algn="l"/>
                          <a:tab pos="525780" algn="l"/>
                        </a:tabLst>
                      </a:pPr>
                      <a:r>
                        <a:rPr sz="700" dirty="0">
                          <a:latin typeface="Calibri"/>
                          <a:cs typeface="Calibri"/>
                        </a:rPr>
                        <a:t>Be </a:t>
                      </a:r>
                      <a:r>
                        <a:rPr sz="700" spc="-5" dirty="0">
                          <a:latin typeface="Calibri"/>
                          <a:cs typeface="Calibri"/>
                        </a:rPr>
                        <a:t>first </a:t>
                      </a:r>
                      <a:r>
                        <a:rPr sz="700" dirty="0">
                          <a:latin typeface="Calibri"/>
                          <a:cs typeface="Calibri"/>
                        </a:rPr>
                        <a:t>line of</a:t>
                      </a:r>
                      <a:r>
                        <a:rPr sz="700" spc="-40" dirty="0">
                          <a:latin typeface="Calibri"/>
                          <a:cs typeface="Calibri"/>
                        </a:rPr>
                        <a:t> </a:t>
                      </a:r>
                      <a:r>
                        <a:rPr sz="700" dirty="0">
                          <a:latin typeface="Calibri"/>
                          <a:cs typeface="Calibri"/>
                        </a:rPr>
                        <a:t>defense</a:t>
                      </a:r>
                    </a:p>
                    <a:p>
                      <a:pPr marL="525780" indent="-229235">
                        <a:lnSpc>
                          <a:spcPct val="100000"/>
                        </a:lnSpc>
                        <a:spcBef>
                          <a:spcPts val="85"/>
                        </a:spcBef>
                        <a:buFont typeface="Symbol"/>
                        <a:buChar char=""/>
                        <a:tabLst>
                          <a:tab pos="525145" algn="l"/>
                          <a:tab pos="525780" algn="l"/>
                        </a:tabLst>
                      </a:pPr>
                      <a:r>
                        <a:rPr sz="700" spc="-5" dirty="0">
                          <a:latin typeface="Calibri"/>
                          <a:cs typeface="Calibri"/>
                        </a:rPr>
                        <a:t>Maintain</a:t>
                      </a:r>
                      <a:r>
                        <a:rPr sz="700" spc="-10" dirty="0">
                          <a:latin typeface="Calibri"/>
                          <a:cs typeface="Calibri"/>
                        </a:rPr>
                        <a:t> </a:t>
                      </a:r>
                      <a:r>
                        <a:rPr sz="700" spc="-5" dirty="0">
                          <a:latin typeface="Calibri"/>
                          <a:cs typeface="Calibri"/>
                        </a:rPr>
                        <a:t>possession</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3" name="object 3"/>
          <p:cNvSpPr/>
          <p:nvPr/>
        </p:nvSpPr>
        <p:spPr>
          <a:xfrm>
            <a:off x="6173932" y="627784"/>
            <a:ext cx="1946217" cy="408709"/>
          </a:xfrm>
          <a:prstGeom prst="rect">
            <a:avLst/>
          </a:prstGeom>
          <a:blipFill>
            <a:blip r:embed="rId2" cstate="print"/>
            <a:stretch>
              <a:fillRect/>
            </a:stretch>
          </a:blipFill>
        </p:spPr>
        <p:txBody>
          <a:bodyPr wrap="square" lIns="0" tIns="0" rIns="0" bIns="0" rtlCol="0"/>
          <a:lstStyle/>
          <a:p>
            <a:endParaRPr sz="1227" dirty="0"/>
          </a:p>
        </p:txBody>
      </p:sp>
      <p:sp>
        <p:nvSpPr>
          <p:cNvPr id="4" name="object 4"/>
          <p:cNvSpPr/>
          <p:nvPr/>
        </p:nvSpPr>
        <p:spPr>
          <a:xfrm>
            <a:off x="6173932" y="2179147"/>
            <a:ext cx="1946563" cy="480147"/>
          </a:xfrm>
          <a:prstGeom prst="rect">
            <a:avLst/>
          </a:prstGeom>
          <a:blipFill>
            <a:blip r:embed="rId3" cstate="print"/>
            <a:stretch>
              <a:fillRect/>
            </a:stretch>
          </a:blipFill>
        </p:spPr>
        <p:txBody>
          <a:bodyPr wrap="square" lIns="0" tIns="0" rIns="0" bIns="0" rtlCol="0"/>
          <a:lstStyle/>
          <a:p>
            <a:endParaRPr sz="1227" dirty="0"/>
          </a:p>
        </p:txBody>
      </p:sp>
      <p:sp>
        <p:nvSpPr>
          <p:cNvPr id="5" name="object 5"/>
          <p:cNvSpPr/>
          <p:nvPr/>
        </p:nvSpPr>
        <p:spPr>
          <a:xfrm>
            <a:off x="6173932" y="4195849"/>
            <a:ext cx="1947083" cy="687704"/>
          </a:xfrm>
          <a:prstGeom prst="rect">
            <a:avLst/>
          </a:prstGeom>
          <a:blipFill>
            <a:blip r:embed="rId4" cstate="print"/>
            <a:stretch>
              <a:fillRect/>
            </a:stretch>
          </a:blipFill>
        </p:spPr>
        <p:txBody>
          <a:bodyPr wrap="square" lIns="0" tIns="0" rIns="0" bIns="0" rtlCol="0"/>
          <a:lstStyle/>
          <a:p>
            <a:endParaRPr sz="1227"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6839" cy="5724652"/>
        </p:xfrm>
        <a:graphic>
          <a:graphicData uri="http://schemas.openxmlformats.org/drawingml/2006/table">
            <a:tbl>
              <a:tblPr firstRow="1" bandRow="1">
                <a:tableStyleId>{2D5ABB26-0587-4C30-8999-92F81FD0307C}</a:tableStyleId>
              </a:tblPr>
              <a:tblGrid>
                <a:gridCol w="480147">
                  <a:extLst>
                    <a:ext uri="{9D8B030D-6E8A-4147-A177-3AD203B41FA5}">
                      <a16:colId xmlns:a16="http://schemas.microsoft.com/office/drawing/2014/main" val="20000"/>
                    </a:ext>
                  </a:extLst>
                </a:gridCol>
                <a:gridCol w="1611890">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2486908">
                <a:tc>
                  <a:txBody>
                    <a:bodyPr/>
                    <a:lstStyle/>
                    <a:p>
                      <a:pPr marL="68580">
                        <a:lnSpc>
                          <a:spcPts val="1275"/>
                        </a:lnSpc>
                      </a:pPr>
                      <a:r>
                        <a:rPr sz="700" spc="-5" dirty="0">
                          <a:latin typeface="Calibri"/>
                          <a:cs typeface="Calibri"/>
                        </a:rPr>
                        <a:t>1-3-2</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67945">
                        <a:lnSpc>
                          <a:spcPts val="1275"/>
                        </a:lnSpc>
                      </a:pPr>
                      <a:r>
                        <a:rPr sz="700" dirty="0">
                          <a:latin typeface="Calibri"/>
                          <a:cs typeface="Calibri"/>
                        </a:rPr>
                        <a:t>Qualities</a:t>
                      </a:r>
                    </a:p>
                    <a:p>
                      <a:pPr marL="525780" indent="-228600">
                        <a:lnSpc>
                          <a:spcPct val="100000"/>
                        </a:lnSpc>
                        <a:spcBef>
                          <a:spcPts val="80"/>
                        </a:spcBef>
                        <a:buFont typeface="Symbol"/>
                        <a:buChar char=""/>
                        <a:tabLst>
                          <a:tab pos="525145" algn="l"/>
                          <a:tab pos="525780" algn="l"/>
                        </a:tabLst>
                      </a:pPr>
                      <a:r>
                        <a:rPr sz="700" spc="-5" dirty="0">
                          <a:latin typeface="Calibri"/>
                          <a:cs typeface="Calibri"/>
                        </a:rPr>
                        <a:t>Strong</a:t>
                      </a:r>
                      <a:r>
                        <a:rPr sz="700" dirty="0">
                          <a:latin typeface="Calibri"/>
                          <a:cs typeface="Calibri"/>
                        </a:rPr>
                        <a:t> </a:t>
                      </a:r>
                      <a:r>
                        <a:rPr sz="700" spc="-5" dirty="0">
                          <a:latin typeface="Calibri"/>
                          <a:cs typeface="Calibri"/>
                        </a:rPr>
                        <a:t>offensively</a:t>
                      </a:r>
                      <a:endParaRPr sz="700" dirty="0">
                        <a:latin typeface="Calibri"/>
                        <a:cs typeface="Calibri"/>
                      </a:endParaRPr>
                    </a:p>
                    <a:p>
                      <a:pPr marL="525780" marR="67945" indent="-228600">
                        <a:lnSpc>
                          <a:spcPct val="101800"/>
                        </a:lnSpc>
                        <a:spcBef>
                          <a:spcPts val="65"/>
                        </a:spcBef>
                        <a:buFont typeface="Symbol"/>
                        <a:buChar char=""/>
                        <a:tabLst>
                          <a:tab pos="525145" algn="l"/>
                          <a:tab pos="525780" algn="l"/>
                        </a:tabLst>
                      </a:pPr>
                      <a:r>
                        <a:rPr sz="700" dirty="0">
                          <a:latin typeface="Calibri"/>
                          <a:cs typeface="Calibri"/>
                        </a:rPr>
                        <a:t>Allows </a:t>
                      </a:r>
                      <a:r>
                        <a:rPr sz="700" spc="-5" dirty="0">
                          <a:latin typeface="Calibri"/>
                          <a:cs typeface="Calibri"/>
                        </a:rPr>
                        <a:t>for </a:t>
                      </a:r>
                      <a:r>
                        <a:rPr sz="700" dirty="0">
                          <a:latin typeface="Calibri"/>
                          <a:cs typeface="Calibri"/>
                        </a:rPr>
                        <a:t>defender </a:t>
                      </a:r>
                      <a:r>
                        <a:rPr sz="700" spc="-5" dirty="0">
                          <a:latin typeface="Calibri"/>
                          <a:cs typeface="Calibri"/>
                        </a:rPr>
                        <a:t>to</a:t>
                      </a:r>
                      <a:r>
                        <a:rPr sz="700" spc="-70" dirty="0">
                          <a:latin typeface="Calibri"/>
                          <a:cs typeface="Calibri"/>
                        </a:rPr>
                        <a:t> </a:t>
                      </a:r>
                      <a:r>
                        <a:rPr sz="700" spc="-5" dirty="0">
                          <a:latin typeface="Calibri"/>
                          <a:cs typeface="Calibri"/>
                        </a:rPr>
                        <a:t>become  </a:t>
                      </a:r>
                      <a:r>
                        <a:rPr sz="700" dirty="0">
                          <a:latin typeface="Calibri"/>
                          <a:cs typeface="Calibri"/>
                        </a:rPr>
                        <a:t>a </a:t>
                      </a:r>
                      <a:r>
                        <a:rPr sz="700" spc="-5" dirty="0">
                          <a:latin typeface="Calibri"/>
                          <a:cs typeface="Calibri"/>
                        </a:rPr>
                        <a:t>communicator </a:t>
                      </a:r>
                      <a:r>
                        <a:rPr sz="700" dirty="0">
                          <a:latin typeface="Calibri"/>
                          <a:cs typeface="Calibri"/>
                        </a:rPr>
                        <a:t>and</a:t>
                      </a:r>
                      <a:r>
                        <a:rPr sz="700" spc="-55" dirty="0">
                          <a:latin typeface="Calibri"/>
                          <a:cs typeface="Calibri"/>
                        </a:rPr>
                        <a:t> </a:t>
                      </a:r>
                      <a:r>
                        <a:rPr sz="700" dirty="0">
                          <a:latin typeface="Calibri"/>
                          <a:cs typeface="Calibri"/>
                        </a:rPr>
                        <a:t>organizer</a:t>
                      </a:r>
                    </a:p>
                    <a:p>
                      <a:pPr marL="525780" marR="365760" indent="-228600">
                        <a:lnSpc>
                          <a:spcPct val="100899"/>
                        </a:lnSpc>
                        <a:spcBef>
                          <a:spcPts val="70"/>
                        </a:spcBef>
                        <a:buFont typeface="Symbol"/>
                        <a:buChar char=""/>
                        <a:tabLst>
                          <a:tab pos="525145" algn="l"/>
                          <a:tab pos="525780" algn="l"/>
                        </a:tabLst>
                      </a:pPr>
                      <a:r>
                        <a:rPr sz="700" spc="-5" dirty="0">
                          <a:latin typeface="Calibri"/>
                          <a:cs typeface="Calibri"/>
                        </a:rPr>
                        <a:t>Outside midfield </a:t>
                      </a:r>
                      <a:r>
                        <a:rPr sz="700" dirty="0">
                          <a:latin typeface="Calibri"/>
                          <a:cs typeface="Calibri"/>
                        </a:rPr>
                        <a:t>needs</a:t>
                      </a:r>
                      <a:r>
                        <a:rPr sz="700" spc="-65" dirty="0">
                          <a:latin typeface="Calibri"/>
                          <a:cs typeface="Calibri"/>
                        </a:rPr>
                        <a:t> </a:t>
                      </a:r>
                      <a:r>
                        <a:rPr sz="700" spc="-5" dirty="0">
                          <a:latin typeface="Calibri"/>
                          <a:cs typeface="Calibri"/>
                        </a:rPr>
                        <a:t>to  recover</a:t>
                      </a:r>
                      <a:endParaRPr sz="700" dirty="0">
                        <a:latin typeface="Calibri"/>
                        <a:cs typeface="Calibri"/>
                      </a:endParaRPr>
                    </a:p>
                    <a:p>
                      <a:pPr marL="525780" indent="-228600">
                        <a:lnSpc>
                          <a:spcPct val="100000"/>
                        </a:lnSpc>
                        <a:spcBef>
                          <a:spcPts val="85"/>
                        </a:spcBef>
                        <a:buFont typeface="Symbol"/>
                        <a:buChar char=""/>
                        <a:tabLst>
                          <a:tab pos="525145" algn="l"/>
                          <a:tab pos="525780" algn="l"/>
                        </a:tabLst>
                      </a:pPr>
                      <a:r>
                        <a:rPr sz="700" spc="-5" dirty="0">
                          <a:latin typeface="Calibri"/>
                          <a:cs typeface="Calibri"/>
                        </a:rPr>
                        <a:t>Provides width </a:t>
                      </a:r>
                      <a:r>
                        <a:rPr sz="700" spc="-10" dirty="0">
                          <a:latin typeface="Calibri"/>
                          <a:cs typeface="Calibri"/>
                        </a:rPr>
                        <a:t>in</a:t>
                      </a:r>
                      <a:r>
                        <a:rPr sz="700" spc="-5" dirty="0">
                          <a:latin typeface="Calibri"/>
                          <a:cs typeface="Calibri"/>
                        </a:rPr>
                        <a:t> attack</a:t>
                      </a:r>
                      <a:endParaRPr sz="700" dirty="0">
                        <a:latin typeface="Calibri"/>
                        <a:cs typeface="Calibri"/>
                      </a:endParaRPr>
                    </a:p>
                    <a:p>
                      <a:pPr marL="525780" marR="121285" indent="-228600">
                        <a:lnSpc>
                          <a:spcPct val="101800"/>
                        </a:lnSpc>
                        <a:spcBef>
                          <a:spcPts val="60"/>
                        </a:spcBef>
                        <a:buFont typeface="Symbol"/>
                        <a:buChar char=""/>
                        <a:tabLst>
                          <a:tab pos="525145" algn="l"/>
                          <a:tab pos="525780" algn="l"/>
                        </a:tabLst>
                      </a:pPr>
                      <a:r>
                        <a:rPr sz="700" spc="-5" dirty="0">
                          <a:latin typeface="Calibri"/>
                          <a:cs typeface="Calibri"/>
                        </a:rPr>
                        <a:t>Midfield players must support  </a:t>
                      </a:r>
                      <a:r>
                        <a:rPr sz="700" dirty="0">
                          <a:latin typeface="Calibri"/>
                          <a:cs typeface="Calibri"/>
                        </a:rPr>
                        <a:t>attack and </a:t>
                      </a:r>
                      <a:r>
                        <a:rPr sz="700" spc="-5" dirty="0">
                          <a:latin typeface="Calibri"/>
                          <a:cs typeface="Calibri"/>
                        </a:rPr>
                        <a:t>maintain  possession.</a:t>
                      </a:r>
                      <a:endParaRPr sz="700" dirty="0">
                        <a:latin typeface="Calibri"/>
                        <a:cs typeface="Calibri"/>
                      </a:endParaRPr>
                    </a:p>
                    <a:p>
                      <a:pPr marL="525780" marR="93345" indent="-228600">
                        <a:lnSpc>
                          <a:spcPct val="101400"/>
                        </a:lnSpc>
                        <a:spcBef>
                          <a:spcPts val="70"/>
                        </a:spcBef>
                        <a:buFont typeface="Symbol"/>
                        <a:buChar char=""/>
                        <a:tabLst>
                          <a:tab pos="525145" algn="l"/>
                          <a:tab pos="525780" algn="l"/>
                        </a:tabLst>
                      </a:pPr>
                      <a:r>
                        <a:rPr sz="700" spc="-5" dirty="0">
                          <a:latin typeface="Calibri"/>
                          <a:cs typeface="Calibri"/>
                        </a:rPr>
                        <a:t>Midfield players </a:t>
                      </a:r>
                      <a:r>
                        <a:rPr sz="700" dirty="0">
                          <a:latin typeface="Calibri"/>
                          <a:cs typeface="Calibri"/>
                        </a:rPr>
                        <a:t>must </a:t>
                      </a:r>
                      <a:r>
                        <a:rPr sz="700" spc="-5" dirty="0">
                          <a:latin typeface="Calibri"/>
                          <a:cs typeface="Calibri"/>
                        </a:rPr>
                        <a:t>have  commitment to defending </a:t>
                      </a:r>
                      <a:r>
                        <a:rPr sz="700" dirty="0">
                          <a:latin typeface="Calibri"/>
                          <a:cs typeface="Calibri"/>
                        </a:rPr>
                        <a:t>and  </a:t>
                      </a:r>
                      <a:r>
                        <a:rPr sz="700" spc="-5" dirty="0">
                          <a:latin typeface="Calibri"/>
                          <a:cs typeface="Calibri"/>
                        </a:rPr>
                        <a:t>recovery</a:t>
                      </a:r>
                      <a:endParaRPr sz="700" dirty="0">
                        <a:latin typeface="Calibri"/>
                        <a:cs typeface="Calibri"/>
                      </a:endParaRPr>
                    </a:p>
                    <a:p>
                      <a:pPr marL="525780" marR="63500" indent="-228600">
                        <a:lnSpc>
                          <a:spcPct val="101800"/>
                        </a:lnSpc>
                        <a:spcBef>
                          <a:spcPts val="60"/>
                        </a:spcBef>
                        <a:buFont typeface="Symbol"/>
                        <a:buChar char=""/>
                        <a:tabLst>
                          <a:tab pos="525145" algn="l"/>
                          <a:tab pos="525780" algn="l"/>
                        </a:tabLst>
                      </a:pPr>
                      <a:r>
                        <a:rPr sz="700" spc="-5" dirty="0">
                          <a:latin typeface="Calibri"/>
                          <a:cs typeface="Calibri"/>
                        </a:rPr>
                        <a:t>Forward begin to learn to </a:t>
                      </a:r>
                      <a:r>
                        <a:rPr sz="700" dirty="0">
                          <a:latin typeface="Calibri"/>
                          <a:cs typeface="Calibri"/>
                        </a:rPr>
                        <a:t>work  </a:t>
                      </a:r>
                      <a:r>
                        <a:rPr sz="700" spc="-5" dirty="0">
                          <a:latin typeface="Calibri"/>
                          <a:cs typeface="Calibri"/>
                        </a:rPr>
                        <a:t>with </a:t>
                      </a:r>
                      <a:r>
                        <a:rPr sz="700" dirty="0">
                          <a:latin typeface="Calibri"/>
                          <a:cs typeface="Calibri"/>
                        </a:rPr>
                        <a:t>another player </a:t>
                      </a:r>
                      <a:r>
                        <a:rPr sz="700" spc="-5" dirty="0">
                          <a:latin typeface="Calibri"/>
                          <a:cs typeface="Calibri"/>
                        </a:rPr>
                        <a:t>to  unbalance the defense</a:t>
                      </a:r>
                      <a:endParaRPr sz="700" dirty="0">
                        <a:latin typeface="Calibri"/>
                        <a:cs typeface="Calibri"/>
                      </a:endParaRPr>
                    </a:p>
                    <a:p>
                      <a:pPr marL="525780" marR="68580" indent="-228600">
                        <a:lnSpc>
                          <a:spcPct val="101499"/>
                        </a:lnSpc>
                        <a:spcBef>
                          <a:spcPts val="60"/>
                        </a:spcBef>
                        <a:buFont typeface="Symbol"/>
                        <a:buChar char=""/>
                        <a:tabLst>
                          <a:tab pos="525145" algn="l"/>
                          <a:tab pos="525780" algn="l"/>
                        </a:tabLst>
                      </a:pPr>
                      <a:r>
                        <a:rPr sz="700" spc="-5" dirty="0">
                          <a:latin typeface="Calibri"/>
                          <a:cs typeface="Calibri"/>
                        </a:rPr>
                        <a:t>Center midfield </a:t>
                      </a:r>
                      <a:r>
                        <a:rPr sz="700" dirty="0">
                          <a:latin typeface="Calibri"/>
                          <a:cs typeface="Calibri"/>
                        </a:rPr>
                        <a:t>connects </a:t>
                      </a:r>
                      <a:r>
                        <a:rPr sz="700" spc="-5" dirty="0">
                          <a:latin typeface="Calibri"/>
                          <a:cs typeface="Calibri"/>
                        </a:rPr>
                        <a:t>the  two diamonds </a:t>
                      </a:r>
                      <a:r>
                        <a:rPr sz="700" dirty="0">
                          <a:latin typeface="Calibri"/>
                          <a:cs typeface="Calibri"/>
                        </a:rPr>
                        <a:t>as </a:t>
                      </a:r>
                      <a:r>
                        <a:rPr sz="700" spc="-5" dirty="0">
                          <a:latin typeface="Calibri"/>
                          <a:cs typeface="Calibri"/>
                        </a:rPr>
                        <a:t>long </a:t>
                      </a:r>
                      <a:r>
                        <a:rPr sz="700" dirty="0">
                          <a:latin typeface="Calibri"/>
                          <a:cs typeface="Calibri"/>
                        </a:rPr>
                        <a:t>as </a:t>
                      </a:r>
                      <a:r>
                        <a:rPr sz="700" spc="-5" dirty="0">
                          <a:latin typeface="Calibri"/>
                          <a:cs typeface="Calibri"/>
                        </a:rPr>
                        <a:t>the  defender support </a:t>
                      </a:r>
                      <a:r>
                        <a:rPr sz="700" dirty="0">
                          <a:latin typeface="Calibri"/>
                          <a:cs typeface="Calibri"/>
                        </a:rPr>
                        <a:t>the ball </a:t>
                      </a:r>
                      <a:r>
                        <a:rPr sz="700" spc="-5" dirty="0">
                          <a:latin typeface="Calibri"/>
                          <a:cs typeface="Calibri"/>
                        </a:rPr>
                        <a:t>from  </a:t>
                      </a:r>
                      <a:r>
                        <a:rPr sz="700" dirty="0">
                          <a:latin typeface="Calibri"/>
                          <a:cs typeface="Calibri"/>
                        </a:rPr>
                        <a:t>the ball </a:t>
                      </a:r>
                      <a:r>
                        <a:rPr sz="700" spc="-5" dirty="0">
                          <a:latin typeface="Calibri"/>
                          <a:cs typeface="Calibri"/>
                        </a:rPr>
                        <a:t>side </a:t>
                      </a:r>
                      <a:r>
                        <a:rPr sz="700" dirty="0">
                          <a:latin typeface="Calibri"/>
                          <a:cs typeface="Calibri"/>
                        </a:rPr>
                        <a:t>of </a:t>
                      </a:r>
                      <a:r>
                        <a:rPr sz="700" spc="-5" dirty="0">
                          <a:latin typeface="Calibri"/>
                          <a:cs typeface="Calibri"/>
                        </a:rPr>
                        <a:t>the</a:t>
                      </a:r>
                      <a:r>
                        <a:rPr sz="700" spc="-30" dirty="0">
                          <a:latin typeface="Calibri"/>
                          <a:cs typeface="Calibri"/>
                        </a:rPr>
                        <a:t> </a:t>
                      </a:r>
                      <a:r>
                        <a:rPr sz="700" spc="-5" dirty="0">
                          <a:latin typeface="Calibri"/>
                          <a:cs typeface="Calibri"/>
                        </a:rPr>
                        <a:t>field</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308648">
                <a:tc>
                  <a:txBody>
                    <a:bodyPr/>
                    <a:lstStyle/>
                    <a:p>
                      <a:pPr marL="68580">
                        <a:lnSpc>
                          <a:spcPts val="1280"/>
                        </a:lnSpc>
                      </a:pPr>
                      <a:r>
                        <a:rPr sz="700" dirty="0">
                          <a:latin typeface="Calibri"/>
                          <a:cs typeface="Calibri"/>
                        </a:rPr>
                        <a:t>Defender</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80"/>
                        </a:lnSpc>
                      </a:pPr>
                      <a:r>
                        <a:rPr sz="700" spc="-5" dirty="0">
                          <a:latin typeface="Calibri"/>
                          <a:cs typeface="Calibri"/>
                        </a:rPr>
                        <a:t>Positional</a:t>
                      </a:r>
                      <a:r>
                        <a:rPr sz="700" spc="-15" dirty="0">
                          <a:latin typeface="Calibri"/>
                          <a:cs typeface="Calibri"/>
                        </a:rPr>
                        <a:t> </a:t>
                      </a:r>
                      <a:r>
                        <a:rPr sz="700" spc="-5" dirty="0">
                          <a:latin typeface="Calibri"/>
                          <a:cs typeface="Calibri"/>
                        </a:rPr>
                        <a:t>Responsibilities</a:t>
                      </a:r>
                      <a:endParaRPr sz="700" dirty="0">
                        <a:latin typeface="Calibri"/>
                        <a:cs typeface="Calibri"/>
                      </a:endParaRPr>
                    </a:p>
                    <a:p>
                      <a:pPr marL="525780" indent="-228600">
                        <a:lnSpc>
                          <a:spcPct val="100000"/>
                        </a:lnSpc>
                        <a:spcBef>
                          <a:spcPts val="85"/>
                        </a:spcBef>
                        <a:buFont typeface="Symbol"/>
                        <a:buChar char=""/>
                        <a:tabLst>
                          <a:tab pos="525145" algn="l"/>
                          <a:tab pos="525780" algn="l"/>
                        </a:tabLst>
                      </a:pPr>
                      <a:r>
                        <a:rPr sz="700" spc="-5" dirty="0">
                          <a:latin typeface="Calibri"/>
                          <a:cs typeface="Calibri"/>
                        </a:rPr>
                        <a:t>1v1</a:t>
                      </a:r>
                      <a:r>
                        <a:rPr sz="700" spc="-15" dirty="0">
                          <a:latin typeface="Calibri"/>
                          <a:cs typeface="Calibri"/>
                        </a:rPr>
                        <a:t> </a:t>
                      </a:r>
                      <a:r>
                        <a:rPr sz="700" spc="-5" dirty="0">
                          <a:latin typeface="Calibri"/>
                          <a:cs typeface="Calibri"/>
                        </a:rPr>
                        <a:t>defending</a:t>
                      </a:r>
                      <a:endParaRPr sz="700" dirty="0">
                        <a:latin typeface="Calibri"/>
                        <a:cs typeface="Calibri"/>
                      </a:endParaRPr>
                    </a:p>
                    <a:p>
                      <a:pPr marL="525780" indent="-228600">
                        <a:lnSpc>
                          <a:spcPct val="100000"/>
                        </a:lnSpc>
                        <a:spcBef>
                          <a:spcPts val="80"/>
                        </a:spcBef>
                        <a:buFont typeface="Symbol"/>
                        <a:buChar char=""/>
                        <a:tabLst>
                          <a:tab pos="525145" algn="l"/>
                          <a:tab pos="525780" algn="l"/>
                        </a:tabLst>
                      </a:pPr>
                      <a:r>
                        <a:rPr sz="700" spc="-5" dirty="0">
                          <a:latin typeface="Calibri"/>
                          <a:cs typeface="Calibri"/>
                        </a:rPr>
                        <a:t>Cover</a:t>
                      </a:r>
                      <a:endParaRPr sz="700" dirty="0">
                        <a:latin typeface="Calibri"/>
                        <a:cs typeface="Calibri"/>
                      </a:endParaRPr>
                    </a:p>
                    <a:p>
                      <a:pPr marL="525780" marR="157480" indent="-228600">
                        <a:lnSpc>
                          <a:spcPct val="101400"/>
                        </a:lnSpc>
                        <a:spcBef>
                          <a:spcPts val="65"/>
                        </a:spcBef>
                        <a:buFont typeface="Symbol"/>
                        <a:buChar char=""/>
                        <a:tabLst>
                          <a:tab pos="525145" algn="l"/>
                          <a:tab pos="525780" algn="l"/>
                        </a:tabLst>
                      </a:pPr>
                      <a:r>
                        <a:rPr sz="700" spc="-5" dirty="0">
                          <a:latin typeface="Calibri"/>
                          <a:cs typeface="Calibri"/>
                        </a:rPr>
                        <a:t>Communicate with midfield  players on recovery, tracking,  </a:t>
                      </a:r>
                      <a:r>
                        <a:rPr sz="700" dirty="0">
                          <a:latin typeface="Calibri"/>
                          <a:cs typeface="Calibri"/>
                        </a:rPr>
                        <a:t>and</a:t>
                      </a:r>
                      <a:r>
                        <a:rPr sz="700" spc="-10" dirty="0">
                          <a:latin typeface="Calibri"/>
                          <a:cs typeface="Calibri"/>
                        </a:rPr>
                        <a:t> </a:t>
                      </a:r>
                      <a:r>
                        <a:rPr sz="700" spc="-5" dirty="0">
                          <a:latin typeface="Calibri"/>
                          <a:cs typeface="Calibri"/>
                        </a:rPr>
                        <a:t>marking.</a:t>
                      </a:r>
                      <a:endParaRPr sz="700" dirty="0">
                        <a:latin typeface="Calibri"/>
                        <a:cs typeface="Calibri"/>
                      </a:endParaRPr>
                    </a:p>
                    <a:p>
                      <a:pPr marL="525780" indent="-228600">
                        <a:lnSpc>
                          <a:spcPct val="100000"/>
                        </a:lnSpc>
                        <a:spcBef>
                          <a:spcPts val="85"/>
                        </a:spcBef>
                        <a:buFont typeface="Symbol"/>
                        <a:buChar char=""/>
                        <a:tabLst>
                          <a:tab pos="525145" algn="l"/>
                          <a:tab pos="525780" algn="l"/>
                        </a:tabLst>
                      </a:pPr>
                      <a:r>
                        <a:rPr sz="700" spc="-5" dirty="0">
                          <a:latin typeface="Calibri"/>
                          <a:cs typeface="Calibri"/>
                        </a:rPr>
                        <a:t>Playing possession </a:t>
                      </a:r>
                      <a:r>
                        <a:rPr sz="700" dirty="0">
                          <a:latin typeface="Calibri"/>
                          <a:cs typeface="Calibri"/>
                        </a:rPr>
                        <a:t>out of</a:t>
                      </a:r>
                      <a:r>
                        <a:rPr sz="700" spc="-45" dirty="0">
                          <a:latin typeface="Calibri"/>
                          <a:cs typeface="Calibri"/>
                        </a:rPr>
                        <a:t> </a:t>
                      </a:r>
                      <a:r>
                        <a:rPr sz="700" dirty="0">
                          <a:latin typeface="Calibri"/>
                          <a:cs typeface="Calibri"/>
                        </a:rPr>
                        <a:t>back</a:t>
                      </a:r>
                    </a:p>
                    <a:p>
                      <a:pPr marL="525780" marR="99060" indent="-228600">
                        <a:lnSpc>
                          <a:spcPct val="101800"/>
                        </a:lnSpc>
                        <a:spcBef>
                          <a:spcPts val="60"/>
                        </a:spcBef>
                        <a:buFont typeface="Symbol"/>
                        <a:buChar char=""/>
                        <a:tabLst>
                          <a:tab pos="525145" algn="l"/>
                          <a:tab pos="525780" algn="l"/>
                        </a:tabLst>
                      </a:pPr>
                      <a:r>
                        <a:rPr sz="700" spc="-5" dirty="0">
                          <a:latin typeface="Calibri"/>
                          <a:cs typeface="Calibri"/>
                        </a:rPr>
                        <a:t>Connecting with midfield  players </a:t>
                      </a:r>
                      <a:r>
                        <a:rPr sz="700" dirty="0">
                          <a:latin typeface="Calibri"/>
                          <a:cs typeface="Calibri"/>
                        </a:rPr>
                        <a:t>at </a:t>
                      </a:r>
                      <a:r>
                        <a:rPr sz="700" spc="-5" dirty="0">
                          <a:latin typeface="Calibri"/>
                          <a:cs typeface="Calibri"/>
                        </a:rPr>
                        <a:t>supporting angles </a:t>
                      </a:r>
                      <a:r>
                        <a:rPr sz="700" dirty="0">
                          <a:latin typeface="Calibri"/>
                          <a:cs typeface="Calibri"/>
                        </a:rPr>
                        <a:t>in  attack</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309428">
                <a:tc>
                  <a:txBody>
                    <a:bodyPr/>
                    <a:lstStyle/>
                    <a:p>
                      <a:pPr marL="68580">
                        <a:lnSpc>
                          <a:spcPts val="1290"/>
                        </a:lnSpc>
                      </a:pPr>
                      <a:r>
                        <a:rPr sz="700" spc="-5" dirty="0">
                          <a:latin typeface="Calibri"/>
                          <a:cs typeface="Calibri"/>
                        </a:rPr>
                        <a:t>Center</a:t>
                      </a:r>
                      <a:endParaRPr sz="700" dirty="0">
                        <a:latin typeface="Calibri"/>
                        <a:cs typeface="Calibri"/>
                      </a:endParaRPr>
                    </a:p>
                    <a:p>
                      <a:pPr marL="68580">
                        <a:lnSpc>
                          <a:spcPct val="100000"/>
                        </a:lnSpc>
                        <a:spcBef>
                          <a:spcPts val="25"/>
                        </a:spcBef>
                      </a:pPr>
                      <a:r>
                        <a:rPr sz="700" spc="-5" dirty="0">
                          <a:latin typeface="Calibri"/>
                          <a:cs typeface="Calibri"/>
                        </a:rPr>
                        <a:t>Midfield</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0"/>
                        </a:lnSpc>
                      </a:pPr>
                      <a:r>
                        <a:rPr sz="700" spc="-5" dirty="0">
                          <a:latin typeface="Calibri"/>
                          <a:cs typeface="Calibri"/>
                        </a:rPr>
                        <a:t>Positional</a:t>
                      </a:r>
                      <a:r>
                        <a:rPr sz="700" spc="-15" dirty="0">
                          <a:latin typeface="Calibri"/>
                          <a:cs typeface="Calibri"/>
                        </a:rPr>
                        <a:t> </a:t>
                      </a:r>
                      <a:r>
                        <a:rPr sz="700" spc="-5" dirty="0">
                          <a:latin typeface="Calibri"/>
                          <a:cs typeface="Calibri"/>
                        </a:rPr>
                        <a:t>Responsibilities</a:t>
                      </a:r>
                      <a:endParaRPr sz="700" dirty="0">
                        <a:latin typeface="Calibri"/>
                        <a:cs typeface="Calibri"/>
                      </a:endParaRPr>
                    </a:p>
                    <a:p>
                      <a:pPr marL="525780" indent="-228600">
                        <a:lnSpc>
                          <a:spcPct val="100000"/>
                        </a:lnSpc>
                        <a:spcBef>
                          <a:spcPts val="80"/>
                        </a:spcBef>
                        <a:buFont typeface="Symbol"/>
                        <a:buChar char=""/>
                        <a:tabLst>
                          <a:tab pos="525145" algn="l"/>
                          <a:tab pos="525780" algn="l"/>
                        </a:tabLst>
                      </a:pPr>
                      <a:r>
                        <a:rPr sz="700" spc="-5" dirty="0">
                          <a:latin typeface="Calibri"/>
                          <a:cs typeface="Calibri"/>
                        </a:rPr>
                        <a:t>Connecting</a:t>
                      </a:r>
                      <a:r>
                        <a:rPr sz="700" spc="-10" dirty="0">
                          <a:latin typeface="Calibri"/>
                          <a:cs typeface="Calibri"/>
                        </a:rPr>
                        <a:t> </a:t>
                      </a:r>
                      <a:r>
                        <a:rPr sz="700" dirty="0">
                          <a:latin typeface="Calibri"/>
                          <a:cs typeface="Calibri"/>
                        </a:rPr>
                        <a:t>diamonds</a:t>
                      </a:r>
                    </a:p>
                    <a:p>
                      <a:pPr marL="525780" indent="-228600">
                        <a:lnSpc>
                          <a:spcPct val="100000"/>
                        </a:lnSpc>
                        <a:spcBef>
                          <a:spcPts val="75"/>
                        </a:spcBef>
                        <a:buFont typeface="Symbol"/>
                        <a:buChar char=""/>
                        <a:tabLst>
                          <a:tab pos="525145" algn="l"/>
                          <a:tab pos="525780" algn="l"/>
                        </a:tabLst>
                      </a:pPr>
                      <a:r>
                        <a:rPr sz="700" dirty="0">
                          <a:latin typeface="Calibri"/>
                          <a:cs typeface="Calibri"/>
                        </a:rPr>
                        <a:t>Change </a:t>
                      </a:r>
                      <a:r>
                        <a:rPr sz="700" spc="-5" dirty="0">
                          <a:latin typeface="Calibri"/>
                          <a:cs typeface="Calibri"/>
                        </a:rPr>
                        <a:t>point </a:t>
                      </a:r>
                      <a:r>
                        <a:rPr sz="700" dirty="0">
                          <a:latin typeface="Calibri"/>
                          <a:cs typeface="Calibri"/>
                        </a:rPr>
                        <a:t>of</a:t>
                      </a:r>
                      <a:r>
                        <a:rPr sz="700" spc="-35" dirty="0">
                          <a:latin typeface="Calibri"/>
                          <a:cs typeface="Calibri"/>
                        </a:rPr>
                        <a:t> </a:t>
                      </a:r>
                      <a:r>
                        <a:rPr sz="700" spc="-5" dirty="0">
                          <a:latin typeface="Calibri"/>
                          <a:cs typeface="Calibri"/>
                        </a:rPr>
                        <a:t>attack</a:t>
                      </a:r>
                      <a:endParaRPr sz="700" dirty="0">
                        <a:latin typeface="Calibri"/>
                        <a:cs typeface="Calibri"/>
                      </a:endParaRPr>
                    </a:p>
                    <a:p>
                      <a:pPr marL="525780" indent="-228600">
                        <a:lnSpc>
                          <a:spcPct val="100000"/>
                        </a:lnSpc>
                        <a:spcBef>
                          <a:spcPts val="85"/>
                        </a:spcBef>
                        <a:buFont typeface="Symbol"/>
                        <a:buChar char=""/>
                        <a:tabLst>
                          <a:tab pos="525145" algn="l"/>
                          <a:tab pos="525780" algn="l"/>
                        </a:tabLst>
                      </a:pPr>
                      <a:r>
                        <a:rPr sz="700" spc="-5" dirty="0">
                          <a:latin typeface="Calibri"/>
                          <a:cs typeface="Calibri"/>
                        </a:rPr>
                        <a:t>Recover</a:t>
                      </a:r>
                      <a:r>
                        <a:rPr sz="700" spc="-15" dirty="0">
                          <a:latin typeface="Calibri"/>
                          <a:cs typeface="Calibri"/>
                        </a:rPr>
                        <a:t> </a:t>
                      </a:r>
                      <a:r>
                        <a:rPr sz="700" spc="-5" dirty="0">
                          <a:latin typeface="Calibri"/>
                          <a:cs typeface="Calibri"/>
                        </a:rPr>
                        <a:t>defensively</a:t>
                      </a:r>
                      <a:endParaRPr sz="700" dirty="0">
                        <a:latin typeface="Calibri"/>
                        <a:cs typeface="Calibri"/>
                      </a:endParaRPr>
                    </a:p>
                    <a:p>
                      <a:pPr marL="525780" marR="121920" indent="-228600">
                        <a:lnSpc>
                          <a:spcPct val="101600"/>
                        </a:lnSpc>
                        <a:spcBef>
                          <a:spcPts val="60"/>
                        </a:spcBef>
                        <a:buFont typeface="Symbol"/>
                        <a:buChar char=""/>
                        <a:tabLst>
                          <a:tab pos="525145" algn="l"/>
                          <a:tab pos="525780" algn="l"/>
                        </a:tabLst>
                      </a:pPr>
                      <a:r>
                        <a:rPr sz="700" dirty="0">
                          <a:latin typeface="Calibri"/>
                          <a:cs typeface="Calibri"/>
                        </a:rPr>
                        <a:t>Get in advance of </a:t>
                      </a:r>
                      <a:r>
                        <a:rPr sz="700" spc="-5" dirty="0">
                          <a:latin typeface="Calibri"/>
                          <a:cs typeface="Calibri"/>
                        </a:rPr>
                        <a:t>forward  when forward </a:t>
                      </a:r>
                      <a:r>
                        <a:rPr sz="700" dirty="0">
                          <a:latin typeface="Calibri"/>
                          <a:cs typeface="Calibri"/>
                        </a:rPr>
                        <a:t>has ball and  head up, and </a:t>
                      </a:r>
                      <a:r>
                        <a:rPr sz="700" spc="-5" dirty="0">
                          <a:latin typeface="Calibri"/>
                          <a:cs typeface="Calibri"/>
                        </a:rPr>
                        <a:t>when forward  </a:t>
                      </a:r>
                      <a:r>
                        <a:rPr sz="700" dirty="0">
                          <a:latin typeface="Calibri"/>
                          <a:cs typeface="Calibri"/>
                        </a:rPr>
                        <a:t>has made </a:t>
                      </a:r>
                      <a:r>
                        <a:rPr sz="700" spc="-5" dirty="0">
                          <a:latin typeface="Calibri"/>
                          <a:cs typeface="Calibri"/>
                        </a:rPr>
                        <a:t>wide </a:t>
                      </a:r>
                      <a:r>
                        <a:rPr sz="700" dirty="0">
                          <a:latin typeface="Calibri"/>
                          <a:cs typeface="Calibri"/>
                        </a:rPr>
                        <a:t>runs and</a:t>
                      </a:r>
                      <a:r>
                        <a:rPr sz="700" spc="-90" dirty="0">
                          <a:latin typeface="Calibri"/>
                          <a:cs typeface="Calibri"/>
                        </a:rPr>
                        <a:t> </a:t>
                      </a:r>
                      <a:r>
                        <a:rPr sz="700" spc="-5" dirty="0">
                          <a:latin typeface="Calibri"/>
                          <a:cs typeface="Calibri"/>
                        </a:rPr>
                        <a:t>team  </a:t>
                      </a:r>
                      <a:r>
                        <a:rPr sz="700" dirty="0">
                          <a:latin typeface="Calibri"/>
                          <a:cs typeface="Calibri"/>
                        </a:rPr>
                        <a:t>is in </a:t>
                      </a:r>
                      <a:r>
                        <a:rPr sz="700" spc="-5" dirty="0">
                          <a:latin typeface="Calibri"/>
                          <a:cs typeface="Calibri"/>
                        </a:rPr>
                        <a:t>possession </a:t>
                      </a:r>
                      <a:r>
                        <a:rPr sz="700" dirty="0">
                          <a:latin typeface="Calibri"/>
                          <a:cs typeface="Calibri"/>
                        </a:rPr>
                        <a:t>of the</a:t>
                      </a:r>
                      <a:r>
                        <a:rPr sz="700" spc="-50" dirty="0">
                          <a:latin typeface="Calibri"/>
                          <a:cs typeface="Calibri"/>
                        </a:rPr>
                        <a:t> </a:t>
                      </a:r>
                      <a:r>
                        <a:rPr sz="700" dirty="0">
                          <a:latin typeface="Calibri"/>
                          <a:cs typeface="Calibri"/>
                        </a:rPr>
                        <a:t>ball</a:t>
                      </a:r>
                    </a:p>
                    <a:p>
                      <a:pPr marL="525780" indent="-228600">
                        <a:lnSpc>
                          <a:spcPct val="100000"/>
                        </a:lnSpc>
                        <a:spcBef>
                          <a:spcPts val="85"/>
                        </a:spcBef>
                        <a:buFont typeface="Symbol"/>
                        <a:buChar char=""/>
                        <a:tabLst>
                          <a:tab pos="525145" algn="l"/>
                          <a:tab pos="525780" algn="l"/>
                        </a:tabLst>
                      </a:pPr>
                      <a:r>
                        <a:rPr sz="700" spc="-5" dirty="0">
                          <a:latin typeface="Calibri"/>
                          <a:cs typeface="Calibri"/>
                        </a:rPr>
                        <a:t>1v1 attacking </a:t>
                      </a:r>
                      <a:r>
                        <a:rPr sz="700" dirty="0">
                          <a:latin typeface="Calibri"/>
                          <a:cs typeface="Calibri"/>
                        </a:rPr>
                        <a:t>and</a:t>
                      </a:r>
                      <a:r>
                        <a:rPr sz="700" spc="-15" dirty="0">
                          <a:latin typeface="Calibri"/>
                          <a:cs typeface="Calibri"/>
                        </a:rPr>
                        <a:t> </a:t>
                      </a:r>
                      <a:r>
                        <a:rPr sz="700" spc="-5" dirty="0">
                          <a:latin typeface="Calibri"/>
                          <a:cs typeface="Calibri"/>
                        </a:rPr>
                        <a:t>defending</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89412">
                <a:tc>
                  <a:txBody>
                    <a:bodyPr/>
                    <a:lstStyle/>
                    <a:p>
                      <a:pPr marL="68580">
                        <a:lnSpc>
                          <a:spcPts val="1275"/>
                        </a:lnSpc>
                      </a:pPr>
                      <a:r>
                        <a:rPr sz="700" spc="-5" dirty="0">
                          <a:latin typeface="Calibri"/>
                          <a:cs typeface="Calibri"/>
                        </a:rPr>
                        <a:t>Outside</a:t>
                      </a:r>
                      <a:endParaRPr sz="700" dirty="0">
                        <a:latin typeface="Calibri"/>
                        <a:cs typeface="Calibri"/>
                      </a:endParaRPr>
                    </a:p>
                    <a:p>
                      <a:pPr marL="68580">
                        <a:lnSpc>
                          <a:spcPct val="100000"/>
                        </a:lnSpc>
                        <a:spcBef>
                          <a:spcPts val="25"/>
                        </a:spcBef>
                      </a:pPr>
                      <a:r>
                        <a:rPr sz="700" spc="-5" dirty="0">
                          <a:latin typeface="Calibri"/>
                          <a:cs typeface="Calibri"/>
                        </a:rPr>
                        <a:t>Midfield</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25780" indent="-228600">
                        <a:lnSpc>
                          <a:spcPct val="100000"/>
                        </a:lnSpc>
                        <a:spcBef>
                          <a:spcPts val="15"/>
                        </a:spcBef>
                        <a:buFont typeface="Symbol"/>
                        <a:buChar char=""/>
                        <a:tabLst>
                          <a:tab pos="525145" algn="l"/>
                          <a:tab pos="525780" algn="l"/>
                        </a:tabLst>
                      </a:pPr>
                      <a:r>
                        <a:rPr sz="700" spc="-5" dirty="0">
                          <a:latin typeface="Calibri"/>
                          <a:cs typeface="Calibri"/>
                        </a:rPr>
                        <a:t>Provide width </a:t>
                      </a:r>
                      <a:r>
                        <a:rPr sz="700" spc="-10" dirty="0">
                          <a:latin typeface="Calibri"/>
                          <a:cs typeface="Calibri"/>
                        </a:rPr>
                        <a:t>in </a:t>
                      </a:r>
                      <a:r>
                        <a:rPr sz="700" dirty="0">
                          <a:latin typeface="Calibri"/>
                          <a:cs typeface="Calibri"/>
                        </a:rPr>
                        <a:t>attack</a:t>
                      </a:r>
                    </a:p>
                    <a:p>
                      <a:pPr marL="525780" indent="-228600">
                        <a:lnSpc>
                          <a:spcPct val="100000"/>
                        </a:lnSpc>
                        <a:spcBef>
                          <a:spcPts val="85"/>
                        </a:spcBef>
                        <a:buFont typeface="Symbol"/>
                        <a:buChar char=""/>
                        <a:tabLst>
                          <a:tab pos="525145" algn="l"/>
                          <a:tab pos="525780" algn="l"/>
                        </a:tabLst>
                      </a:pPr>
                      <a:r>
                        <a:rPr sz="700" spc="-5" dirty="0">
                          <a:latin typeface="Calibri"/>
                          <a:cs typeface="Calibri"/>
                        </a:rPr>
                        <a:t>Crossing</a:t>
                      </a:r>
                      <a:endParaRPr sz="700" dirty="0">
                        <a:latin typeface="Calibri"/>
                        <a:cs typeface="Calibri"/>
                      </a:endParaRPr>
                    </a:p>
                    <a:p>
                      <a:pPr marL="525780" indent="-228600">
                        <a:lnSpc>
                          <a:spcPct val="100000"/>
                        </a:lnSpc>
                        <a:spcBef>
                          <a:spcPts val="80"/>
                        </a:spcBef>
                        <a:buFont typeface="Symbol"/>
                        <a:buChar char=""/>
                        <a:tabLst>
                          <a:tab pos="525145" algn="l"/>
                          <a:tab pos="525780" algn="l"/>
                        </a:tabLst>
                      </a:pPr>
                      <a:r>
                        <a:rPr sz="700" dirty="0">
                          <a:latin typeface="Calibri"/>
                          <a:cs typeface="Calibri"/>
                        </a:rPr>
                        <a:t>Recovery </a:t>
                      </a:r>
                      <a:r>
                        <a:rPr sz="700" spc="-5" dirty="0">
                          <a:latin typeface="Calibri"/>
                          <a:cs typeface="Calibri"/>
                        </a:rPr>
                        <a:t>runs</a:t>
                      </a:r>
                      <a:endParaRPr sz="700" dirty="0">
                        <a:latin typeface="Calibri"/>
                        <a:cs typeface="Calibri"/>
                      </a:endParaRPr>
                    </a:p>
                    <a:p>
                      <a:pPr marL="525780" indent="-228600">
                        <a:lnSpc>
                          <a:spcPct val="100000"/>
                        </a:lnSpc>
                        <a:spcBef>
                          <a:spcPts val="75"/>
                        </a:spcBef>
                        <a:buFont typeface="Symbol"/>
                        <a:buChar char=""/>
                        <a:tabLst>
                          <a:tab pos="525145" algn="l"/>
                          <a:tab pos="525780" algn="l"/>
                        </a:tabLst>
                      </a:pPr>
                      <a:r>
                        <a:rPr sz="700" dirty="0">
                          <a:latin typeface="Calibri"/>
                          <a:cs typeface="Calibri"/>
                        </a:rPr>
                        <a:t>Protect </a:t>
                      </a:r>
                      <a:r>
                        <a:rPr sz="700" spc="-5" dirty="0">
                          <a:latin typeface="Calibri"/>
                          <a:cs typeface="Calibri"/>
                        </a:rPr>
                        <a:t>weak side </a:t>
                      </a:r>
                      <a:r>
                        <a:rPr sz="700" spc="-10" dirty="0">
                          <a:latin typeface="Calibri"/>
                          <a:cs typeface="Calibri"/>
                        </a:rPr>
                        <a:t>in</a:t>
                      </a:r>
                      <a:r>
                        <a:rPr sz="700" spc="-35" dirty="0">
                          <a:latin typeface="Calibri"/>
                          <a:cs typeface="Calibri"/>
                        </a:rPr>
                        <a:t> </a:t>
                      </a:r>
                      <a:r>
                        <a:rPr sz="700" spc="-5" dirty="0">
                          <a:latin typeface="Calibri"/>
                          <a:cs typeface="Calibri"/>
                        </a:rPr>
                        <a:t>defending</a:t>
                      </a:r>
                      <a:endParaRPr sz="700" dirty="0">
                        <a:latin typeface="Calibri"/>
                        <a:cs typeface="Calibri"/>
                      </a:endParaRPr>
                    </a:p>
                  </a:txBody>
                  <a:tcPr marL="0" marR="0" marT="129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3" name="object 3"/>
          <p:cNvSpPr/>
          <p:nvPr/>
        </p:nvSpPr>
        <p:spPr>
          <a:xfrm>
            <a:off x="6173932" y="627785"/>
            <a:ext cx="1947689" cy="1350385"/>
          </a:xfrm>
          <a:prstGeom prst="rect">
            <a:avLst/>
          </a:prstGeom>
          <a:blipFill>
            <a:blip r:embed="rId2" cstate="print"/>
            <a:stretch>
              <a:fillRect/>
            </a:stretch>
          </a:blipFill>
        </p:spPr>
        <p:txBody>
          <a:bodyPr wrap="square" lIns="0" tIns="0" rIns="0" bIns="0" rtlCol="0"/>
          <a:lstStyle/>
          <a:p>
            <a:endParaRPr sz="1227" dirty="0"/>
          </a:p>
        </p:txBody>
      </p:sp>
      <p:sp>
        <p:nvSpPr>
          <p:cNvPr id="4" name="object 4"/>
          <p:cNvSpPr/>
          <p:nvPr/>
        </p:nvSpPr>
        <p:spPr>
          <a:xfrm>
            <a:off x="6173932" y="3114415"/>
            <a:ext cx="1946650" cy="512618"/>
          </a:xfrm>
          <a:prstGeom prst="rect">
            <a:avLst/>
          </a:prstGeom>
          <a:blipFill>
            <a:blip r:embed="rId3" cstate="print"/>
            <a:stretch>
              <a:fillRect/>
            </a:stretch>
          </a:blipFill>
        </p:spPr>
        <p:txBody>
          <a:bodyPr wrap="square" lIns="0" tIns="0" rIns="0" bIns="0" rtlCol="0"/>
          <a:lstStyle/>
          <a:p>
            <a:endParaRPr sz="1227" dirty="0"/>
          </a:p>
        </p:txBody>
      </p:sp>
      <p:sp>
        <p:nvSpPr>
          <p:cNvPr id="5" name="object 5"/>
          <p:cNvSpPr/>
          <p:nvPr/>
        </p:nvSpPr>
        <p:spPr>
          <a:xfrm>
            <a:off x="6173932" y="4423410"/>
            <a:ext cx="1946217" cy="408362"/>
          </a:xfrm>
          <a:prstGeom prst="rect">
            <a:avLst/>
          </a:prstGeom>
          <a:blipFill>
            <a:blip r:embed="rId4" cstate="print"/>
            <a:stretch>
              <a:fillRect/>
            </a:stretch>
          </a:blipFill>
        </p:spPr>
        <p:txBody>
          <a:bodyPr wrap="square" lIns="0" tIns="0" rIns="0" bIns="0" rtlCol="0"/>
          <a:lstStyle/>
          <a:p>
            <a:endParaRPr sz="1227" dirty="0"/>
          </a:p>
        </p:txBody>
      </p:sp>
      <p:sp>
        <p:nvSpPr>
          <p:cNvPr id="6" name="object 6"/>
          <p:cNvSpPr/>
          <p:nvPr/>
        </p:nvSpPr>
        <p:spPr>
          <a:xfrm>
            <a:off x="6173932" y="5731711"/>
            <a:ext cx="1946563" cy="480146"/>
          </a:xfrm>
          <a:prstGeom prst="rect">
            <a:avLst/>
          </a:prstGeom>
          <a:blipFill>
            <a:blip r:embed="rId5" cstate="print"/>
            <a:stretch>
              <a:fillRect/>
            </a:stretch>
          </a:blipFill>
        </p:spPr>
        <p:txBody>
          <a:bodyPr wrap="square" lIns="0" tIns="0" rIns="0" bIns="0" rtlCol="0"/>
          <a:lstStyle/>
          <a:p>
            <a:endParaRPr sz="1227"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020936" y="623420"/>
          <a:ext cx="4146839" cy="2516141"/>
        </p:xfrm>
        <a:graphic>
          <a:graphicData uri="http://schemas.openxmlformats.org/drawingml/2006/table">
            <a:tbl>
              <a:tblPr firstRow="1" bandRow="1">
                <a:tableStyleId>{2D5ABB26-0587-4C30-8999-92F81FD0307C}</a:tableStyleId>
              </a:tblPr>
              <a:tblGrid>
                <a:gridCol w="480147">
                  <a:extLst>
                    <a:ext uri="{9D8B030D-6E8A-4147-A177-3AD203B41FA5}">
                      <a16:colId xmlns:a16="http://schemas.microsoft.com/office/drawing/2014/main" val="20000"/>
                    </a:ext>
                  </a:extLst>
                </a:gridCol>
                <a:gridCol w="1611890">
                  <a:extLst>
                    <a:ext uri="{9D8B030D-6E8A-4147-A177-3AD203B41FA5}">
                      <a16:colId xmlns:a16="http://schemas.microsoft.com/office/drawing/2014/main" val="20001"/>
                    </a:ext>
                  </a:extLst>
                </a:gridCol>
                <a:gridCol w="2054802">
                  <a:extLst>
                    <a:ext uri="{9D8B030D-6E8A-4147-A177-3AD203B41FA5}">
                      <a16:colId xmlns:a16="http://schemas.microsoft.com/office/drawing/2014/main" val="20002"/>
                    </a:ext>
                  </a:extLst>
                </a:gridCol>
              </a:tblGrid>
              <a:tr h="1299227">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525780">
                        <a:lnSpc>
                          <a:spcPts val="1275"/>
                        </a:lnSpc>
                      </a:pPr>
                      <a:r>
                        <a:rPr sz="700" dirty="0">
                          <a:latin typeface="Calibri"/>
                          <a:cs typeface="Calibri"/>
                        </a:rPr>
                        <a:t>third</a:t>
                      </a:r>
                    </a:p>
                    <a:p>
                      <a:pPr marL="525780" indent="-228600">
                        <a:lnSpc>
                          <a:spcPct val="100000"/>
                        </a:lnSpc>
                        <a:spcBef>
                          <a:spcPts val="80"/>
                        </a:spcBef>
                        <a:buFont typeface="Symbol"/>
                        <a:buChar char=""/>
                        <a:tabLst>
                          <a:tab pos="525145" algn="l"/>
                          <a:tab pos="525780" algn="l"/>
                        </a:tabLst>
                      </a:pPr>
                      <a:r>
                        <a:rPr sz="700" spc="-5" dirty="0">
                          <a:latin typeface="Calibri"/>
                          <a:cs typeface="Calibri"/>
                        </a:rPr>
                        <a:t>Maintaining</a:t>
                      </a:r>
                      <a:r>
                        <a:rPr sz="700" spc="-10" dirty="0">
                          <a:latin typeface="Calibri"/>
                          <a:cs typeface="Calibri"/>
                        </a:rPr>
                        <a:t> </a:t>
                      </a:r>
                      <a:r>
                        <a:rPr sz="700" spc="-5" dirty="0">
                          <a:latin typeface="Calibri"/>
                          <a:cs typeface="Calibri"/>
                        </a:rPr>
                        <a:t>possession</a:t>
                      </a:r>
                      <a:endParaRPr sz="700" dirty="0">
                        <a:latin typeface="Calibri"/>
                        <a:cs typeface="Calibri"/>
                      </a:endParaRPr>
                    </a:p>
                    <a:p>
                      <a:pPr marL="525780" marR="177800" indent="-228600">
                        <a:lnSpc>
                          <a:spcPct val="101699"/>
                        </a:lnSpc>
                        <a:spcBef>
                          <a:spcPts val="65"/>
                        </a:spcBef>
                        <a:buFont typeface="Symbol"/>
                        <a:buChar char=""/>
                        <a:tabLst>
                          <a:tab pos="525145" algn="l"/>
                          <a:tab pos="525780" algn="l"/>
                        </a:tabLst>
                      </a:pPr>
                      <a:r>
                        <a:rPr sz="700" dirty="0">
                          <a:latin typeface="Calibri"/>
                          <a:cs typeface="Calibri"/>
                        </a:rPr>
                        <a:t>Get in advance of </a:t>
                      </a:r>
                      <a:r>
                        <a:rPr sz="700" spc="-5" dirty="0">
                          <a:latin typeface="Calibri"/>
                          <a:cs typeface="Calibri"/>
                        </a:rPr>
                        <a:t>forward  when forward </a:t>
                      </a:r>
                      <a:r>
                        <a:rPr sz="700" dirty="0">
                          <a:latin typeface="Calibri"/>
                          <a:cs typeface="Calibri"/>
                        </a:rPr>
                        <a:t>has ball and  head </a:t>
                      </a:r>
                      <a:r>
                        <a:rPr sz="700" spc="-5" dirty="0">
                          <a:latin typeface="Calibri"/>
                          <a:cs typeface="Calibri"/>
                        </a:rPr>
                        <a:t>up </a:t>
                      </a:r>
                      <a:r>
                        <a:rPr sz="700" spc="-10" dirty="0">
                          <a:latin typeface="Calibri"/>
                          <a:cs typeface="Calibri"/>
                        </a:rPr>
                        <a:t>in </a:t>
                      </a:r>
                      <a:r>
                        <a:rPr sz="700" dirty="0">
                          <a:latin typeface="Calibri"/>
                          <a:cs typeface="Calibri"/>
                        </a:rPr>
                        <a:t>a </a:t>
                      </a:r>
                      <a:r>
                        <a:rPr sz="700" spc="-5" dirty="0">
                          <a:latin typeface="Calibri"/>
                          <a:cs typeface="Calibri"/>
                        </a:rPr>
                        <a:t>central position,  </a:t>
                      </a:r>
                      <a:r>
                        <a:rPr sz="700" dirty="0">
                          <a:latin typeface="Calibri"/>
                          <a:cs typeface="Calibri"/>
                        </a:rPr>
                        <a:t>and </a:t>
                      </a:r>
                      <a:r>
                        <a:rPr sz="700" spc="-5" dirty="0">
                          <a:latin typeface="Calibri"/>
                          <a:cs typeface="Calibri"/>
                        </a:rPr>
                        <a:t>when forward </a:t>
                      </a:r>
                      <a:r>
                        <a:rPr sz="700" dirty="0">
                          <a:latin typeface="Calibri"/>
                          <a:cs typeface="Calibri"/>
                        </a:rPr>
                        <a:t>has </a:t>
                      </a:r>
                      <a:r>
                        <a:rPr sz="700" spc="-5" dirty="0">
                          <a:latin typeface="Calibri"/>
                          <a:cs typeface="Calibri"/>
                        </a:rPr>
                        <a:t>made  </a:t>
                      </a:r>
                      <a:r>
                        <a:rPr sz="700" dirty="0">
                          <a:latin typeface="Calibri"/>
                          <a:cs typeface="Calibri"/>
                        </a:rPr>
                        <a:t>check </a:t>
                      </a:r>
                      <a:r>
                        <a:rPr sz="700" spc="-5" dirty="0">
                          <a:latin typeface="Calibri"/>
                          <a:cs typeface="Calibri"/>
                        </a:rPr>
                        <a:t>runs into midfield </a:t>
                      </a:r>
                      <a:r>
                        <a:rPr sz="700" dirty="0">
                          <a:latin typeface="Calibri"/>
                          <a:cs typeface="Calibri"/>
                        </a:rPr>
                        <a:t>and  </a:t>
                      </a:r>
                      <a:r>
                        <a:rPr sz="700" spc="-5" dirty="0">
                          <a:latin typeface="Calibri"/>
                          <a:cs typeface="Calibri"/>
                        </a:rPr>
                        <a:t>team </a:t>
                      </a:r>
                      <a:r>
                        <a:rPr sz="700" dirty="0">
                          <a:latin typeface="Calibri"/>
                          <a:cs typeface="Calibri"/>
                        </a:rPr>
                        <a:t>is </a:t>
                      </a:r>
                      <a:r>
                        <a:rPr sz="700" spc="-10" dirty="0">
                          <a:latin typeface="Calibri"/>
                          <a:cs typeface="Calibri"/>
                        </a:rPr>
                        <a:t>in </a:t>
                      </a:r>
                      <a:r>
                        <a:rPr sz="700" spc="-5" dirty="0">
                          <a:latin typeface="Calibri"/>
                          <a:cs typeface="Calibri"/>
                        </a:rPr>
                        <a:t>possession </a:t>
                      </a:r>
                      <a:r>
                        <a:rPr sz="700" dirty="0">
                          <a:latin typeface="Calibri"/>
                          <a:cs typeface="Calibri"/>
                        </a:rPr>
                        <a:t>of </a:t>
                      </a:r>
                      <a:r>
                        <a:rPr sz="700" spc="-10" dirty="0">
                          <a:latin typeface="Calibri"/>
                          <a:cs typeface="Calibri"/>
                        </a:rPr>
                        <a:t>the  </a:t>
                      </a:r>
                      <a:r>
                        <a:rPr sz="700" dirty="0">
                          <a:latin typeface="Calibri"/>
                          <a:cs typeface="Calibri"/>
                        </a:rPr>
                        <a:t>ball</a:t>
                      </a:r>
                    </a:p>
                    <a:p>
                      <a:pPr marL="525780" indent="-228600">
                        <a:lnSpc>
                          <a:spcPct val="100000"/>
                        </a:lnSpc>
                        <a:spcBef>
                          <a:spcPts val="85"/>
                        </a:spcBef>
                        <a:buFont typeface="Symbol"/>
                        <a:buChar char=""/>
                        <a:tabLst>
                          <a:tab pos="525145" algn="l"/>
                          <a:tab pos="525780" algn="l"/>
                        </a:tabLst>
                      </a:pPr>
                      <a:r>
                        <a:rPr sz="700" spc="-5" dirty="0">
                          <a:latin typeface="Calibri"/>
                          <a:cs typeface="Calibri"/>
                        </a:rPr>
                        <a:t>1v1 attacking </a:t>
                      </a:r>
                      <a:r>
                        <a:rPr sz="700" dirty="0">
                          <a:latin typeface="Calibri"/>
                          <a:cs typeface="Calibri"/>
                        </a:rPr>
                        <a:t>and</a:t>
                      </a:r>
                      <a:r>
                        <a:rPr sz="700" spc="-15" dirty="0">
                          <a:latin typeface="Calibri"/>
                          <a:cs typeface="Calibri"/>
                        </a:rPr>
                        <a:t> </a:t>
                      </a:r>
                      <a:r>
                        <a:rPr sz="700" spc="-5" dirty="0">
                          <a:latin typeface="Calibri"/>
                          <a:cs typeface="Calibri"/>
                        </a:rPr>
                        <a:t>defending</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202401">
                <a:tc>
                  <a:txBody>
                    <a:bodyPr/>
                    <a:lstStyle/>
                    <a:p>
                      <a:pPr marL="68580">
                        <a:lnSpc>
                          <a:spcPts val="1275"/>
                        </a:lnSpc>
                      </a:pPr>
                      <a:r>
                        <a:rPr sz="700" spc="-5" dirty="0">
                          <a:latin typeface="Calibri"/>
                          <a:cs typeface="Calibri"/>
                        </a:rPr>
                        <a:t>Forwards</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75"/>
                        </a:lnSpc>
                      </a:pPr>
                      <a:r>
                        <a:rPr sz="700" spc="-5" dirty="0">
                          <a:latin typeface="Calibri"/>
                          <a:cs typeface="Calibri"/>
                        </a:rPr>
                        <a:t>Positional</a:t>
                      </a:r>
                      <a:r>
                        <a:rPr sz="700" spc="-15" dirty="0">
                          <a:latin typeface="Calibri"/>
                          <a:cs typeface="Calibri"/>
                        </a:rPr>
                        <a:t> </a:t>
                      </a:r>
                      <a:r>
                        <a:rPr sz="700" spc="-5" dirty="0">
                          <a:latin typeface="Calibri"/>
                          <a:cs typeface="Calibri"/>
                        </a:rPr>
                        <a:t>Responsibilities</a:t>
                      </a:r>
                      <a:endParaRPr sz="700" dirty="0">
                        <a:latin typeface="Calibri"/>
                        <a:cs typeface="Calibri"/>
                      </a:endParaRPr>
                    </a:p>
                    <a:p>
                      <a:pPr marL="525780" indent="-228600">
                        <a:lnSpc>
                          <a:spcPct val="100000"/>
                        </a:lnSpc>
                        <a:spcBef>
                          <a:spcPts val="85"/>
                        </a:spcBef>
                        <a:buFont typeface="Symbol"/>
                        <a:buChar char=""/>
                        <a:tabLst>
                          <a:tab pos="525145" algn="l"/>
                          <a:tab pos="525780" algn="l"/>
                        </a:tabLst>
                      </a:pPr>
                      <a:r>
                        <a:rPr sz="700" spc="-5" dirty="0">
                          <a:latin typeface="Calibri"/>
                          <a:cs typeface="Calibri"/>
                        </a:rPr>
                        <a:t>Create scoring</a:t>
                      </a:r>
                      <a:r>
                        <a:rPr sz="700" spc="-15" dirty="0">
                          <a:latin typeface="Calibri"/>
                          <a:cs typeface="Calibri"/>
                        </a:rPr>
                        <a:t> </a:t>
                      </a:r>
                      <a:r>
                        <a:rPr sz="700" spc="-5" dirty="0">
                          <a:latin typeface="Calibri"/>
                          <a:cs typeface="Calibri"/>
                        </a:rPr>
                        <a:t>opportunities</a:t>
                      </a:r>
                      <a:endParaRPr sz="700" dirty="0">
                        <a:latin typeface="Calibri"/>
                        <a:cs typeface="Calibri"/>
                      </a:endParaRPr>
                    </a:p>
                    <a:p>
                      <a:pPr marL="525780" indent="-228600">
                        <a:lnSpc>
                          <a:spcPct val="100000"/>
                        </a:lnSpc>
                        <a:spcBef>
                          <a:spcPts val="80"/>
                        </a:spcBef>
                        <a:buFont typeface="Symbol"/>
                        <a:buChar char=""/>
                        <a:tabLst>
                          <a:tab pos="525145" algn="l"/>
                          <a:tab pos="525780" algn="l"/>
                        </a:tabLst>
                      </a:pPr>
                      <a:r>
                        <a:rPr sz="700" spc="-5" dirty="0">
                          <a:latin typeface="Calibri"/>
                          <a:cs typeface="Calibri"/>
                        </a:rPr>
                        <a:t>Finish scoring opportunities</a:t>
                      </a:r>
                      <a:endParaRPr sz="700" dirty="0">
                        <a:latin typeface="Calibri"/>
                        <a:cs typeface="Calibri"/>
                      </a:endParaRPr>
                    </a:p>
                    <a:p>
                      <a:pPr marL="525780" indent="-228600">
                        <a:lnSpc>
                          <a:spcPct val="100000"/>
                        </a:lnSpc>
                        <a:spcBef>
                          <a:spcPts val="75"/>
                        </a:spcBef>
                        <a:buFont typeface="Symbol"/>
                        <a:buChar char=""/>
                        <a:tabLst>
                          <a:tab pos="525145" algn="l"/>
                          <a:tab pos="525780" algn="l"/>
                        </a:tabLst>
                      </a:pPr>
                      <a:r>
                        <a:rPr sz="700" dirty="0">
                          <a:latin typeface="Calibri"/>
                          <a:cs typeface="Calibri"/>
                        </a:rPr>
                        <a:t>Make check </a:t>
                      </a:r>
                      <a:r>
                        <a:rPr sz="700" spc="-5" dirty="0">
                          <a:latin typeface="Calibri"/>
                          <a:cs typeface="Calibri"/>
                        </a:rPr>
                        <a:t>runs to</a:t>
                      </a:r>
                      <a:r>
                        <a:rPr sz="700" spc="-30" dirty="0">
                          <a:latin typeface="Calibri"/>
                          <a:cs typeface="Calibri"/>
                        </a:rPr>
                        <a:t> </a:t>
                      </a:r>
                      <a:r>
                        <a:rPr sz="700" dirty="0">
                          <a:latin typeface="Calibri"/>
                          <a:cs typeface="Calibri"/>
                        </a:rPr>
                        <a:t>ball</a:t>
                      </a:r>
                    </a:p>
                    <a:p>
                      <a:pPr marL="525780" indent="-228600">
                        <a:lnSpc>
                          <a:spcPct val="100000"/>
                        </a:lnSpc>
                        <a:spcBef>
                          <a:spcPts val="85"/>
                        </a:spcBef>
                        <a:buFont typeface="Symbol"/>
                        <a:buChar char=""/>
                        <a:tabLst>
                          <a:tab pos="525145" algn="l"/>
                          <a:tab pos="525780" algn="l"/>
                        </a:tabLst>
                      </a:pPr>
                      <a:r>
                        <a:rPr sz="700" dirty="0">
                          <a:latin typeface="Calibri"/>
                          <a:cs typeface="Calibri"/>
                        </a:rPr>
                        <a:t>Make </a:t>
                      </a:r>
                      <a:r>
                        <a:rPr sz="700" spc="-5" dirty="0">
                          <a:latin typeface="Calibri"/>
                          <a:cs typeface="Calibri"/>
                        </a:rPr>
                        <a:t>diagonal</a:t>
                      </a:r>
                      <a:r>
                        <a:rPr sz="700" spc="-25" dirty="0">
                          <a:latin typeface="Calibri"/>
                          <a:cs typeface="Calibri"/>
                        </a:rPr>
                        <a:t> </a:t>
                      </a:r>
                      <a:r>
                        <a:rPr sz="700" spc="-5" dirty="0">
                          <a:latin typeface="Calibri"/>
                          <a:cs typeface="Calibri"/>
                        </a:rPr>
                        <a:t>runs</a:t>
                      </a:r>
                      <a:endParaRPr sz="700" dirty="0">
                        <a:latin typeface="Calibri"/>
                        <a:cs typeface="Calibri"/>
                      </a:endParaRPr>
                    </a:p>
                    <a:p>
                      <a:pPr marL="525780" indent="-228600">
                        <a:lnSpc>
                          <a:spcPct val="100000"/>
                        </a:lnSpc>
                        <a:spcBef>
                          <a:spcPts val="80"/>
                        </a:spcBef>
                        <a:buFont typeface="Symbol"/>
                        <a:buChar char=""/>
                        <a:tabLst>
                          <a:tab pos="525145" algn="l"/>
                          <a:tab pos="525780" algn="l"/>
                        </a:tabLst>
                      </a:pPr>
                      <a:r>
                        <a:rPr sz="700" dirty="0">
                          <a:latin typeface="Calibri"/>
                          <a:cs typeface="Calibri"/>
                        </a:rPr>
                        <a:t>Be </a:t>
                      </a:r>
                      <a:r>
                        <a:rPr sz="700" spc="-5" dirty="0">
                          <a:latin typeface="Calibri"/>
                          <a:cs typeface="Calibri"/>
                        </a:rPr>
                        <a:t>first </a:t>
                      </a:r>
                      <a:r>
                        <a:rPr sz="700" dirty="0">
                          <a:latin typeface="Calibri"/>
                          <a:cs typeface="Calibri"/>
                        </a:rPr>
                        <a:t>line of</a:t>
                      </a:r>
                      <a:r>
                        <a:rPr sz="700" spc="-40" dirty="0">
                          <a:latin typeface="Calibri"/>
                          <a:cs typeface="Calibri"/>
                        </a:rPr>
                        <a:t> </a:t>
                      </a:r>
                      <a:r>
                        <a:rPr sz="700" dirty="0">
                          <a:latin typeface="Calibri"/>
                          <a:cs typeface="Calibri"/>
                        </a:rPr>
                        <a:t>defense</a:t>
                      </a:r>
                    </a:p>
                    <a:p>
                      <a:pPr marL="525780" indent="-228600">
                        <a:lnSpc>
                          <a:spcPct val="100000"/>
                        </a:lnSpc>
                        <a:spcBef>
                          <a:spcPts val="85"/>
                        </a:spcBef>
                        <a:buFont typeface="Symbol"/>
                        <a:buChar char=""/>
                        <a:tabLst>
                          <a:tab pos="525145" algn="l"/>
                          <a:tab pos="525780" algn="l"/>
                        </a:tabLst>
                      </a:pPr>
                      <a:r>
                        <a:rPr sz="700" spc="-5" dirty="0">
                          <a:latin typeface="Calibri"/>
                          <a:cs typeface="Calibri"/>
                        </a:rPr>
                        <a:t>Maintain</a:t>
                      </a:r>
                      <a:r>
                        <a:rPr sz="700" spc="-10" dirty="0">
                          <a:latin typeface="Calibri"/>
                          <a:cs typeface="Calibri"/>
                        </a:rPr>
                        <a:t> </a:t>
                      </a:r>
                      <a:r>
                        <a:rPr sz="700" spc="-5" dirty="0">
                          <a:latin typeface="Calibri"/>
                          <a:cs typeface="Calibri"/>
                        </a:rPr>
                        <a:t>possession</a:t>
                      </a:r>
                      <a:endParaRPr sz="700" dirty="0">
                        <a:latin typeface="Calibri"/>
                        <a:cs typeface="Calibri"/>
                      </a:endParaRPr>
                    </a:p>
                    <a:p>
                      <a:pPr marL="525780" marR="255904" indent="-228600">
                        <a:lnSpc>
                          <a:spcPct val="101800"/>
                        </a:lnSpc>
                        <a:spcBef>
                          <a:spcPts val="50"/>
                        </a:spcBef>
                        <a:buFont typeface="Symbol"/>
                        <a:buChar char=""/>
                        <a:tabLst>
                          <a:tab pos="525145" algn="l"/>
                          <a:tab pos="525780" algn="l"/>
                        </a:tabLst>
                      </a:pPr>
                      <a:r>
                        <a:rPr sz="700" dirty="0">
                          <a:latin typeface="Calibri"/>
                          <a:cs typeface="Calibri"/>
                        </a:rPr>
                        <a:t>Work </a:t>
                      </a:r>
                      <a:r>
                        <a:rPr sz="700" spc="-5" dirty="0">
                          <a:latin typeface="Calibri"/>
                          <a:cs typeface="Calibri"/>
                        </a:rPr>
                        <a:t>with other forward </a:t>
                      </a:r>
                      <a:r>
                        <a:rPr sz="700" spc="-10" dirty="0">
                          <a:latin typeface="Calibri"/>
                          <a:cs typeface="Calibri"/>
                        </a:rPr>
                        <a:t>to  </a:t>
                      </a:r>
                      <a:r>
                        <a:rPr sz="700" spc="-5" dirty="0">
                          <a:latin typeface="Calibri"/>
                          <a:cs typeface="Calibri"/>
                        </a:rPr>
                        <a:t>unbalance</a:t>
                      </a:r>
                      <a:r>
                        <a:rPr sz="700" spc="-15" dirty="0">
                          <a:latin typeface="Calibri"/>
                          <a:cs typeface="Calibri"/>
                        </a:rPr>
                        <a:t> </a:t>
                      </a:r>
                      <a:r>
                        <a:rPr sz="700" spc="-5" dirty="0">
                          <a:latin typeface="Calibri"/>
                          <a:cs typeface="Calibri"/>
                        </a:rPr>
                        <a:t>defense</a:t>
                      </a:r>
                      <a:endParaRPr sz="7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3" name="object 3"/>
          <p:cNvSpPr/>
          <p:nvPr/>
        </p:nvSpPr>
        <p:spPr>
          <a:xfrm>
            <a:off x="6173932" y="1926474"/>
            <a:ext cx="1947256" cy="837161"/>
          </a:xfrm>
          <a:prstGeom prst="rect">
            <a:avLst/>
          </a:prstGeom>
          <a:blipFill>
            <a:blip r:embed="rId2" cstate="print"/>
            <a:stretch>
              <a:fillRect/>
            </a:stretch>
          </a:blipFill>
        </p:spPr>
        <p:txBody>
          <a:bodyPr wrap="square" lIns="0" tIns="0" rIns="0" bIns="0" rtlCol="0"/>
          <a:lstStyle/>
          <a:p>
            <a:endParaRPr sz="122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1132" y="956830"/>
            <a:ext cx="10359957" cy="3982845"/>
          </a:xfrm>
          <a:prstGeom prst="rect">
            <a:avLst/>
          </a:prstGeom>
        </p:spPr>
        <p:txBody>
          <a:bodyPr vert="horz" wrap="square" lIns="0" tIns="8659" rIns="0" bIns="0" rtlCol="0">
            <a:spAutoFit/>
          </a:bodyPr>
          <a:lstStyle/>
          <a:p>
            <a:pPr marL="8659">
              <a:lnSpc>
                <a:spcPts val="961"/>
              </a:lnSpc>
              <a:spcBef>
                <a:spcPts val="68"/>
              </a:spcBef>
            </a:pPr>
            <a:r>
              <a:rPr sz="1000" b="1" u="sng" spc="-3" dirty="0">
                <a:uFill>
                  <a:solidFill>
                    <a:srgbClr val="000000"/>
                  </a:solidFill>
                </a:uFill>
                <a:latin typeface="Times New Roman"/>
                <a:cs typeface="Times New Roman"/>
              </a:rPr>
              <a:t>No Heading, 3rd and </a:t>
            </a:r>
            <a:r>
              <a:rPr sz="1000" b="1" u="sng" dirty="0">
                <a:uFill>
                  <a:solidFill>
                    <a:srgbClr val="000000"/>
                  </a:solidFill>
                </a:uFill>
                <a:latin typeface="Times New Roman"/>
                <a:cs typeface="Times New Roman"/>
              </a:rPr>
              <a:t>4th </a:t>
            </a:r>
            <a:r>
              <a:rPr sz="1000" b="1" u="sng" spc="-3" dirty="0">
                <a:uFill>
                  <a:solidFill>
                    <a:srgbClr val="000000"/>
                  </a:solidFill>
                </a:uFill>
                <a:latin typeface="Times New Roman"/>
                <a:cs typeface="Times New Roman"/>
              </a:rPr>
              <a:t>grade and </a:t>
            </a:r>
            <a:r>
              <a:rPr sz="1000" b="1" u="sng" dirty="0">
                <a:uFill>
                  <a:solidFill>
                    <a:srgbClr val="000000"/>
                  </a:solidFill>
                </a:uFill>
                <a:latin typeface="Times New Roman"/>
                <a:cs typeface="Times New Roman"/>
              </a:rPr>
              <a:t>5th and </a:t>
            </a:r>
            <a:r>
              <a:rPr sz="1000" b="1" u="sng" spc="-3" dirty="0">
                <a:uFill>
                  <a:solidFill>
                    <a:srgbClr val="000000"/>
                  </a:solidFill>
                </a:uFill>
                <a:latin typeface="Times New Roman"/>
                <a:cs typeface="Times New Roman"/>
              </a:rPr>
              <a:t>6th grade</a:t>
            </a:r>
            <a:r>
              <a:rPr sz="1000" b="1" u="sng" spc="27" dirty="0">
                <a:uFill>
                  <a:solidFill>
                    <a:srgbClr val="000000"/>
                  </a:solidFill>
                </a:uFill>
                <a:latin typeface="Times New Roman"/>
                <a:cs typeface="Times New Roman"/>
              </a:rPr>
              <a:t> </a:t>
            </a:r>
            <a:r>
              <a:rPr sz="1000" b="1" u="sng" spc="-3" dirty="0">
                <a:uFill>
                  <a:solidFill>
                    <a:srgbClr val="000000"/>
                  </a:solidFill>
                </a:uFill>
                <a:latin typeface="Times New Roman"/>
                <a:cs typeface="Times New Roman"/>
              </a:rPr>
              <a:t>divisions:</a:t>
            </a:r>
            <a:endParaRPr sz="1000" dirty="0">
              <a:latin typeface="Times New Roman"/>
              <a:cs typeface="Times New Roman"/>
            </a:endParaRPr>
          </a:p>
          <a:p>
            <a:pPr marL="8659">
              <a:lnSpc>
                <a:spcPts val="961"/>
              </a:lnSpc>
            </a:pPr>
            <a:r>
              <a:rPr sz="1000" spc="-3" dirty="0">
                <a:latin typeface="Times New Roman"/>
                <a:cs typeface="Times New Roman"/>
              </a:rPr>
              <a:t>Whenever the </a:t>
            </a:r>
            <a:r>
              <a:rPr sz="1000" dirty="0">
                <a:latin typeface="Times New Roman"/>
                <a:cs typeface="Times New Roman"/>
              </a:rPr>
              <a:t>ball </a:t>
            </a:r>
            <a:r>
              <a:rPr sz="1000" spc="-3" dirty="0">
                <a:latin typeface="Times New Roman"/>
                <a:cs typeface="Times New Roman"/>
              </a:rPr>
              <a:t>strikes </a:t>
            </a:r>
            <a:r>
              <a:rPr sz="1000" dirty="0">
                <a:latin typeface="Times New Roman"/>
                <a:cs typeface="Times New Roman"/>
              </a:rPr>
              <a:t>a </a:t>
            </a:r>
            <a:r>
              <a:rPr sz="1000" spc="-3" dirty="0">
                <a:latin typeface="Times New Roman"/>
                <a:cs typeface="Times New Roman"/>
              </a:rPr>
              <a:t>player in the head, play is stopped. The proper restart depends</a:t>
            </a:r>
            <a:r>
              <a:rPr sz="1000" spc="89" dirty="0">
                <a:latin typeface="Times New Roman"/>
                <a:cs typeface="Times New Roman"/>
              </a:rPr>
              <a:t> </a:t>
            </a:r>
            <a:r>
              <a:rPr sz="1000" dirty="0">
                <a:latin typeface="Times New Roman"/>
                <a:cs typeface="Times New Roman"/>
              </a:rPr>
              <a:t>upon</a:t>
            </a:r>
          </a:p>
          <a:p>
            <a:pPr marL="8659">
              <a:spcBef>
                <a:spcPts val="95"/>
              </a:spcBef>
            </a:pPr>
            <a:r>
              <a:rPr sz="1000" spc="-3" dirty="0">
                <a:latin typeface="Times New Roman"/>
                <a:cs typeface="Times New Roman"/>
              </a:rPr>
              <a:t>whether the player deliberately played the </a:t>
            </a:r>
            <a:r>
              <a:rPr sz="1000" dirty="0">
                <a:latin typeface="Times New Roman"/>
                <a:cs typeface="Times New Roman"/>
              </a:rPr>
              <a:t>ball </a:t>
            </a:r>
            <a:r>
              <a:rPr sz="1000" spc="-3" dirty="0">
                <a:latin typeface="Times New Roman"/>
                <a:cs typeface="Times New Roman"/>
              </a:rPr>
              <a:t>with his </a:t>
            </a:r>
            <a:r>
              <a:rPr sz="1000" dirty="0">
                <a:latin typeface="Times New Roman"/>
                <a:cs typeface="Times New Roman"/>
              </a:rPr>
              <a:t>or </a:t>
            </a:r>
            <a:r>
              <a:rPr sz="1000" spc="-3" dirty="0">
                <a:latin typeface="Times New Roman"/>
                <a:cs typeface="Times New Roman"/>
              </a:rPr>
              <a:t>her head. </a:t>
            </a:r>
            <a:r>
              <a:rPr sz="1000" dirty="0">
                <a:latin typeface="Times New Roman"/>
                <a:cs typeface="Times New Roman"/>
              </a:rPr>
              <a:t>If </a:t>
            </a:r>
            <a:r>
              <a:rPr sz="1000" spc="-3" dirty="0">
                <a:latin typeface="Times New Roman"/>
                <a:cs typeface="Times New Roman"/>
              </a:rPr>
              <a:t>deliberate, then the</a:t>
            </a:r>
            <a:r>
              <a:rPr sz="1000" spc="109" dirty="0">
                <a:latin typeface="Times New Roman"/>
                <a:cs typeface="Times New Roman"/>
              </a:rPr>
              <a:t> </a:t>
            </a:r>
            <a:r>
              <a:rPr sz="1000" spc="-3" dirty="0">
                <a:latin typeface="Times New Roman"/>
                <a:cs typeface="Times New Roman"/>
              </a:rPr>
              <a:t>proper</a:t>
            </a:r>
            <a:endParaRPr sz="1000" dirty="0">
              <a:latin typeface="Times New Roman"/>
              <a:cs typeface="Times New Roman"/>
            </a:endParaRPr>
          </a:p>
          <a:p>
            <a:pPr marL="8659" marR="32904">
              <a:lnSpc>
                <a:spcPct val="110000"/>
              </a:lnSpc>
              <a:spcBef>
                <a:spcPts val="3"/>
              </a:spcBef>
            </a:pPr>
            <a:r>
              <a:rPr sz="1000" spc="-3" dirty="0">
                <a:latin typeface="Times New Roman"/>
                <a:cs typeface="Times New Roman"/>
              </a:rPr>
              <a:t>restart is an indirect free kick to the opposing team. </a:t>
            </a:r>
            <a:r>
              <a:rPr sz="1000" dirty="0">
                <a:latin typeface="Times New Roman"/>
                <a:cs typeface="Times New Roman"/>
              </a:rPr>
              <a:t>If </a:t>
            </a:r>
            <a:r>
              <a:rPr sz="1000" spc="-3" dirty="0">
                <a:latin typeface="Times New Roman"/>
                <a:cs typeface="Times New Roman"/>
              </a:rPr>
              <a:t>this occurs within the goal area, the indirect free  kick should </a:t>
            </a:r>
            <a:r>
              <a:rPr sz="1000" dirty="0">
                <a:latin typeface="Times New Roman"/>
                <a:cs typeface="Times New Roman"/>
              </a:rPr>
              <a:t>be </a:t>
            </a:r>
            <a:r>
              <a:rPr sz="1000" spc="-3" dirty="0">
                <a:latin typeface="Times New Roman"/>
                <a:cs typeface="Times New Roman"/>
              </a:rPr>
              <a:t>taken </a:t>
            </a:r>
            <a:r>
              <a:rPr sz="1000" dirty="0">
                <a:latin typeface="Times New Roman"/>
                <a:cs typeface="Times New Roman"/>
              </a:rPr>
              <a:t>on the </a:t>
            </a:r>
            <a:r>
              <a:rPr sz="1000" spc="-3" dirty="0">
                <a:latin typeface="Times New Roman"/>
                <a:cs typeface="Times New Roman"/>
              </a:rPr>
              <a:t>goal area </a:t>
            </a:r>
            <a:r>
              <a:rPr sz="1000" dirty="0">
                <a:latin typeface="Times New Roman"/>
                <a:cs typeface="Times New Roman"/>
              </a:rPr>
              <a:t>line </a:t>
            </a:r>
            <a:r>
              <a:rPr sz="1000" spc="-3" dirty="0">
                <a:latin typeface="Times New Roman"/>
                <a:cs typeface="Times New Roman"/>
              </a:rPr>
              <a:t>parallel to the goal line </a:t>
            </a:r>
            <a:r>
              <a:rPr sz="1000" dirty="0">
                <a:latin typeface="Times New Roman"/>
                <a:cs typeface="Times New Roman"/>
              </a:rPr>
              <a:t>at </a:t>
            </a:r>
            <a:r>
              <a:rPr sz="1000" spc="-3" dirty="0">
                <a:latin typeface="Times New Roman"/>
                <a:cs typeface="Times New Roman"/>
              </a:rPr>
              <a:t>the point nearest to where the  infringement occurred. </a:t>
            </a:r>
            <a:r>
              <a:rPr sz="1000" dirty="0">
                <a:latin typeface="Times New Roman"/>
                <a:cs typeface="Times New Roman"/>
              </a:rPr>
              <a:t>If </a:t>
            </a:r>
            <a:r>
              <a:rPr sz="1000" spc="-3" dirty="0">
                <a:latin typeface="Times New Roman"/>
                <a:cs typeface="Times New Roman"/>
              </a:rPr>
              <a:t>the play </a:t>
            </a:r>
            <a:r>
              <a:rPr sz="1000" dirty="0">
                <a:latin typeface="Times New Roman"/>
                <a:cs typeface="Times New Roman"/>
              </a:rPr>
              <a:t>by </a:t>
            </a:r>
            <a:r>
              <a:rPr sz="1000" spc="-3" dirty="0">
                <a:latin typeface="Times New Roman"/>
                <a:cs typeface="Times New Roman"/>
              </a:rPr>
              <a:t>the head is deemed inadvertent, then the proper restart is </a:t>
            </a:r>
            <a:r>
              <a:rPr sz="1000" dirty="0">
                <a:latin typeface="Times New Roman"/>
                <a:cs typeface="Times New Roman"/>
              </a:rPr>
              <a:t>a  </a:t>
            </a:r>
            <a:r>
              <a:rPr sz="1000" spc="-3" dirty="0">
                <a:latin typeface="Times New Roman"/>
                <a:cs typeface="Times New Roman"/>
              </a:rPr>
              <a:t>dropped ball.</a:t>
            </a:r>
            <a:endParaRPr sz="1000" dirty="0">
              <a:latin typeface="Times New Roman"/>
              <a:cs typeface="Times New Roman"/>
            </a:endParaRPr>
          </a:p>
          <a:p>
            <a:pPr marL="8659">
              <a:spcBef>
                <a:spcPts val="580"/>
              </a:spcBef>
            </a:pPr>
            <a:r>
              <a:rPr sz="1000" b="1" u="sng" spc="-3" dirty="0">
                <a:uFill>
                  <a:solidFill>
                    <a:srgbClr val="000000"/>
                  </a:solidFill>
                </a:uFill>
                <a:latin typeface="Times New Roman"/>
                <a:cs typeface="Times New Roman"/>
              </a:rPr>
              <a:t>Build-out line </a:t>
            </a:r>
            <a:r>
              <a:rPr sz="1000" b="1" u="sng" dirty="0">
                <a:uFill>
                  <a:solidFill>
                    <a:srgbClr val="000000"/>
                  </a:solidFill>
                </a:uFill>
                <a:latin typeface="Times New Roman"/>
                <a:cs typeface="Times New Roman"/>
              </a:rPr>
              <a:t>and </a:t>
            </a:r>
            <a:r>
              <a:rPr sz="1000" b="1" u="sng" spc="-3" dirty="0">
                <a:uFill>
                  <a:solidFill>
                    <a:srgbClr val="000000"/>
                  </a:solidFill>
                </a:uFill>
                <a:latin typeface="Times New Roman"/>
                <a:cs typeface="Times New Roman"/>
              </a:rPr>
              <a:t>punting, </a:t>
            </a:r>
            <a:r>
              <a:rPr sz="1000" b="1" u="sng" spc="3" dirty="0">
                <a:uFill>
                  <a:solidFill>
                    <a:srgbClr val="000000"/>
                  </a:solidFill>
                </a:uFill>
                <a:latin typeface="Times New Roman"/>
                <a:cs typeface="Times New Roman"/>
              </a:rPr>
              <a:t>3rd </a:t>
            </a:r>
            <a:r>
              <a:rPr sz="1000" b="1" u="sng" dirty="0">
                <a:uFill>
                  <a:solidFill>
                    <a:srgbClr val="000000"/>
                  </a:solidFill>
                </a:uFill>
                <a:latin typeface="Times New Roman"/>
                <a:cs typeface="Times New Roman"/>
              </a:rPr>
              <a:t>and </a:t>
            </a:r>
            <a:r>
              <a:rPr sz="1000" b="1" u="sng" spc="-3" dirty="0">
                <a:uFill>
                  <a:solidFill>
                    <a:srgbClr val="000000"/>
                  </a:solidFill>
                </a:uFill>
                <a:latin typeface="Times New Roman"/>
                <a:cs typeface="Times New Roman"/>
              </a:rPr>
              <a:t>4th grade division</a:t>
            </a:r>
            <a:r>
              <a:rPr sz="1000" b="1" u="sng" spc="7" dirty="0">
                <a:uFill>
                  <a:solidFill>
                    <a:srgbClr val="000000"/>
                  </a:solidFill>
                </a:uFill>
                <a:latin typeface="Times New Roman"/>
                <a:cs typeface="Times New Roman"/>
              </a:rPr>
              <a:t> </a:t>
            </a:r>
            <a:r>
              <a:rPr sz="1000" b="1" u="sng" dirty="0">
                <a:uFill>
                  <a:solidFill>
                    <a:srgbClr val="000000"/>
                  </a:solidFill>
                </a:uFill>
                <a:latin typeface="Times New Roman"/>
                <a:cs typeface="Times New Roman"/>
              </a:rPr>
              <a:t>only:</a:t>
            </a:r>
            <a:endParaRPr sz="1000" dirty="0">
              <a:latin typeface="Times New Roman"/>
              <a:cs typeface="Times New Roman"/>
            </a:endParaRPr>
          </a:p>
          <a:p>
            <a:pPr marL="8659">
              <a:spcBef>
                <a:spcPts val="95"/>
              </a:spcBef>
            </a:pPr>
            <a:r>
              <a:rPr sz="1000" dirty="0">
                <a:latin typeface="Times New Roman"/>
                <a:cs typeface="Times New Roman"/>
              </a:rPr>
              <a:t>A </a:t>
            </a:r>
            <a:r>
              <a:rPr sz="1000" spc="-3" dirty="0">
                <a:latin typeface="Times New Roman"/>
                <a:cs typeface="Times New Roman"/>
              </a:rPr>
              <a:t>line half the distance between the penalty </a:t>
            </a:r>
            <a:r>
              <a:rPr sz="1000" dirty="0">
                <a:latin typeface="Times New Roman"/>
                <a:cs typeface="Times New Roman"/>
              </a:rPr>
              <a:t>area </a:t>
            </a:r>
            <a:r>
              <a:rPr sz="1000" spc="-3" dirty="0">
                <a:latin typeface="Times New Roman"/>
                <a:cs typeface="Times New Roman"/>
              </a:rPr>
              <a:t>and </a:t>
            </a:r>
            <a:r>
              <a:rPr sz="1000" dirty="0">
                <a:latin typeface="Times New Roman"/>
                <a:cs typeface="Times New Roman"/>
              </a:rPr>
              <a:t>the </a:t>
            </a:r>
            <a:r>
              <a:rPr sz="1000" spc="-3" dirty="0">
                <a:latin typeface="Times New Roman"/>
                <a:cs typeface="Times New Roman"/>
              </a:rPr>
              <a:t>halfway line </a:t>
            </a:r>
            <a:r>
              <a:rPr sz="1000" dirty="0">
                <a:latin typeface="Times New Roman"/>
                <a:cs typeface="Times New Roman"/>
              </a:rPr>
              <a:t>shall be </a:t>
            </a:r>
            <a:r>
              <a:rPr sz="1000" spc="-3" dirty="0">
                <a:latin typeface="Times New Roman"/>
                <a:cs typeface="Times New Roman"/>
              </a:rPr>
              <a:t>established. </a:t>
            </a:r>
            <a:r>
              <a:rPr sz="1000" dirty="0">
                <a:latin typeface="Times New Roman"/>
                <a:cs typeface="Times New Roman"/>
              </a:rPr>
              <a:t>It </a:t>
            </a:r>
            <a:r>
              <a:rPr sz="1000" spc="-3" dirty="0">
                <a:latin typeface="Times New Roman"/>
                <a:cs typeface="Times New Roman"/>
              </a:rPr>
              <a:t>may</a:t>
            </a:r>
            <a:r>
              <a:rPr sz="1000" spc="27" dirty="0">
                <a:latin typeface="Times New Roman"/>
                <a:cs typeface="Times New Roman"/>
              </a:rPr>
              <a:t> </a:t>
            </a:r>
            <a:r>
              <a:rPr sz="1000" dirty="0">
                <a:latin typeface="Times New Roman"/>
                <a:cs typeface="Times New Roman"/>
              </a:rPr>
              <a:t>be</a:t>
            </a:r>
          </a:p>
          <a:p>
            <a:pPr marL="8659" marR="3464">
              <a:lnSpc>
                <a:spcPct val="110000"/>
              </a:lnSpc>
              <a:spcBef>
                <a:spcPts val="3"/>
              </a:spcBef>
            </a:pPr>
            <a:r>
              <a:rPr sz="1000" spc="-3" dirty="0">
                <a:latin typeface="Times New Roman"/>
                <a:cs typeface="Times New Roman"/>
              </a:rPr>
              <a:t>painted </a:t>
            </a:r>
            <a:r>
              <a:rPr sz="1000" dirty="0">
                <a:latin typeface="Times New Roman"/>
                <a:cs typeface="Times New Roman"/>
              </a:rPr>
              <a:t>or </a:t>
            </a:r>
            <a:r>
              <a:rPr sz="1000" spc="-3" dirty="0">
                <a:latin typeface="Times New Roman"/>
                <a:cs typeface="Times New Roman"/>
              </a:rPr>
              <a:t>marked </a:t>
            </a:r>
            <a:r>
              <a:rPr sz="1000" dirty="0">
                <a:latin typeface="Times New Roman"/>
                <a:cs typeface="Times New Roman"/>
              </a:rPr>
              <a:t>by </a:t>
            </a:r>
            <a:r>
              <a:rPr sz="1000" spc="-3" dirty="0">
                <a:latin typeface="Times New Roman"/>
                <a:cs typeface="Times New Roman"/>
              </a:rPr>
              <a:t>cones placed just outside the sideline. This line establishes where offside is  called; is the line behind which the defending team must retreat when </a:t>
            </a:r>
            <a:r>
              <a:rPr sz="1000" dirty="0">
                <a:latin typeface="Times New Roman"/>
                <a:cs typeface="Times New Roman"/>
              </a:rPr>
              <a:t>a </a:t>
            </a:r>
            <a:r>
              <a:rPr sz="1000" spc="-3" dirty="0">
                <a:latin typeface="Times New Roman"/>
                <a:cs typeface="Times New Roman"/>
              </a:rPr>
              <a:t>team is awarded </a:t>
            </a:r>
            <a:r>
              <a:rPr sz="1000" dirty="0">
                <a:latin typeface="Times New Roman"/>
                <a:cs typeface="Times New Roman"/>
              </a:rPr>
              <a:t>a </a:t>
            </a:r>
            <a:r>
              <a:rPr sz="1000" spc="-3" dirty="0">
                <a:latin typeface="Times New Roman"/>
                <a:cs typeface="Times New Roman"/>
              </a:rPr>
              <a:t>goal kick </a:t>
            </a:r>
            <a:r>
              <a:rPr sz="1000" dirty="0">
                <a:latin typeface="Times New Roman"/>
                <a:cs typeface="Times New Roman"/>
              </a:rPr>
              <a:t>or  </a:t>
            </a:r>
            <a:r>
              <a:rPr sz="1000" spc="-3" dirty="0">
                <a:latin typeface="Times New Roman"/>
                <a:cs typeface="Times New Roman"/>
              </a:rPr>
              <a:t>the goalie comes into possession </a:t>
            </a:r>
            <a:r>
              <a:rPr sz="1000" dirty="0">
                <a:latin typeface="Times New Roman"/>
                <a:cs typeface="Times New Roman"/>
              </a:rPr>
              <a:t>of </a:t>
            </a:r>
            <a:r>
              <a:rPr sz="1000" spc="-3" dirty="0">
                <a:latin typeface="Times New Roman"/>
                <a:cs typeface="Times New Roman"/>
              </a:rPr>
              <a:t>the ball. The defending team may advance when the ball is </a:t>
            </a:r>
            <a:r>
              <a:rPr sz="1000" dirty="0">
                <a:latin typeface="Times New Roman"/>
                <a:cs typeface="Times New Roman"/>
              </a:rPr>
              <a:t>put </a:t>
            </a:r>
            <a:r>
              <a:rPr sz="1000" spc="-3" dirty="0">
                <a:latin typeface="Times New Roman"/>
                <a:cs typeface="Times New Roman"/>
              </a:rPr>
              <a:t>back  into </a:t>
            </a:r>
            <a:r>
              <a:rPr sz="1000" dirty="0">
                <a:latin typeface="Times New Roman"/>
                <a:cs typeface="Times New Roman"/>
              </a:rPr>
              <a:t>play by </a:t>
            </a:r>
            <a:r>
              <a:rPr sz="1000" spc="-3" dirty="0">
                <a:latin typeface="Times New Roman"/>
                <a:cs typeface="Times New Roman"/>
              </a:rPr>
              <a:t>the goalie to another</a:t>
            </a:r>
            <a:r>
              <a:rPr sz="1000" spc="20" dirty="0">
                <a:latin typeface="Times New Roman"/>
                <a:cs typeface="Times New Roman"/>
              </a:rPr>
              <a:t> </a:t>
            </a:r>
            <a:r>
              <a:rPr sz="1000" spc="-3" dirty="0">
                <a:latin typeface="Times New Roman"/>
                <a:cs typeface="Times New Roman"/>
              </a:rPr>
              <a:t>teammate.</a:t>
            </a:r>
            <a:endParaRPr sz="1000" dirty="0">
              <a:latin typeface="Times New Roman"/>
              <a:cs typeface="Times New Roman"/>
            </a:endParaRPr>
          </a:p>
          <a:p>
            <a:pPr marL="8659">
              <a:spcBef>
                <a:spcPts val="580"/>
              </a:spcBef>
            </a:pPr>
            <a:r>
              <a:rPr sz="1000" spc="-3" dirty="0">
                <a:latin typeface="Times New Roman"/>
                <a:cs typeface="Times New Roman"/>
              </a:rPr>
              <a:t>The goalie may </a:t>
            </a:r>
            <a:r>
              <a:rPr sz="1000" dirty="0">
                <a:latin typeface="Times New Roman"/>
                <a:cs typeface="Times New Roman"/>
              </a:rPr>
              <a:t>not punt </a:t>
            </a:r>
            <a:r>
              <a:rPr sz="1000" spc="-3" dirty="0">
                <a:latin typeface="Times New Roman"/>
                <a:cs typeface="Times New Roman"/>
              </a:rPr>
              <a:t>the ball. All other methods </a:t>
            </a:r>
            <a:r>
              <a:rPr sz="1000" dirty="0">
                <a:latin typeface="Times New Roman"/>
                <a:cs typeface="Times New Roman"/>
              </a:rPr>
              <a:t>of </a:t>
            </a:r>
            <a:r>
              <a:rPr sz="1000" spc="-3" dirty="0">
                <a:latin typeface="Times New Roman"/>
                <a:cs typeface="Times New Roman"/>
              </a:rPr>
              <a:t>putting the ball into play are</a:t>
            </a:r>
            <a:r>
              <a:rPr sz="1000" spc="48" dirty="0">
                <a:latin typeface="Times New Roman"/>
                <a:cs typeface="Times New Roman"/>
              </a:rPr>
              <a:t> </a:t>
            </a:r>
            <a:r>
              <a:rPr sz="1000" spc="-3" dirty="0">
                <a:latin typeface="Times New Roman"/>
                <a:cs typeface="Times New Roman"/>
              </a:rPr>
              <a:t>accepted.</a:t>
            </a:r>
            <a:endParaRPr sz="1000" dirty="0">
              <a:latin typeface="Times New Roman"/>
              <a:cs typeface="Times New Roman"/>
            </a:endParaRPr>
          </a:p>
          <a:p>
            <a:pPr marL="8659">
              <a:lnSpc>
                <a:spcPts val="961"/>
              </a:lnSpc>
              <a:spcBef>
                <a:spcPts val="573"/>
              </a:spcBef>
            </a:pPr>
            <a:r>
              <a:rPr sz="1000" b="1" u="sng" spc="-3" dirty="0">
                <a:uFill>
                  <a:solidFill>
                    <a:srgbClr val="000000"/>
                  </a:solidFill>
                </a:uFill>
                <a:latin typeface="Times New Roman"/>
                <a:cs typeface="Times New Roman"/>
              </a:rPr>
              <a:t>Club Pass</a:t>
            </a:r>
            <a:r>
              <a:rPr sz="1000" b="1" u="sng" dirty="0">
                <a:uFill>
                  <a:solidFill>
                    <a:srgbClr val="000000"/>
                  </a:solidFill>
                </a:uFill>
                <a:latin typeface="Times New Roman"/>
                <a:cs typeface="Times New Roman"/>
              </a:rPr>
              <a:t> </a:t>
            </a:r>
            <a:r>
              <a:rPr sz="1000" b="1" u="sng" spc="-3" dirty="0">
                <a:uFill>
                  <a:solidFill>
                    <a:srgbClr val="000000"/>
                  </a:solidFill>
                </a:uFill>
                <a:latin typeface="Times New Roman"/>
                <a:cs typeface="Times New Roman"/>
              </a:rPr>
              <a:t>players:</a:t>
            </a:r>
            <a:endParaRPr sz="1000" dirty="0">
              <a:latin typeface="Times New Roman"/>
              <a:cs typeface="Times New Roman"/>
            </a:endParaRPr>
          </a:p>
          <a:p>
            <a:pPr marL="8659" marR="116462">
              <a:lnSpc>
                <a:spcPts val="941"/>
              </a:lnSpc>
              <a:spcBef>
                <a:spcPts val="44"/>
              </a:spcBef>
            </a:pPr>
            <a:r>
              <a:rPr sz="1000" spc="-3" dirty="0">
                <a:latin typeface="Times New Roman"/>
                <a:cs typeface="Times New Roman"/>
              </a:rPr>
              <a:t>Players </a:t>
            </a:r>
            <a:r>
              <a:rPr sz="1000" dirty="0">
                <a:latin typeface="Times New Roman"/>
                <a:cs typeface="Times New Roman"/>
              </a:rPr>
              <a:t>from </a:t>
            </a:r>
            <a:r>
              <a:rPr sz="1000" spc="-3" dirty="0">
                <a:latin typeface="Times New Roman"/>
                <a:cs typeface="Times New Roman"/>
              </a:rPr>
              <a:t>the same </a:t>
            </a:r>
            <a:r>
              <a:rPr sz="1000" dirty="0">
                <a:latin typeface="Times New Roman"/>
                <a:cs typeface="Times New Roman"/>
              </a:rPr>
              <a:t>club </a:t>
            </a:r>
            <a:r>
              <a:rPr sz="1000" spc="-3" dirty="0">
                <a:latin typeface="Times New Roman"/>
                <a:cs typeface="Times New Roman"/>
              </a:rPr>
              <a:t>may play </a:t>
            </a:r>
            <a:r>
              <a:rPr sz="1000" dirty="0">
                <a:latin typeface="Times New Roman"/>
                <a:cs typeface="Times New Roman"/>
              </a:rPr>
              <a:t>on </a:t>
            </a:r>
            <a:r>
              <a:rPr sz="1000" spc="-3" dirty="0">
                <a:latin typeface="Times New Roman"/>
                <a:cs typeface="Times New Roman"/>
              </a:rPr>
              <a:t>other teams within their club with the following conditions </a:t>
            </a:r>
            <a:r>
              <a:rPr sz="1000" dirty="0">
                <a:latin typeface="Times New Roman"/>
                <a:cs typeface="Times New Roman"/>
              </a:rPr>
              <a:t>-  </a:t>
            </a:r>
            <a:r>
              <a:rPr sz="1000" spc="-3" dirty="0">
                <a:latin typeface="Times New Roman"/>
                <a:cs typeface="Times New Roman"/>
              </a:rPr>
              <a:t>They must </a:t>
            </a:r>
            <a:r>
              <a:rPr sz="1000" dirty="0">
                <a:latin typeface="Times New Roman"/>
                <a:cs typeface="Times New Roman"/>
              </a:rPr>
              <a:t>be of </a:t>
            </a:r>
            <a:r>
              <a:rPr sz="1000" spc="-3" dirty="0">
                <a:latin typeface="Times New Roman"/>
                <a:cs typeface="Times New Roman"/>
              </a:rPr>
              <a:t>the proper age </a:t>
            </a:r>
            <a:r>
              <a:rPr sz="1000" dirty="0">
                <a:latin typeface="Times New Roman"/>
                <a:cs typeface="Times New Roman"/>
              </a:rPr>
              <a:t>group or </a:t>
            </a:r>
            <a:r>
              <a:rPr sz="1000" spc="-3" dirty="0">
                <a:latin typeface="Times New Roman"/>
                <a:cs typeface="Times New Roman"/>
              </a:rPr>
              <a:t>younger than the team they are “Club Passing”</a:t>
            </a:r>
            <a:r>
              <a:rPr sz="1000" spc="78" dirty="0">
                <a:latin typeface="Times New Roman"/>
                <a:cs typeface="Times New Roman"/>
              </a:rPr>
              <a:t> </a:t>
            </a:r>
            <a:r>
              <a:rPr sz="1000" spc="-3" dirty="0">
                <a:latin typeface="Times New Roman"/>
                <a:cs typeface="Times New Roman"/>
              </a:rPr>
              <a:t>to</a:t>
            </a:r>
            <a:endParaRPr sz="1000" dirty="0">
              <a:latin typeface="Times New Roman"/>
              <a:cs typeface="Times New Roman"/>
            </a:endParaRPr>
          </a:p>
          <a:p>
            <a:pPr marL="8659">
              <a:lnSpc>
                <a:spcPts val="897"/>
              </a:lnSpc>
            </a:pPr>
            <a:r>
              <a:rPr sz="1000" spc="-3" dirty="0">
                <a:latin typeface="Times New Roman"/>
                <a:cs typeface="Times New Roman"/>
              </a:rPr>
              <a:t>They may only play in two games per</a:t>
            </a:r>
            <a:r>
              <a:rPr sz="1000" spc="27" dirty="0">
                <a:latin typeface="Times New Roman"/>
                <a:cs typeface="Times New Roman"/>
              </a:rPr>
              <a:t> </a:t>
            </a:r>
            <a:r>
              <a:rPr sz="1000" spc="-3" dirty="0">
                <a:latin typeface="Times New Roman"/>
                <a:cs typeface="Times New Roman"/>
              </a:rPr>
              <a:t>day</a:t>
            </a:r>
            <a:endParaRPr sz="1000" dirty="0">
              <a:latin typeface="Times New Roman"/>
              <a:cs typeface="Times New Roman"/>
            </a:endParaRPr>
          </a:p>
          <a:p>
            <a:pPr marL="8659">
              <a:lnSpc>
                <a:spcPts val="941"/>
              </a:lnSpc>
            </a:pPr>
            <a:r>
              <a:rPr sz="1000" spc="-3" dirty="0">
                <a:latin typeface="Times New Roman"/>
                <a:cs typeface="Times New Roman"/>
              </a:rPr>
              <a:t>They should </a:t>
            </a:r>
            <a:r>
              <a:rPr sz="1000" dirty="0">
                <a:latin typeface="Times New Roman"/>
                <a:cs typeface="Times New Roman"/>
              </a:rPr>
              <a:t>not </a:t>
            </a:r>
            <a:r>
              <a:rPr sz="1000" spc="-3" dirty="0">
                <a:latin typeface="Times New Roman"/>
                <a:cs typeface="Times New Roman"/>
              </a:rPr>
              <a:t>miss the </a:t>
            </a:r>
            <a:r>
              <a:rPr sz="1000" dirty="0">
                <a:latin typeface="Times New Roman"/>
                <a:cs typeface="Times New Roman"/>
              </a:rPr>
              <a:t>game of </a:t>
            </a:r>
            <a:r>
              <a:rPr sz="1000" spc="-3" dirty="0">
                <a:latin typeface="Times New Roman"/>
                <a:cs typeface="Times New Roman"/>
              </a:rPr>
              <a:t>the team </a:t>
            </a:r>
            <a:r>
              <a:rPr sz="1000" dirty="0">
                <a:latin typeface="Times New Roman"/>
                <a:cs typeface="Times New Roman"/>
              </a:rPr>
              <a:t>for </a:t>
            </a:r>
            <a:r>
              <a:rPr sz="1000" spc="-3" dirty="0">
                <a:latin typeface="Times New Roman"/>
                <a:cs typeface="Times New Roman"/>
              </a:rPr>
              <a:t>which they are originally</a:t>
            </a:r>
            <a:r>
              <a:rPr sz="1000" spc="48" dirty="0">
                <a:latin typeface="Times New Roman"/>
                <a:cs typeface="Times New Roman"/>
              </a:rPr>
              <a:t> </a:t>
            </a:r>
            <a:r>
              <a:rPr sz="1000" spc="-3" dirty="0">
                <a:latin typeface="Times New Roman"/>
                <a:cs typeface="Times New Roman"/>
              </a:rPr>
              <a:t>rostered</a:t>
            </a:r>
            <a:endParaRPr sz="1000" dirty="0">
              <a:latin typeface="Times New Roman"/>
              <a:cs typeface="Times New Roman"/>
            </a:endParaRPr>
          </a:p>
          <a:p>
            <a:pPr marL="8659" marR="345056">
              <a:lnSpc>
                <a:spcPts val="941"/>
              </a:lnSpc>
              <a:spcBef>
                <a:spcPts val="44"/>
              </a:spcBef>
            </a:pPr>
            <a:r>
              <a:rPr sz="1000" spc="-3" dirty="0">
                <a:latin typeface="Times New Roman"/>
                <a:cs typeface="Times New Roman"/>
              </a:rPr>
              <a:t>Club Pass players should </a:t>
            </a:r>
            <a:r>
              <a:rPr sz="1000" dirty="0">
                <a:latin typeface="Times New Roman"/>
                <a:cs typeface="Times New Roman"/>
              </a:rPr>
              <a:t>be </a:t>
            </a:r>
            <a:r>
              <a:rPr sz="1000" spc="-3" dirty="0">
                <a:latin typeface="Times New Roman"/>
                <a:cs typeface="Times New Roman"/>
              </a:rPr>
              <a:t>announced to the opposing team at </a:t>
            </a:r>
            <a:r>
              <a:rPr sz="1000" dirty="0">
                <a:latin typeface="Times New Roman"/>
                <a:cs typeface="Times New Roman"/>
              </a:rPr>
              <a:t>a </a:t>
            </a:r>
            <a:r>
              <a:rPr sz="1000" spc="-3" dirty="0">
                <a:latin typeface="Times New Roman"/>
                <a:cs typeface="Times New Roman"/>
              </a:rPr>
              <a:t>pre-game meeting </a:t>
            </a:r>
            <a:r>
              <a:rPr sz="1000" dirty="0">
                <a:latin typeface="Times New Roman"/>
                <a:cs typeface="Times New Roman"/>
              </a:rPr>
              <a:t>of the </a:t>
            </a:r>
            <a:r>
              <a:rPr sz="1000" spc="-3" dirty="0">
                <a:latin typeface="Times New Roman"/>
                <a:cs typeface="Times New Roman"/>
              </a:rPr>
              <a:t>head  coaches.</a:t>
            </a:r>
            <a:endParaRPr sz="1000" dirty="0">
              <a:latin typeface="Times New Roman"/>
              <a:cs typeface="Times New Roman"/>
            </a:endParaRPr>
          </a:p>
          <a:p>
            <a:pPr>
              <a:lnSpc>
                <a:spcPct val="100000"/>
              </a:lnSpc>
            </a:pPr>
            <a:endParaRPr sz="1000" dirty="0">
              <a:latin typeface="Times New Roman"/>
              <a:cs typeface="Times New Roman"/>
            </a:endParaRPr>
          </a:p>
          <a:p>
            <a:pPr marL="8659" marR="116895">
              <a:lnSpc>
                <a:spcPts val="941"/>
              </a:lnSpc>
              <a:spcBef>
                <a:spcPts val="3"/>
              </a:spcBef>
            </a:pPr>
            <a:r>
              <a:rPr sz="1000" dirty="0">
                <a:latin typeface="Times New Roman"/>
                <a:cs typeface="Times New Roman"/>
              </a:rPr>
              <a:t>Teams </a:t>
            </a:r>
            <a:r>
              <a:rPr sz="1000" spc="-3" dirty="0">
                <a:latin typeface="Times New Roman"/>
                <a:cs typeface="Times New Roman"/>
              </a:rPr>
              <a:t>should announce the fact they are using Club Pass Players to their opponent. Present rosters if  asked. </a:t>
            </a:r>
            <a:r>
              <a:rPr sz="1000" spc="-7" dirty="0">
                <a:latin typeface="Times New Roman"/>
                <a:cs typeface="Times New Roman"/>
              </a:rPr>
              <a:t>Further, </a:t>
            </a:r>
            <a:r>
              <a:rPr sz="1000" spc="-3" dirty="0">
                <a:latin typeface="Times New Roman"/>
                <a:cs typeface="Times New Roman"/>
              </a:rPr>
              <a:t>if </a:t>
            </a:r>
            <a:r>
              <a:rPr sz="1000" dirty="0">
                <a:latin typeface="Times New Roman"/>
                <a:cs typeface="Times New Roman"/>
              </a:rPr>
              <a:t>a </a:t>
            </a:r>
            <a:r>
              <a:rPr sz="1000" spc="-3" dirty="0">
                <a:latin typeface="Times New Roman"/>
                <a:cs typeface="Times New Roman"/>
              </a:rPr>
              <a:t>team asks to see </a:t>
            </a:r>
            <a:r>
              <a:rPr sz="1000" dirty="0">
                <a:latin typeface="Times New Roman"/>
                <a:cs typeface="Times New Roman"/>
              </a:rPr>
              <a:t>a </a:t>
            </a:r>
            <a:r>
              <a:rPr sz="1000" spc="-3" dirty="0">
                <a:latin typeface="Times New Roman"/>
                <a:cs typeface="Times New Roman"/>
              </a:rPr>
              <a:t>roster and is refused </a:t>
            </a:r>
            <a:r>
              <a:rPr sz="1000" dirty="0">
                <a:latin typeface="Times New Roman"/>
                <a:cs typeface="Times New Roman"/>
              </a:rPr>
              <a:t>that </a:t>
            </a:r>
            <a:r>
              <a:rPr sz="1000" spc="-3" dirty="0">
                <a:latin typeface="Times New Roman"/>
                <a:cs typeface="Times New Roman"/>
              </a:rPr>
              <a:t>should </a:t>
            </a:r>
            <a:r>
              <a:rPr sz="1000" dirty="0">
                <a:latin typeface="Times New Roman"/>
                <a:cs typeface="Times New Roman"/>
              </a:rPr>
              <a:t>be </a:t>
            </a:r>
            <a:r>
              <a:rPr sz="1000" spc="-3" dirty="0">
                <a:latin typeface="Times New Roman"/>
                <a:cs typeface="Times New Roman"/>
              </a:rPr>
              <a:t>reported to the league  (dshannonsoccer@gmail.com). As always, include the game number; the team asking and the team  refusing. </a:t>
            </a:r>
            <a:r>
              <a:rPr sz="1000" dirty="0">
                <a:latin typeface="Times New Roman"/>
                <a:cs typeface="Times New Roman"/>
              </a:rPr>
              <a:t>Any </a:t>
            </a:r>
            <a:r>
              <a:rPr sz="1000" spc="-3" dirty="0">
                <a:latin typeface="Times New Roman"/>
                <a:cs typeface="Times New Roman"/>
              </a:rPr>
              <a:t>other information </a:t>
            </a:r>
            <a:r>
              <a:rPr sz="1000" dirty="0">
                <a:latin typeface="Times New Roman"/>
                <a:cs typeface="Times New Roman"/>
              </a:rPr>
              <a:t>that </a:t>
            </a:r>
            <a:r>
              <a:rPr sz="1000" spc="-3" dirty="0">
                <a:latin typeface="Times New Roman"/>
                <a:cs typeface="Times New Roman"/>
              </a:rPr>
              <a:t>the reporting team deems</a:t>
            </a:r>
            <a:r>
              <a:rPr sz="1000" spc="-10" dirty="0">
                <a:latin typeface="Times New Roman"/>
                <a:cs typeface="Times New Roman"/>
              </a:rPr>
              <a:t> </a:t>
            </a:r>
            <a:r>
              <a:rPr sz="1000" spc="-3" dirty="0">
                <a:latin typeface="Times New Roman"/>
                <a:cs typeface="Times New Roman"/>
              </a:rPr>
              <a:t>pertinent.</a:t>
            </a:r>
            <a:endParaRPr sz="1000" dirty="0">
              <a:latin typeface="Times New Roman"/>
              <a:cs typeface="Times New Roman"/>
            </a:endParaRPr>
          </a:p>
          <a:p>
            <a:pPr>
              <a:spcBef>
                <a:spcPts val="10"/>
              </a:spcBef>
            </a:pPr>
            <a:endParaRPr sz="1000" dirty="0">
              <a:latin typeface="Times New Roman"/>
              <a:cs typeface="Times New Roman"/>
            </a:endParaRPr>
          </a:p>
          <a:p>
            <a:pPr marL="8659"/>
            <a:r>
              <a:rPr sz="1000" spc="-3" dirty="0">
                <a:latin typeface="Times New Roman"/>
                <a:cs typeface="Times New Roman"/>
              </a:rPr>
              <a:t>Failure to show </a:t>
            </a:r>
            <a:r>
              <a:rPr sz="1000" dirty="0">
                <a:latin typeface="Times New Roman"/>
                <a:cs typeface="Times New Roman"/>
              </a:rPr>
              <a:t>a </a:t>
            </a:r>
            <a:r>
              <a:rPr sz="1000" spc="-3" dirty="0">
                <a:latin typeface="Times New Roman"/>
                <a:cs typeface="Times New Roman"/>
              </a:rPr>
              <a:t>roster is </a:t>
            </a:r>
            <a:r>
              <a:rPr sz="1000" dirty="0">
                <a:latin typeface="Times New Roman"/>
                <a:cs typeface="Times New Roman"/>
              </a:rPr>
              <a:t>grounds for a </a:t>
            </a:r>
            <a:r>
              <a:rPr sz="1000" spc="-3" dirty="0">
                <a:latin typeface="Times New Roman"/>
                <a:cs typeface="Times New Roman"/>
              </a:rPr>
              <a:t>forfeit</a:t>
            </a:r>
            <a:r>
              <a:rPr sz="1000" spc="24" dirty="0">
                <a:latin typeface="Times New Roman"/>
                <a:cs typeface="Times New Roman"/>
              </a:rPr>
              <a:t> </a:t>
            </a:r>
            <a:r>
              <a:rPr sz="1000" spc="-10" dirty="0">
                <a:latin typeface="Times New Roman"/>
                <a:cs typeface="Times New Roman"/>
              </a:rPr>
              <a:t>review.</a:t>
            </a:r>
            <a:endParaRPr sz="1000" dirty="0">
              <a:latin typeface="Times New Roman"/>
              <a:cs typeface="Times New Roman"/>
            </a:endParaRPr>
          </a:p>
          <a:p>
            <a:pPr>
              <a:spcBef>
                <a:spcPts val="24"/>
              </a:spcBef>
            </a:pPr>
            <a:endParaRPr sz="1000" dirty="0">
              <a:latin typeface="Times New Roman"/>
              <a:cs typeface="Times New Roman"/>
            </a:endParaRPr>
          </a:p>
          <a:p>
            <a:pPr marL="8659" marR="50654">
              <a:lnSpc>
                <a:spcPts val="941"/>
              </a:lnSpc>
              <a:spcBef>
                <a:spcPts val="3"/>
              </a:spcBef>
            </a:pPr>
            <a:r>
              <a:rPr sz="1000" dirty="0">
                <a:latin typeface="Times New Roman"/>
                <a:cs typeface="Times New Roman"/>
              </a:rPr>
              <a:t>It </a:t>
            </a:r>
            <a:r>
              <a:rPr sz="1000" spc="-3" dirty="0">
                <a:latin typeface="Times New Roman"/>
                <a:cs typeface="Times New Roman"/>
              </a:rPr>
              <a:t>should </a:t>
            </a:r>
            <a:r>
              <a:rPr sz="1000" dirty="0">
                <a:latin typeface="Times New Roman"/>
                <a:cs typeface="Times New Roman"/>
              </a:rPr>
              <a:t>be </a:t>
            </a:r>
            <a:r>
              <a:rPr sz="1000" spc="-3" dirty="0">
                <a:latin typeface="Times New Roman"/>
                <a:cs typeface="Times New Roman"/>
              </a:rPr>
              <a:t>noted that the intention </a:t>
            </a:r>
            <a:r>
              <a:rPr sz="1000" dirty="0">
                <a:latin typeface="Times New Roman"/>
                <a:cs typeface="Times New Roman"/>
              </a:rPr>
              <a:t>of </a:t>
            </a:r>
            <a:r>
              <a:rPr sz="1000" spc="-3" dirty="0">
                <a:latin typeface="Times New Roman"/>
                <a:cs typeface="Times New Roman"/>
              </a:rPr>
              <a:t>the Club Pass Player rule is player centered. </a:t>
            </a:r>
            <a:r>
              <a:rPr sz="1000" dirty="0">
                <a:latin typeface="Times New Roman"/>
                <a:cs typeface="Times New Roman"/>
              </a:rPr>
              <a:t>It </a:t>
            </a:r>
            <a:r>
              <a:rPr sz="1000" spc="-3" dirty="0">
                <a:latin typeface="Times New Roman"/>
                <a:cs typeface="Times New Roman"/>
              </a:rPr>
              <a:t>is to give clubs  the flexibility to have players otherwise rostered to younger </a:t>
            </a:r>
            <a:r>
              <a:rPr sz="1000" dirty="0">
                <a:latin typeface="Times New Roman"/>
                <a:cs typeface="Times New Roman"/>
              </a:rPr>
              <a:t>or </a:t>
            </a:r>
            <a:r>
              <a:rPr sz="1000" spc="-3" dirty="0">
                <a:latin typeface="Times New Roman"/>
                <a:cs typeface="Times New Roman"/>
              </a:rPr>
              <a:t>lower tier teams the chance to  occasionally </a:t>
            </a:r>
            <a:r>
              <a:rPr sz="1000" dirty="0">
                <a:latin typeface="Times New Roman"/>
                <a:cs typeface="Times New Roman"/>
              </a:rPr>
              <a:t>test </a:t>
            </a:r>
            <a:r>
              <a:rPr sz="1000" spc="-3" dirty="0">
                <a:latin typeface="Times New Roman"/>
                <a:cs typeface="Times New Roman"/>
              </a:rPr>
              <a:t>their growing skills at </a:t>
            </a:r>
            <a:r>
              <a:rPr sz="1000" dirty="0">
                <a:latin typeface="Times New Roman"/>
                <a:cs typeface="Times New Roman"/>
              </a:rPr>
              <a:t>a </a:t>
            </a:r>
            <a:r>
              <a:rPr sz="1000" spc="-3" dirty="0">
                <a:latin typeface="Times New Roman"/>
                <a:cs typeface="Times New Roman"/>
              </a:rPr>
              <a:t>higher level; to ensure that teams have enough players to  compete in </a:t>
            </a:r>
            <a:r>
              <a:rPr sz="1000" dirty="0">
                <a:latin typeface="Times New Roman"/>
                <a:cs typeface="Times New Roman"/>
              </a:rPr>
              <a:t>a </a:t>
            </a:r>
            <a:r>
              <a:rPr sz="1000" spc="-3" dirty="0">
                <a:latin typeface="Times New Roman"/>
                <a:cs typeface="Times New Roman"/>
              </a:rPr>
              <a:t>game rather than forfeit (i.e., </a:t>
            </a:r>
            <a:r>
              <a:rPr sz="1000" spc="-14" dirty="0">
                <a:latin typeface="Times New Roman"/>
                <a:cs typeface="Times New Roman"/>
              </a:rPr>
              <a:t>let’s </a:t>
            </a:r>
            <a:r>
              <a:rPr sz="1000" dirty="0">
                <a:latin typeface="Times New Roman"/>
                <a:cs typeface="Times New Roman"/>
              </a:rPr>
              <a:t>not </a:t>
            </a:r>
            <a:r>
              <a:rPr sz="1000" spc="-3" dirty="0">
                <a:latin typeface="Times New Roman"/>
                <a:cs typeface="Times New Roman"/>
              </a:rPr>
              <a:t>make any players </a:t>
            </a:r>
            <a:r>
              <a:rPr sz="1000" dirty="0">
                <a:latin typeface="Times New Roman"/>
                <a:cs typeface="Times New Roman"/>
              </a:rPr>
              <a:t>feel </a:t>
            </a:r>
            <a:r>
              <a:rPr sz="1000" spc="-3" dirty="0">
                <a:latin typeface="Times New Roman"/>
                <a:cs typeface="Times New Roman"/>
              </a:rPr>
              <a:t>they need to show </a:t>
            </a:r>
            <a:r>
              <a:rPr sz="1000" dirty="0">
                <a:latin typeface="Times New Roman"/>
                <a:cs typeface="Times New Roman"/>
              </a:rPr>
              <a:t>up for a  </a:t>
            </a:r>
            <a:r>
              <a:rPr sz="1000" spc="-3" dirty="0">
                <a:latin typeface="Times New Roman"/>
                <a:cs typeface="Times New Roman"/>
              </a:rPr>
              <a:t>game when they are sick </a:t>
            </a:r>
            <a:r>
              <a:rPr sz="1000" dirty="0">
                <a:latin typeface="Times New Roman"/>
                <a:cs typeface="Times New Roman"/>
              </a:rPr>
              <a:t>!). It </a:t>
            </a:r>
            <a:r>
              <a:rPr sz="1000" spc="-3" dirty="0">
                <a:latin typeface="Times New Roman"/>
                <a:cs typeface="Times New Roman"/>
              </a:rPr>
              <a:t>is </a:t>
            </a:r>
            <a:r>
              <a:rPr sz="1000" dirty="0">
                <a:latin typeface="Times New Roman"/>
                <a:cs typeface="Times New Roman"/>
              </a:rPr>
              <a:t>not </a:t>
            </a:r>
            <a:r>
              <a:rPr sz="1000" spc="-3" dirty="0">
                <a:latin typeface="Times New Roman"/>
                <a:cs typeface="Times New Roman"/>
              </a:rPr>
              <a:t>intended to </a:t>
            </a:r>
            <a:r>
              <a:rPr sz="1000" dirty="0">
                <a:latin typeface="Times New Roman"/>
                <a:cs typeface="Times New Roman"/>
              </a:rPr>
              <a:t>be </a:t>
            </a:r>
            <a:r>
              <a:rPr sz="1000" spc="-3" dirty="0">
                <a:latin typeface="Times New Roman"/>
                <a:cs typeface="Times New Roman"/>
              </a:rPr>
              <a:t>used to “stack” </a:t>
            </a:r>
            <a:r>
              <a:rPr sz="1000" dirty="0">
                <a:latin typeface="Times New Roman"/>
                <a:cs typeface="Times New Roman"/>
              </a:rPr>
              <a:t>a </a:t>
            </a:r>
            <a:r>
              <a:rPr sz="1000" spc="-3" dirty="0">
                <a:latin typeface="Times New Roman"/>
                <a:cs typeface="Times New Roman"/>
              </a:rPr>
              <a:t>team with the intention </a:t>
            </a:r>
            <a:r>
              <a:rPr sz="1000" dirty="0">
                <a:latin typeface="Times New Roman"/>
                <a:cs typeface="Times New Roman"/>
              </a:rPr>
              <a:t>of </a:t>
            </a:r>
            <a:r>
              <a:rPr sz="1000" spc="-3" dirty="0">
                <a:latin typeface="Times New Roman"/>
                <a:cs typeface="Times New Roman"/>
              </a:rPr>
              <a:t>getting  </a:t>
            </a:r>
            <a:r>
              <a:rPr sz="1000" dirty="0">
                <a:latin typeface="Times New Roman"/>
                <a:cs typeface="Times New Roman"/>
              </a:rPr>
              <a:t>a </a:t>
            </a:r>
            <a:r>
              <a:rPr sz="1000" spc="-3" dirty="0">
                <a:latin typeface="Times New Roman"/>
                <a:cs typeface="Times New Roman"/>
              </a:rPr>
              <a:t>certain result. </a:t>
            </a:r>
            <a:r>
              <a:rPr sz="1000" spc="-14" dirty="0">
                <a:latin typeface="Times New Roman"/>
                <a:cs typeface="Times New Roman"/>
              </a:rPr>
              <a:t>Teams </a:t>
            </a:r>
            <a:r>
              <a:rPr sz="1000" spc="-3" dirty="0">
                <a:latin typeface="Times New Roman"/>
                <a:cs typeface="Times New Roman"/>
              </a:rPr>
              <a:t>and clubs </a:t>
            </a:r>
            <a:r>
              <a:rPr sz="1000" dirty="0">
                <a:latin typeface="Times New Roman"/>
                <a:cs typeface="Times New Roman"/>
              </a:rPr>
              <a:t>found </a:t>
            </a:r>
            <a:r>
              <a:rPr sz="1000" spc="-3" dirty="0">
                <a:latin typeface="Times New Roman"/>
                <a:cs typeface="Times New Roman"/>
              </a:rPr>
              <a:t>to </a:t>
            </a:r>
            <a:r>
              <a:rPr sz="1000" dirty="0">
                <a:latin typeface="Times New Roman"/>
                <a:cs typeface="Times New Roman"/>
              </a:rPr>
              <a:t>be </a:t>
            </a:r>
            <a:r>
              <a:rPr sz="1000" spc="-3" dirty="0">
                <a:latin typeface="Times New Roman"/>
                <a:cs typeface="Times New Roman"/>
              </a:rPr>
              <a:t>using this rule contrary to </a:t>
            </a:r>
            <a:r>
              <a:rPr sz="1000" dirty="0">
                <a:latin typeface="Times New Roman"/>
                <a:cs typeface="Times New Roman"/>
              </a:rPr>
              <a:t>the </a:t>
            </a:r>
            <a:r>
              <a:rPr sz="1000" spc="-3" dirty="0">
                <a:latin typeface="Times New Roman"/>
                <a:cs typeface="Times New Roman"/>
              </a:rPr>
              <a:t>spirit </a:t>
            </a:r>
            <a:r>
              <a:rPr sz="1000" dirty="0">
                <a:latin typeface="Times New Roman"/>
                <a:cs typeface="Times New Roman"/>
              </a:rPr>
              <a:t>of </a:t>
            </a:r>
            <a:r>
              <a:rPr sz="1000" spc="-3" dirty="0">
                <a:latin typeface="Times New Roman"/>
                <a:cs typeface="Times New Roman"/>
              </a:rPr>
              <a:t>the rule as outlined  above can </a:t>
            </a:r>
            <a:r>
              <a:rPr sz="1000" dirty="0">
                <a:latin typeface="Times New Roman"/>
                <a:cs typeface="Times New Roman"/>
              </a:rPr>
              <a:t>be </a:t>
            </a:r>
            <a:r>
              <a:rPr sz="1000" spc="-3" dirty="0">
                <a:latin typeface="Times New Roman"/>
                <a:cs typeface="Times New Roman"/>
              </a:rPr>
              <a:t>reviewed and may </a:t>
            </a:r>
            <a:r>
              <a:rPr sz="1000" dirty="0">
                <a:latin typeface="Times New Roman"/>
                <a:cs typeface="Times New Roman"/>
              </a:rPr>
              <a:t>be </a:t>
            </a:r>
            <a:r>
              <a:rPr sz="1000" spc="-3" dirty="0">
                <a:latin typeface="Times New Roman"/>
                <a:cs typeface="Times New Roman"/>
              </a:rPr>
              <a:t>sanctioned, including limiting the number </a:t>
            </a:r>
            <a:r>
              <a:rPr sz="1000" dirty="0">
                <a:latin typeface="Times New Roman"/>
                <a:cs typeface="Times New Roman"/>
              </a:rPr>
              <a:t>of </a:t>
            </a:r>
            <a:r>
              <a:rPr sz="1000" spc="-3" dirty="0">
                <a:latin typeface="Times New Roman"/>
                <a:cs typeface="Times New Roman"/>
              </a:rPr>
              <a:t>Club Pass Players  allowed </a:t>
            </a:r>
            <a:r>
              <a:rPr sz="1000" dirty="0">
                <a:latin typeface="Times New Roman"/>
                <a:cs typeface="Times New Roman"/>
              </a:rPr>
              <a:t>or </a:t>
            </a:r>
            <a:r>
              <a:rPr sz="1000" spc="-3" dirty="0">
                <a:latin typeface="Times New Roman"/>
                <a:cs typeface="Times New Roman"/>
              </a:rPr>
              <a:t>having the ability to use Club Pass Players</a:t>
            </a:r>
            <a:r>
              <a:rPr sz="1000" spc="51" dirty="0">
                <a:latin typeface="Times New Roman"/>
                <a:cs typeface="Times New Roman"/>
              </a:rPr>
              <a:t> </a:t>
            </a:r>
            <a:r>
              <a:rPr sz="1000" spc="-3" dirty="0">
                <a:latin typeface="Times New Roman"/>
                <a:cs typeface="Times New Roman"/>
              </a:rPr>
              <a:t>suspended.</a:t>
            </a:r>
            <a:endParaRPr sz="1000" dirty="0">
              <a:latin typeface="Times New Roman"/>
              <a:cs typeface="Times New Roman"/>
            </a:endParaRPr>
          </a:p>
          <a:p>
            <a:pPr>
              <a:spcBef>
                <a:spcPts val="37"/>
              </a:spcBef>
            </a:pPr>
            <a:endParaRPr sz="1000" dirty="0">
              <a:latin typeface="Times New Roman"/>
              <a:cs typeface="Times New Roman"/>
            </a:endParaRPr>
          </a:p>
          <a:p>
            <a:pPr marL="8659" marR="52819">
              <a:lnSpc>
                <a:spcPts val="941"/>
              </a:lnSpc>
            </a:pPr>
            <a:r>
              <a:rPr sz="1000" spc="-3" dirty="0">
                <a:latin typeface="Times New Roman"/>
                <a:cs typeface="Times New Roman"/>
              </a:rPr>
              <a:t>Penalties </a:t>
            </a:r>
            <a:r>
              <a:rPr sz="1000" dirty="0">
                <a:latin typeface="Times New Roman"/>
                <a:cs typeface="Times New Roman"/>
              </a:rPr>
              <a:t>for </a:t>
            </a:r>
            <a:r>
              <a:rPr sz="1000" spc="-3" dirty="0">
                <a:latin typeface="Times New Roman"/>
                <a:cs typeface="Times New Roman"/>
              </a:rPr>
              <a:t>using ineligible players can include; game forfeit, coach suspension, player suspension </a:t>
            </a:r>
            <a:r>
              <a:rPr sz="1000" dirty="0">
                <a:latin typeface="Times New Roman"/>
                <a:cs typeface="Times New Roman"/>
              </a:rPr>
              <a:t>or  </a:t>
            </a:r>
            <a:r>
              <a:rPr sz="1000" spc="-3" dirty="0">
                <a:latin typeface="Times New Roman"/>
                <a:cs typeface="Times New Roman"/>
              </a:rPr>
              <a:t>more stringent sanctions based </a:t>
            </a:r>
            <a:r>
              <a:rPr sz="1000" dirty="0">
                <a:latin typeface="Times New Roman"/>
                <a:cs typeface="Times New Roman"/>
              </a:rPr>
              <a:t>on </a:t>
            </a:r>
            <a:r>
              <a:rPr sz="1000" spc="-3" dirty="0">
                <a:latin typeface="Times New Roman"/>
                <a:cs typeface="Times New Roman"/>
              </a:rPr>
              <a:t>the circumstances as determined </a:t>
            </a:r>
            <a:r>
              <a:rPr sz="1000" dirty="0">
                <a:latin typeface="Times New Roman"/>
                <a:cs typeface="Times New Roman"/>
              </a:rPr>
              <a:t>by</a:t>
            </a:r>
            <a:r>
              <a:rPr sz="1000" spc="41" dirty="0">
                <a:latin typeface="Times New Roman"/>
                <a:cs typeface="Times New Roman"/>
              </a:rPr>
              <a:t> </a:t>
            </a:r>
            <a:r>
              <a:rPr sz="1000" spc="-3" dirty="0">
                <a:latin typeface="Times New Roman"/>
                <a:cs typeface="Times New Roman"/>
              </a:rPr>
              <a:t>committee.</a:t>
            </a:r>
            <a:endParaRPr sz="1000" dirty="0">
              <a:latin typeface="Times New Roman"/>
              <a:cs typeface="Times New Roman"/>
            </a:endParaRPr>
          </a:p>
        </p:txBody>
      </p:sp>
      <p:sp>
        <p:nvSpPr>
          <p:cNvPr id="3" name="object 3"/>
          <p:cNvSpPr/>
          <p:nvPr/>
        </p:nvSpPr>
        <p:spPr>
          <a:xfrm>
            <a:off x="4395346" y="105020"/>
            <a:ext cx="3307943" cy="621910"/>
          </a:xfrm>
          <a:prstGeom prst="rect">
            <a:avLst/>
          </a:prstGeom>
          <a:blipFill>
            <a:blip r:embed="rId2" cstate="print"/>
            <a:stretch>
              <a:fillRect/>
            </a:stretch>
          </a:blipFill>
        </p:spPr>
        <p:txBody>
          <a:bodyPr wrap="square" lIns="0" tIns="0" rIns="0" bIns="0" rtlCol="0"/>
          <a:lstStyle/>
          <a:p>
            <a:endParaRPr sz="122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0197" y="956830"/>
            <a:ext cx="7910576" cy="3601202"/>
          </a:xfrm>
          <a:prstGeom prst="rect">
            <a:avLst/>
          </a:prstGeom>
        </p:spPr>
        <p:txBody>
          <a:bodyPr vert="horz" wrap="square" lIns="0" tIns="8659" rIns="0" bIns="0" rtlCol="0">
            <a:spAutoFit/>
          </a:bodyPr>
          <a:lstStyle/>
          <a:p>
            <a:pPr marL="8659">
              <a:lnSpc>
                <a:spcPts val="961"/>
              </a:lnSpc>
              <a:spcBef>
                <a:spcPts val="68"/>
              </a:spcBef>
            </a:pPr>
            <a:r>
              <a:rPr sz="818" u="sng" spc="-3" dirty="0">
                <a:uFill>
                  <a:solidFill>
                    <a:srgbClr val="000000"/>
                  </a:solidFill>
                </a:uFill>
                <a:latin typeface="Times New Roman"/>
                <a:cs typeface="Times New Roman"/>
              </a:rPr>
              <a:t>Player safety:</a:t>
            </a:r>
            <a:endParaRPr sz="1000" dirty="0">
              <a:latin typeface="Times New Roman"/>
              <a:cs typeface="Times New Roman"/>
            </a:endParaRPr>
          </a:p>
          <a:p>
            <a:pPr marL="8659" marR="1573748">
              <a:lnSpc>
                <a:spcPts val="941"/>
              </a:lnSpc>
              <a:spcBef>
                <a:spcPts val="44"/>
              </a:spcBef>
            </a:pPr>
            <a:r>
              <a:rPr sz="1000" spc="-14" dirty="0">
                <a:latin typeface="Times New Roman"/>
                <a:cs typeface="Times New Roman"/>
              </a:rPr>
              <a:t>Wearing </a:t>
            </a:r>
            <a:r>
              <a:rPr sz="1000" dirty="0">
                <a:latin typeface="Times New Roman"/>
                <a:cs typeface="Times New Roman"/>
              </a:rPr>
              <a:t>of </a:t>
            </a:r>
            <a:r>
              <a:rPr sz="1000" spc="-3" dirty="0">
                <a:latin typeface="Times New Roman"/>
                <a:cs typeface="Times New Roman"/>
              </a:rPr>
              <a:t>casts, braces </a:t>
            </a:r>
            <a:r>
              <a:rPr sz="1000" dirty="0">
                <a:latin typeface="Times New Roman"/>
                <a:cs typeface="Times New Roman"/>
              </a:rPr>
              <a:t>or </a:t>
            </a:r>
            <a:r>
              <a:rPr sz="1000" spc="-3" dirty="0">
                <a:latin typeface="Times New Roman"/>
                <a:cs typeface="Times New Roman"/>
              </a:rPr>
              <a:t>other medically necessary accessories.  </a:t>
            </a:r>
            <a:r>
              <a:rPr sz="1000" spc="-14" dirty="0">
                <a:latin typeface="Times New Roman"/>
                <a:cs typeface="Times New Roman"/>
              </a:rPr>
              <a:t>Wearing </a:t>
            </a:r>
            <a:r>
              <a:rPr sz="1000" dirty="0">
                <a:latin typeface="Times New Roman"/>
                <a:cs typeface="Times New Roman"/>
              </a:rPr>
              <a:t>of </a:t>
            </a:r>
            <a:r>
              <a:rPr sz="1000" spc="-3" dirty="0">
                <a:latin typeface="Times New Roman"/>
                <a:cs typeface="Times New Roman"/>
              </a:rPr>
              <a:t>the above items is permitted as long as they</a:t>
            </a:r>
            <a:r>
              <a:rPr sz="1000" spc="68" dirty="0">
                <a:latin typeface="Times New Roman"/>
                <a:cs typeface="Times New Roman"/>
              </a:rPr>
              <a:t> </a:t>
            </a:r>
            <a:r>
              <a:rPr sz="1000" spc="-3" dirty="0">
                <a:latin typeface="Times New Roman"/>
                <a:cs typeface="Times New Roman"/>
              </a:rPr>
              <a:t>are</a:t>
            </a:r>
            <a:endParaRPr sz="1000" dirty="0">
              <a:latin typeface="Times New Roman"/>
              <a:cs typeface="Times New Roman"/>
            </a:endParaRPr>
          </a:p>
          <a:p>
            <a:pPr marL="8659">
              <a:lnSpc>
                <a:spcPts val="897"/>
              </a:lnSpc>
            </a:pPr>
            <a:r>
              <a:rPr sz="1000" spc="-3" dirty="0">
                <a:latin typeface="Times New Roman"/>
                <a:cs typeface="Times New Roman"/>
              </a:rPr>
              <a:t>-securely</a:t>
            </a:r>
            <a:r>
              <a:rPr sz="1000" dirty="0">
                <a:latin typeface="Times New Roman"/>
                <a:cs typeface="Times New Roman"/>
              </a:rPr>
              <a:t> </a:t>
            </a:r>
            <a:r>
              <a:rPr sz="1000" spc="-3" dirty="0">
                <a:latin typeface="Times New Roman"/>
                <a:cs typeface="Times New Roman"/>
              </a:rPr>
              <a:t>attached/worn</a:t>
            </a:r>
            <a:endParaRPr sz="1000" dirty="0">
              <a:latin typeface="Times New Roman"/>
              <a:cs typeface="Times New Roman"/>
            </a:endParaRPr>
          </a:p>
          <a:p>
            <a:pPr marL="8659">
              <a:lnSpc>
                <a:spcPts val="941"/>
              </a:lnSpc>
            </a:pPr>
            <a:r>
              <a:rPr sz="1000" spc="-3" dirty="0">
                <a:latin typeface="Times New Roman"/>
                <a:cs typeface="Times New Roman"/>
              </a:rPr>
              <a:t>-adequately padded and the padding is tightly secured </a:t>
            </a:r>
            <a:r>
              <a:rPr sz="1000" dirty="0">
                <a:latin typeface="Times New Roman"/>
                <a:cs typeface="Times New Roman"/>
              </a:rPr>
              <a:t>so </a:t>
            </a:r>
            <a:r>
              <a:rPr sz="1000" spc="-3" dirty="0">
                <a:latin typeface="Times New Roman"/>
                <a:cs typeface="Times New Roman"/>
              </a:rPr>
              <a:t>as </a:t>
            </a:r>
            <a:r>
              <a:rPr sz="1000" dirty="0">
                <a:latin typeface="Times New Roman"/>
                <a:cs typeface="Times New Roman"/>
              </a:rPr>
              <a:t>not </a:t>
            </a:r>
            <a:r>
              <a:rPr sz="1000" spc="-3" dirty="0">
                <a:latin typeface="Times New Roman"/>
                <a:cs typeface="Times New Roman"/>
              </a:rPr>
              <a:t>to </a:t>
            </a:r>
            <a:r>
              <a:rPr sz="1000" dirty="0">
                <a:latin typeface="Times New Roman"/>
                <a:cs typeface="Times New Roman"/>
              </a:rPr>
              <a:t>come </a:t>
            </a:r>
            <a:r>
              <a:rPr sz="1000" spc="-3" dirty="0">
                <a:latin typeface="Times New Roman"/>
                <a:cs typeface="Times New Roman"/>
              </a:rPr>
              <a:t>loose during</a:t>
            </a:r>
            <a:r>
              <a:rPr sz="1000" spc="68" dirty="0">
                <a:latin typeface="Times New Roman"/>
                <a:cs typeface="Times New Roman"/>
              </a:rPr>
              <a:t> </a:t>
            </a:r>
            <a:r>
              <a:rPr sz="1000" spc="-14" dirty="0">
                <a:latin typeface="Times New Roman"/>
                <a:cs typeface="Times New Roman"/>
              </a:rPr>
              <a:t>play.</a:t>
            </a:r>
            <a:endParaRPr sz="1000" dirty="0">
              <a:latin typeface="Times New Roman"/>
              <a:cs typeface="Times New Roman"/>
            </a:endParaRPr>
          </a:p>
          <a:p>
            <a:pPr marL="8659">
              <a:lnSpc>
                <a:spcPts val="961"/>
              </a:lnSpc>
            </a:pPr>
            <a:r>
              <a:rPr sz="1000" dirty="0">
                <a:latin typeface="Times New Roman"/>
                <a:cs typeface="Times New Roman"/>
              </a:rPr>
              <a:t>-not </a:t>
            </a:r>
            <a:r>
              <a:rPr sz="1000" spc="-3" dirty="0">
                <a:latin typeface="Times New Roman"/>
                <a:cs typeface="Times New Roman"/>
              </a:rPr>
              <a:t>used during the course </a:t>
            </a:r>
            <a:r>
              <a:rPr sz="1000" dirty="0">
                <a:latin typeface="Times New Roman"/>
                <a:cs typeface="Times New Roman"/>
              </a:rPr>
              <a:t>of </a:t>
            </a:r>
            <a:r>
              <a:rPr sz="1000" spc="-3" dirty="0">
                <a:latin typeface="Times New Roman"/>
                <a:cs typeface="Times New Roman"/>
              </a:rPr>
              <a:t>the game to gain an unfair</a:t>
            </a:r>
            <a:r>
              <a:rPr sz="1000" spc="44" dirty="0">
                <a:latin typeface="Times New Roman"/>
                <a:cs typeface="Times New Roman"/>
              </a:rPr>
              <a:t> </a:t>
            </a:r>
            <a:r>
              <a:rPr sz="1000" spc="-3" dirty="0">
                <a:latin typeface="Times New Roman"/>
                <a:cs typeface="Times New Roman"/>
              </a:rPr>
              <a:t>advantage</a:t>
            </a:r>
            <a:endParaRPr sz="1000" dirty="0">
              <a:latin typeface="Times New Roman"/>
              <a:cs typeface="Times New Roman"/>
            </a:endParaRPr>
          </a:p>
          <a:p>
            <a:pPr>
              <a:spcBef>
                <a:spcPts val="24"/>
              </a:spcBef>
            </a:pPr>
            <a:endParaRPr sz="1000" dirty="0">
              <a:latin typeface="Times New Roman"/>
              <a:cs typeface="Times New Roman"/>
            </a:endParaRPr>
          </a:p>
          <a:p>
            <a:pPr marL="8659" marR="3464">
              <a:lnSpc>
                <a:spcPts val="941"/>
              </a:lnSpc>
            </a:pPr>
            <a:r>
              <a:rPr sz="1000" spc="-3" dirty="0">
                <a:latin typeface="Times New Roman"/>
                <a:cs typeface="Times New Roman"/>
              </a:rPr>
              <a:t>The acceptability </a:t>
            </a:r>
            <a:r>
              <a:rPr sz="1000" dirty="0">
                <a:latin typeface="Times New Roman"/>
                <a:cs typeface="Times New Roman"/>
              </a:rPr>
              <a:t>of </a:t>
            </a:r>
            <a:r>
              <a:rPr sz="1000" spc="-3" dirty="0">
                <a:latin typeface="Times New Roman"/>
                <a:cs typeface="Times New Roman"/>
              </a:rPr>
              <a:t>the padding </a:t>
            </a:r>
            <a:r>
              <a:rPr sz="1000" dirty="0">
                <a:latin typeface="Times New Roman"/>
                <a:cs typeface="Times New Roman"/>
              </a:rPr>
              <a:t>will be </a:t>
            </a:r>
            <a:r>
              <a:rPr sz="1000" spc="-3" dirty="0">
                <a:latin typeface="Times New Roman"/>
                <a:cs typeface="Times New Roman"/>
              </a:rPr>
              <a:t>determined </a:t>
            </a:r>
            <a:r>
              <a:rPr sz="1000" dirty="0">
                <a:latin typeface="Times New Roman"/>
                <a:cs typeface="Times New Roman"/>
              </a:rPr>
              <a:t>by </a:t>
            </a:r>
            <a:r>
              <a:rPr sz="1000" spc="-3" dirty="0">
                <a:latin typeface="Times New Roman"/>
                <a:cs typeface="Times New Roman"/>
              </a:rPr>
              <a:t>the coaches before the match. </a:t>
            </a:r>
            <a:r>
              <a:rPr sz="1000" dirty="0">
                <a:latin typeface="Times New Roman"/>
                <a:cs typeface="Times New Roman"/>
              </a:rPr>
              <a:t>The </a:t>
            </a:r>
            <a:r>
              <a:rPr sz="1000" spc="-3" dirty="0">
                <a:latin typeface="Times New Roman"/>
                <a:cs typeface="Times New Roman"/>
              </a:rPr>
              <a:t>team with the  player in this situation should approach their opponent early in the warmup stage before the match </a:t>
            </a:r>
            <a:r>
              <a:rPr sz="1000" dirty="0">
                <a:latin typeface="Times New Roman"/>
                <a:cs typeface="Times New Roman"/>
              </a:rPr>
              <a:t>for  </a:t>
            </a:r>
            <a:r>
              <a:rPr sz="1000" spc="-3" dirty="0">
                <a:latin typeface="Times New Roman"/>
                <a:cs typeface="Times New Roman"/>
              </a:rPr>
              <a:t>approval so if there are any necessary adjustments they can </a:t>
            </a:r>
            <a:r>
              <a:rPr sz="1000" dirty="0">
                <a:latin typeface="Times New Roman"/>
                <a:cs typeface="Times New Roman"/>
              </a:rPr>
              <a:t>be </a:t>
            </a:r>
            <a:r>
              <a:rPr sz="1000" spc="-3" dirty="0">
                <a:latin typeface="Times New Roman"/>
                <a:cs typeface="Times New Roman"/>
              </a:rPr>
              <a:t>made before the starting time </a:t>
            </a:r>
            <a:r>
              <a:rPr sz="1000" dirty="0">
                <a:latin typeface="Times New Roman"/>
                <a:cs typeface="Times New Roman"/>
              </a:rPr>
              <a:t>of </a:t>
            </a:r>
            <a:r>
              <a:rPr sz="1000" spc="-3" dirty="0">
                <a:latin typeface="Times New Roman"/>
                <a:cs typeface="Times New Roman"/>
              </a:rPr>
              <a:t>the  match. The player should bring additional padding and tape </a:t>
            </a:r>
            <a:r>
              <a:rPr sz="1000" dirty="0">
                <a:latin typeface="Times New Roman"/>
                <a:cs typeface="Times New Roman"/>
              </a:rPr>
              <a:t>or </a:t>
            </a:r>
            <a:r>
              <a:rPr sz="1000" spc="-3" dirty="0">
                <a:latin typeface="Times New Roman"/>
                <a:cs typeface="Times New Roman"/>
              </a:rPr>
              <a:t>whatever is necessary to secure the  padding in case the initial padding is </a:t>
            </a:r>
            <a:r>
              <a:rPr sz="1000" dirty="0">
                <a:latin typeface="Times New Roman"/>
                <a:cs typeface="Times New Roman"/>
              </a:rPr>
              <a:t>not </a:t>
            </a:r>
            <a:r>
              <a:rPr sz="1000" spc="-3" dirty="0">
                <a:latin typeface="Times New Roman"/>
                <a:cs typeface="Times New Roman"/>
              </a:rPr>
              <a:t>deemed adequate. The player/team should also </a:t>
            </a:r>
            <a:r>
              <a:rPr sz="1000" dirty="0">
                <a:latin typeface="Times New Roman"/>
                <a:cs typeface="Times New Roman"/>
              </a:rPr>
              <a:t>be </a:t>
            </a:r>
            <a:r>
              <a:rPr sz="1000" spc="-3" dirty="0">
                <a:latin typeface="Times New Roman"/>
                <a:cs typeface="Times New Roman"/>
              </a:rPr>
              <a:t>prepared to  make adjustments during the match in case the padding </a:t>
            </a:r>
            <a:r>
              <a:rPr sz="1000" dirty="0">
                <a:latin typeface="Times New Roman"/>
                <a:cs typeface="Times New Roman"/>
              </a:rPr>
              <a:t>or </a:t>
            </a:r>
            <a:r>
              <a:rPr sz="1000" spc="-3" dirty="0">
                <a:latin typeface="Times New Roman"/>
                <a:cs typeface="Times New Roman"/>
              </a:rPr>
              <a:t>securing material becomes loose and/or  unacceptably unsafe </a:t>
            </a:r>
            <a:r>
              <a:rPr sz="1000" dirty="0">
                <a:latin typeface="Times New Roman"/>
                <a:cs typeface="Times New Roman"/>
              </a:rPr>
              <a:t>for </a:t>
            </a:r>
            <a:r>
              <a:rPr sz="1000" spc="-3" dirty="0">
                <a:latin typeface="Times New Roman"/>
                <a:cs typeface="Times New Roman"/>
              </a:rPr>
              <a:t>further</a:t>
            </a:r>
            <a:r>
              <a:rPr sz="1000" spc="10" dirty="0">
                <a:latin typeface="Times New Roman"/>
                <a:cs typeface="Times New Roman"/>
              </a:rPr>
              <a:t> </a:t>
            </a:r>
            <a:r>
              <a:rPr sz="1000" spc="-14" dirty="0">
                <a:latin typeface="Times New Roman"/>
                <a:cs typeface="Times New Roman"/>
              </a:rPr>
              <a:t>play.</a:t>
            </a:r>
            <a:endParaRPr sz="1000" dirty="0">
              <a:latin typeface="Times New Roman"/>
              <a:cs typeface="Times New Roman"/>
            </a:endParaRPr>
          </a:p>
          <a:p>
            <a:pPr>
              <a:lnSpc>
                <a:spcPct val="100000"/>
              </a:lnSpc>
            </a:pPr>
            <a:endParaRPr sz="1000" dirty="0">
              <a:latin typeface="Times New Roman"/>
              <a:cs typeface="Times New Roman"/>
            </a:endParaRPr>
          </a:p>
          <a:p>
            <a:pPr marL="8659" marR="41130">
              <a:lnSpc>
                <a:spcPts val="941"/>
              </a:lnSpc>
            </a:pPr>
            <a:r>
              <a:rPr sz="1000" spc="-3" dirty="0">
                <a:latin typeface="Times New Roman"/>
                <a:cs typeface="Times New Roman"/>
              </a:rPr>
              <a:t>Using </a:t>
            </a:r>
            <a:r>
              <a:rPr sz="1000" dirty="0">
                <a:latin typeface="Times New Roman"/>
                <a:cs typeface="Times New Roman"/>
              </a:rPr>
              <a:t>the </a:t>
            </a:r>
            <a:r>
              <a:rPr sz="1000" spc="-3" dirty="0">
                <a:latin typeface="Times New Roman"/>
                <a:cs typeface="Times New Roman"/>
              </a:rPr>
              <a:t>padded device to gain an advantage </a:t>
            </a:r>
            <a:r>
              <a:rPr sz="1000" dirty="0">
                <a:latin typeface="Times New Roman"/>
                <a:cs typeface="Times New Roman"/>
              </a:rPr>
              <a:t>- If, </a:t>
            </a:r>
            <a:r>
              <a:rPr sz="1000" spc="-3" dirty="0">
                <a:latin typeface="Times New Roman"/>
                <a:cs typeface="Times New Roman"/>
              </a:rPr>
              <a:t>during </a:t>
            </a:r>
            <a:r>
              <a:rPr sz="1000" dirty="0">
                <a:latin typeface="Times New Roman"/>
                <a:cs typeface="Times New Roman"/>
              </a:rPr>
              <a:t>the </a:t>
            </a:r>
            <a:r>
              <a:rPr sz="1000" spc="-3" dirty="0">
                <a:latin typeface="Times New Roman"/>
                <a:cs typeface="Times New Roman"/>
              </a:rPr>
              <a:t>course </a:t>
            </a:r>
            <a:r>
              <a:rPr sz="1000" dirty="0">
                <a:latin typeface="Times New Roman"/>
                <a:cs typeface="Times New Roman"/>
              </a:rPr>
              <a:t>of </a:t>
            </a:r>
            <a:r>
              <a:rPr sz="1000" spc="-3" dirty="0">
                <a:latin typeface="Times New Roman"/>
                <a:cs typeface="Times New Roman"/>
              </a:rPr>
              <a:t>the game, the referee  determines </a:t>
            </a:r>
            <a:r>
              <a:rPr sz="1000" dirty="0">
                <a:latin typeface="Times New Roman"/>
                <a:cs typeface="Times New Roman"/>
              </a:rPr>
              <a:t>that </a:t>
            </a:r>
            <a:r>
              <a:rPr sz="1000" spc="-3" dirty="0">
                <a:latin typeface="Times New Roman"/>
                <a:cs typeface="Times New Roman"/>
              </a:rPr>
              <a:t>the player is using the well padded device to gain an </a:t>
            </a:r>
            <a:r>
              <a:rPr sz="1000" dirty="0">
                <a:latin typeface="Times New Roman"/>
                <a:cs typeface="Times New Roman"/>
              </a:rPr>
              <a:t>unfair </a:t>
            </a:r>
            <a:r>
              <a:rPr sz="1000" spc="-3" dirty="0">
                <a:latin typeface="Times New Roman"/>
                <a:cs typeface="Times New Roman"/>
              </a:rPr>
              <a:t>advantage in the game, the  referee should give </a:t>
            </a:r>
            <a:r>
              <a:rPr sz="1000" dirty="0">
                <a:latin typeface="Times New Roman"/>
                <a:cs typeface="Times New Roman"/>
              </a:rPr>
              <a:t>a </a:t>
            </a:r>
            <a:r>
              <a:rPr sz="1000" spc="-3" dirty="0">
                <a:latin typeface="Times New Roman"/>
                <a:cs typeface="Times New Roman"/>
              </a:rPr>
              <a:t>warning and if </a:t>
            </a:r>
            <a:r>
              <a:rPr sz="1000" dirty="0">
                <a:latin typeface="Times New Roman"/>
                <a:cs typeface="Times New Roman"/>
              </a:rPr>
              <a:t>the </a:t>
            </a:r>
            <a:r>
              <a:rPr sz="1000" spc="-3" dirty="0">
                <a:latin typeface="Times New Roman"/>
                <a:cs typeface="Times New Roman"/>
              </a:rPr>
              <a:t>behavior does </a:t>
            </a:r>
            <a:r>
              <a:rPr sz="1000" dirty="0">
                <a:latin typeface="Times New Roman"/>
                <a:cs typeface="Times New Roman"/>
              </a:rPr>
              <a:t>not </a:t>
            </a:r>
            <a:r>
              <a:rPr sz="1000" spc="-3" dirty="0">
                <a:latin typeface="Times New Roman"/>
                <a:cs typeface="Times New Roman"/>
              </a:rPr>
              <a:t>change the player may </a:t>
            </a:r>
            <a:r>
              <a:rPr sz="1000" dirty="0">
                <a:latin typeface="Times New Roman"/>
                <a:cs typeface="Times New Roman"/>
              </a:rPr>
              <a:t>be </a:t>
            </a:r>
            <a:r>
              <a:rPr sz="1000" spc="-3" dirty="0">
                <a:latin typeface="Times New Roman"/>
                <a:cs typeface="Times New Roman"/>
              </a:rPr>
              <a:t>removed </a:t>
            </a:r>
            <a:r>
              <a:rPr sz="1000" dirty="0">
                <a:latin typeface="Times New Roman"/>
                <a:cs typeface="Times New Roman"/>
              </a:rPr>
              <a:t>from </a:t>
            </a:r>
            <a:r>
              <a:rPr sz="1000" spc="-3" dirty="0">
                <a:latin typeface="Times New Roman"/>
                <a:cs typeface="Times New Roman"/>
              </a:rPr>
              <a:t>the  game. </a:t>
            </a:r>
            <a:r>
              <a:rPr sz="1000" dirty="0">
                <a:latin typeface="Times New Roman"/>
                <a:cs typeface="Times New Roman"/>
              </a:rPr>
              <a:t>It </a:t>
            </a:r>
            <a:r>
              <a:rPr sz="1000" spc="-3" dirty="0">
                <a:latin typeface="Times New Roman"/>
                <a:cs typeface="Times New Roman"/>
              </a:rPr>
              <a:t>will </a:t>
            </a:r>
            <a:r>
              <a:rPr sz="1000" dirty="0">
                <a:latin typeface="Times New Roman"/>
                <a:cs typeface="Times New Roman"/>
              </a:rPr>
              <a:t>be up </a:t>
            </a:r>
            <a:r>
              <a:rPr sz="1000" spc="-3" dirty="0">
                <a:latin typeface="Times New Roman"/>
                <a:cs typeface="Times New Roman"/>
              </a:rPr>
              <a:t>to the referee if the player will have the opportunity to return. An example </a:t>
            </a:r>
            <a:r>
              <a:rPr sz="1000" dirty="0">
                <a:latin typeface="Times New Roman"/>
                <a:cs typeface="Times New Roman"/>
              </a:rPr>
              <a:t>of  </a:t>
            </a:r>
            <a:r>
              <a:rPr sz="1000" spc="-3" dirty="0">
                <a:latin typeface="Times New Roman"/>
                <a:cs typeface="Times New Roman"/>
              </a:rPr>
              <a:t>gaining an unfair advantage would </a:t>
            </a:r>
            <a:r>
              <a:rPr sz="1000" dirty="0">
                <a:latin typeface="Times New Roman"/>
                <a:cs typeface="Times New Roman"/>
              </a:rPr>
              <a:t>be </a:t>
            </a:r>
            <a:r>
              <a:rPr sz="1000" spc="-3" dirty="0">
                <a:latin typeface="Times New Roman"/>
                <a:cs typeface="Times New Roman"/>
              </a:rPr>
              <a:t>swinging </a:t>
            </a:r>
            <a:r>
              <a:rPr sz="1000" dirty="0">
                <a:latin typeface="Times New Roman"/>
                <a:cs typeface="Times New Roman"/>
              </a:rPr>
              <a:t>or </a:t>
            </a:r>
            <a:r>
              <a:rPr sz="1000" spc="-3" dirty="0">
                <a:latin typeface="Times New Roman"/>
                <a:cs typeface="Times New Roman"/>
              </a:rPr>
              <a:t>flailing the device around in </a:t>
            </a:r>
            <a:r>
              <a:rPr sz="1000" dirty="0">
                <a:latin typeface="Times New Roman"/>
                <a:cs typeface="Times New Roman"/>
              </a:rPr>
              <a:t>a </a:t>
            </a:r>
            <a:r>
              <a:rPr sz="1000" spc="-3" dirty="0">
                <a:latin typeface="Times New Roman"/>
                <a:cs typeface="Times New Roman"/>
              </a:rPr>
              <a:t>menacing way to  ward </a:t>
            </a:r>
            <a:r>
              <a:rPr sz="1000" spc="-7" dirty="0">
                <a:latin typeface="Times New Roman"/>
                <a:cs typeface="Times New Roman"/>
              </a:rPr>
              <a:t>off </a:t>
            </a:r>
            <a:r>
              <a:rPr sz="1000" spc="-3" dirty="0">
                <a:latin typeface="Times New Roman"/>
                <a:cs typeface="Times New Roman"/>
              </a:rPr>
              <a:t>players. While </a:t>
            </a:r>
            <a:r>
              <a:rPr sz="1000" dirty="0">
                <a:latin typeface="Times New Roman"/>
                <a:cs typeface="Times New Roman"/>
              </a:rPr>
              <a:t>not </a:t>
            </a:r>
            <a:r>
              <a:rPr sz="1000" spc="-3" dirty="0">
                <a:latin typeface="Times New Roman"/>
                <a:cs typeface="Times New Roman"/>
              </a:rPr>
              <a:t>making contact with any other </a:t>
            </a:r>
            <a:r>
              <a:rPr sz="1000" spc="-7" dirty="0">
                <a:latin typeface="Times New Roman"/>
                <a:cs typeface="Times New Roman"/>
              </a:rPr>
              <a:t>player, </a:t>
            </a:r>
            <a:r>
              <a:rPr sz="1000" spc="-3" dirty="0">
                <a:latin typeface="Times New Roman"/>
                <a:cs typeface="Times New Roman"/>
              </a:rPr>
              <a:t>and the possibility </a:t>
            </a:r>
            <a:r>
              <a:rPr sz="1000" dirty="0">
                <a:latin typeface="Times New Roman"/>
                <a:cs typeface="Times New Roman"/>
              </a:rPr>
              <a:t>of </a:t>
            </a:r>
            <a:r>
              <a:rPr sz="1000" spc="-3" dirty="0">
                <a:latin typeface="Times New Roman"/>
                <a:cs typeface="Times New Roman"/>
              </a:rPr>
              <a:t>injury  diminished </a:t>
            </a:r>
            <a:r>
              <a:rPr sz="1000" dirty="0">
                <a:latin typeface="Times New Roman"/>
                <a:cs typeface="Times New Roman"/>
              </a:rPr>
              <a:t>due </a:t>
            </a:r>
            <a:r>
              <a:rPr sz="1000" spc="-3" dirty="0">
                <a:latin typeface="Times New Roman"/>
                <a:cs typeface="Times New Roman"/>
              </a:rPr>
              <a:t>to the padding, the player is still gaining an unfair advantage </a:t>
            </a:r>
            <a:r>
              <a:rPr sz="1000" dirty="0">
                <a:latin typeface="Times New Roman"/>
                <a:cs typeface="Times New Roman"/>
              </a:rPr>
              <a:t>by </a:t>
            </a:r>
            <a:r>
              <a:rPr sz="1000" spc="-3" dirty="0">
                <a:latin typeface="Times New Roman"/>
                <a:cs typeface="Times New Roman"/>
              </a:rPr>
              <a:t>keeping other players  away in fear </a:t>
            </a:r>
            <a:r>
              <a:rPr sz="1000" dirty="0">
                <a:latin typeface="Times New Roman"/>
                <a:cs typeface="Times New Roman"/>
              </a:rPr>
              <a:t>of</a:t>
            </a:r>
            <a:r>
              <a:rPr sz="1000" spc="10" dirty="0">
                <a:latin typeface="Times New Roman"/>
                <a:cs typeface="Times New Roman"/>
              </a:rPr>
              <a:t> </a:t>
            </a:r>
            <a:r>
              <a:rPr sz="1000" spc="-3" dirty="0">
                <a:latin typeface="Times New Roman"/>
                <a:cs typeface="Times New Roman"/>
              </a:rPr>
              <a:t>injury</a:t>
            </a:r>
            <a:endParaRPr sz="1000" dirty="0">
              <a:latin typeface="Times New Roman"/>
              <a:cs typeface="Times New Roman"/>
            </a:endParaRPr>
          </a:p>
          <a:p>
            <a:pPr>
              <a:lnSpc>
                <a:spcPct val="100000"/>
              </a:lnSpc>
            </a:pPr>
            <a:endParaRPr sz="1000" dirty="0">
              <a:latin typeface="Times New Roman"/>
              <a:cs typeface="Times New Roman"/>
            </a:endParaRPr>
          </a:p>
          <a:p>
            <a:pPr>
              <a:spcBef>
                <a:spcPts val="14"/>
              </a:spcBef>
            </a:pPr>
            <a:endParaRPr sz="1000" dirty="0">
              <a:latin typeface="Times New Roman"/>
              <a:cs typeface="Times New Roman"/>
            </a:endParaRPr>
          </a:p>
          <a:p>
            <a:pPr marL="8659"/>
            <a:r>
              <a:rPr sz="1000" u="sng" spc="-3" dirty="0">
                <a:uFill>
                  <a:solidFill>
                    <a:srgbClr val="000000"/>
                  </a:solidFill>
                </a:uFill>
                <a:latin typeface="Times New Roman"/>
                <a:cs typeface="Times New Roman"/>
              </a:rPr>
              <a:t>URSL</a:t>
            </a:r>
            <a:r>
              <a:rPr sz="1000" u="sng" spc="-34" dirty="0">
                <a:uFill>
                  <a:solidFill>
                    <a:srgbClr val="000000"/>
                  </a:solidFill>
                </a:uFill>
                <a:latin typeface="Times New Roman"/>
                <a:cs typeface="Times New Roman"/>
              </a:rPr>
              <a:t> </a:t>
            </a:r>
            <a:r>
              <a:rPr sz="1000" u="sng" spc="-3" dirty="0">
                <a:uFill>
                  <a:solidFill>
                    <a:srgbClr val="000000"/>
                  </a:solidFill>
                </a:uFill>
                <a:latin typeface="Times New Roman"/>
                <a:cs typeface="Times New Roman"/>
              </a:rPr>
              <a:t>Rules</a:t>
            </a:r>
            <a:endParaRPr sz="1000" dirty="0">
              <a:latin typeface="Times New Roman"/>
              <a:cs typeface="Times New Roman"/>
            </a:endParaRPr>
          </a:p>
          <a:p>
            <a:pPr marL="8659" marR="2931457">
              <a:lnSpc>
                <a:spcPct val="191700"/>
              </a:lnSpc>
            </a:pPr>
            <a:r>
              <a:rPr sz="1000" spc="-3" dirty="0">
                <a:latin typeface="Times New Roman"/>
                <a:cs typeface="Times New Roman"/>
              </a:rPr>
              <a:t>Original document </a:t>
            </a:r>
            <a:r>
              <a:rPr sz="1000" dirty="0">
                <a:latin typeface="Times New Roman"/>
                <a:cs typeface="Times New Roman"/>
              </a:rPr>
              <a:t>04 </a:t>
            </a:r>
            <a:r>
              <a:rPr sz="1000" spc="-3" dirty="0">
                <a:latin typeface="Times New Roman"/>
                <a:cs typeface="Times New Roman"/>
              </a:rPr>
              <a:t>April</a:t>
            </a:r>
            <a:r>
              <a:rPr sz="1000" spc="-55" dirty="0">
                <a:latin typeface="Times New Roman"/>
                <a:cs typeface="Times New Roman"/>
              </a:rPr>
              <a:t> </a:t>
            </a:r>
            <a:r>
              <a:rPr sz="1000" dirty="0">
                <a:latin typeface="Times New Roman"/>
                <a:cs typeface="Times New Roman"/>
              </a:rPr>
              <a:t>2021  </a:t>
            </a:r>
            <a:r>
              <a:rPr sz="1000" spc="-3" dirty="0">
                <a:latin typeface="Times New Roman"/>
                <a:cs typeface="Times New Roman"/>
              </a:rPr>
              <a:t>Amended:</a:t>
            </a:r>
            <a:endParaRPr sz="1000" dirty="0">
              <a:latin typeface="Times New Roman"/>
              <a:cs typeface="Times New Roman"/>
            </a:endParaRPr>
          </a:p>
          <a:p>
            <a:pPr marL="8659">
              <a:lnSpc>
                <a:spcPts val="941"/>
              </a:lnSpc>
            </a:pPr>
            <a:r>
              <a:rPr sz="1000" dirty="0">
                <a:latin typeface="Times New Roman"/>
                <a:cs typeface="Times New Roman"/>
              </a:rPr>
              <a:t>14 </a:t>
            </a:r>
            <a:r>
              <a:rPr sz="1000" spc="-3" dirty="0">
                <a:latin typeface="Times New Roman"/>
                <a:cs typeface="Times New Roman"/>
              </a:rPr>
              <a:t>April </a:t>
            </a:r>
            <a:r>
              <a:rPr sz="1000" dirty="0">
                <a:latin typeface="Times New Roman"/>
                <a:cs typeface="Times New Roman"/>
              </a:rPr>
              <a:t>2021 – </a:t>
            </a:r>
            <a:r>
              <a:rPr sz="1000" spc="-3" dirty="0">
                <a:latin typeface="Times New Roman"/>
                <a:cs typeface="Times New Roman"/>
              </a:rPr>
              <a:t>Player Safety</a:t>
            </a:r>
            <a:r>
              <a:rPr sz="1000" spc="-37" dirty="0">
                <a:latin typeface="Times New Roman"/>
                <a:cs typeface="Times New Roman"/>
              </a:rPr>
              <a:t> </a:t>
            </a:r>
            <a:r>
              <a:rPr sz="1000" spc="-3" dirty="0">
                <a:latin typeface="Times New Roman"/>
                <a:cs typeface="Times New Roman"/>
              </a:rPr>
              <a:t>added</a:t>
            </a:r>
            <a:endParaRPr sz="1000" dirty="0">
              <a:latin typeface="Times New Roman"/>
              <a:cs typeface="Times New Roman"/>
            </a:endParaRPr>
          </a:p>
          <a:p>
            <a:pPr>
              <a:spcBef>
                <a:spcPts val="24"/>
              </a:spcBef>
            </a:pPr>
            <a:endParaRPr sz="1000" dirty="0">
              <a:latin typeface="Times New Roman"/>
              <a:cs typeface="Times New Roman"/>
            </a:endParaRPr>
          </a:p>
          <a:p>
            <a:pPr marL="8659" marR="370166">
              <a:lnSpc>
                <a:spcPts val="941"/>
              </a:lnSpc>
            </a:pPr>
            <a:r>
              <a:rPr sz="1000" dirty="0">
                <a:latin typeface="Times New Roman"/>
                <a:cs typeface="Times New Roman"/>
              </a:rPr>
              <a:t>02 August 2021 – Age group </a:t>
            </a:r>
            <a:r>
              <a:rPr sz="1000" spc="-3" dirty="0">
                <a:latin typeface="Times New Roman"/>
                <a:cs typeface="Times New Roman"/>
              </a:rPr>
              <a:t>changes, removed </a:t>
            </a:r>
            <a:r>
              <a:rPr sz="1000" dirty="0">
                <a:latin typeface="Times New Roman"/>
                <a:cs typeface="Times New Roman"/>
              </a:rPr>
              <a:t>all </a:t>
            </a:r>
            <a:r>
              <a:rPr sz="1000" spc="-3" dirty="0">
                <a:latin typeface="Times New Roman"/>
                <a:cs typeface="Times New Roman"/>
              </a:rPr>
              <a:t>COVID references; Unbalanced Score Rule  clarification; Added Fall High School</a:t>
            </a:r>
            <a:r>
              <a:rPr sz="1000" spc="-31" dirty="0">
                <a:latin typeface="Times New Roman"/>
                <a:cs typeface="Times New Roman"/>
              </a:rPr>
              <a:t> </a:t>
            </a:r>
            <a:r>
              <a:rPr sz="1000" spc="-3" dirty="0">
                <a:latin typeface="Times New Roman"/>
                <a:cs typeface="Times New Roman"/>
              </a:rPr>
              <a:t>divisions</a:t>
            </a:r>
            <a:endParaRPr sz="1000" dirty="0">
              <a:latin typeface="Times New Roman"/>
              <a:cs typeface="Times New Roman"/>
            </a:endParaRPr>
          </a:p>
          <a:p>
            <a:pPr>
              <a:lnSpc>
                <a:spcPct val="100000"/>
              </a:lnSpc>
            </a:pPr>
            <a:endParaRPr sz="1000" dirty="0">
              <a:latin typeface="Times New Roman"/>
              <a:cs typeface="Times New Roman"/>
            </a:endParaRPr>
          </a:p>
          <a:p>
            <a:pPr marL="8659" marR="136810">
              <a:lnSpc>
                <a:spcPts val="941"/>
              </a:lnSpc>
            </a:pPr>
            <a:r>
              <a:rPr sz="1000" dirty="0">
                <a:latin typeface="Times New Roman"/>
                <a:cs typeface="Times New Roman"/>
              </a:rPr>
              <a:t>12 </a:t>
            </a:r>
            <a:r>
              <a:rPr sz="1000" spc="-3" dirty="0">
                <a:latin typeface="Times New Roman"/>
                <a:cs typeface="Times New Roman"/>
              </a:rPr>
              <a:t>September </a:t>
            </a:r>
            <a:r>
              <a:rPr sz="1000" dirty="0">
                <a:latin typeface="Times New Roman"/>
                <a:cs typeface="Times New Roman"/>
              </a:rPr>
              <a:t>2021 – </a:t>
            </a:r>
            <a:r>
              <a:rPr sz="1000" spc="-3" dirty="0">
                <a:latin typeface="Times New Roman"/>
                <a:cs typeface="Times New Roman"/>
              </a:rPr>
              <a:t>Clarified </a:t>
            </a:r>
            <a:r>
              <a:rPr sz="1000" dirty="0">
                <a:latin typeface="Times New Roman"/>
                <a:cs typeface="Times New Roman"/>
              </a:rPr>
              <a:t>the </a:t>
            </a:r>
            <a:r>
              <a:rPr sz="1000" spc="-3" dirty="0">
                <a:latin typeface="Times New Roman"/>
                <a:cs typeface="Times New Roman"/>
              </a:rPr>
              <a:t>Unbalanced Score Rule to ensure </a:t>
            </a:r>
            <a:r>
              <a:rPr sz="1000" dirty="0">
                <a:latin typeface="Times New Roman"/>
                <a:cs typeface="Times New Roman"/>
              </a:rPr>
              <a:t>that </a:t>
            </a:r>
            <a:r>
              <a:rPr sz="1000" spc="-3" dirty="0">
                <a:latin typeface="Times New Roman"/>
                <a:cs typeface="Times New Roman"/>
              </a:rPr>
              <a:t>it applies to </a:t>
            </a:r>
            <a:r>
              <a:rPr sz="1000" dirty="0">
                <a:latin typeface="Times New Roman"/>
                <a:cs typeface="Times New Roman"/>
              </a:rPr>
              <a:t>all </a:t>
            </a:r>
            <a:r>
              <a:rPr sz="1000" spc="-3" dirty="0">
                <a:latin typeface="Times New Roman"/>
                <a:cs typeface="Times New Roman"/>
              </a:rPr>
              <a:t>divisions </a:t>
            </a:r>
            <a:r>
              <a:rPr sz="1000" dirty="0">
                <a:latin typeface="Times New Roman"/>
                <a:cs typeface="Times New Roman"/>
              </a:rPr>
              <a:t>of  </a:t>
            </a:r>
            <a:r>
              <a:rPr sz="1000" spc="-3" dirty="0">
                <a:latin typeface="Times New Roman"/>
                <a:cs typeface="Times New Roman"/>
              </a:rPr>
              <a:t>play</a:t>
            </a:r>
            <a:endParaRPr sz="1000" dirty="0">
              <a:latin typeface="Times New Roman"/>
              <a:cs typeface="Times New Roman"/>
            </a:endParaRPr>
          </a:p>
        </p:txBody>
      </p:sp>
      <p:sp>
        <p:nvSpPr>
          <p:cNvPr id="3" name="object 3"/>
          <p:cNvSpPr/>
          <p:nvPr/>
        </p:nvSpPr>
        <p:spPr>
          <a:xfrm>
            <a:off x="4395346" y="105020"/>
            <a:ext cx="3307943" cy="621910"/>
          </a:xfrm>
          <a:prstGeom prst="rect">
            <a:avLst/>
          </a:prstGeom>
          <a:blipFill>
            <a:blip r:embed="rId2" cstate="print"/>
            <a:stretch>
              <a:fillRect/>
            </a:stretch>
          </a:blipFill>
        </p:spPr>
        <p:txBody>
          <a:bodyPr wrap="square" lIns="0" tIns="0" rIns="0" bIns="0" rtlCol="0"/>
          <a:lstStyle/>
          <a:p>
            <a:endParaRPr sz="122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6383" y="834736"/>
            <a:ext cx="8511702" cy="4664249"/>
          </a:xfrm>
          <a:prstGeom prst="rect">
            <a:avLst/>
          </a:prstGeom>
        </p:spPr>
        <p:txBody>
          <a:bodyPr vert="horz" wrap="square" lIns="0" tIns="8659" rIns="0" bIns="0" rtlCol="0">
            <a:spAutoFit/>
          </a:bodyPr>
          <a:lstStyle/>
          <a:p>
            <a:pPr marL="1382819">
              <a:spcBef>
                <a:spcPts val="68"/>
              </a:spcBef>
            </a:pPr>
            <a:r>
              <a:rPr b="1" spc="-3" dirty="0">
                <a:latin typeface="Times New Roman"/>
                <a:cs typeface="Times New Roman"/>
              </a:rPr>
              <a:t>URSL Gameday</a:t>
            </a:r>
            <a:r>
              <a:rPr b="1" spc="-68" dirty="0">
                <a:latin typeface="Times New Roman"/>
                <a:cs typeface="Times New Roman"/>
              </a:rPr>
              <a:t> </a:t>
            </a:r>
            <a:r>
              <a:rPr b="1" spc="-3" dirty="0">
                <a:latin typeface="Times New Roman"/>
                <a:cs typeface="Times New Roman"/>
              </a:rPr>
              <a:t>Shortcuts</a:t>
            </a:r>
            <a:endParaRPr dirty="0">
              <a:latin typeface="Times New Roman"/>
              <a:cs typeface="Times New Roman"/>
            </a:endParaRPr>
          </a:p>
          <a:p>
            <a:pPr>
              <a:spcBef>
                <a:spcPts val="37"/>
              </a:spcBef>
            </a:pPr>
            <a:endParaRPr sz="1100" u="sng" dirty="0">
              <a:latin typeface="Times New Roman"/>
              <a:cs typeface="Times New Roman"/>
            </a:endParaRPr>
          </a:p>
          <a:p>
            <a:pPr marL="8659"/>
            <a:r>
              <a:rPr b="1" u="sng" spc="-3" dirty="0">
                <a:latin typeface="Times New Roman"/>
                <a:cs typeface="Times New Roman"/>
              </a:rPr>
              <a:t>3rd and </a:t>
            </a:r>
            <a:r>
              <a:rPr b="1" u="sng" dirty="0">
                <a:latin typeface="Times New Roman"/>
                <a:cs typeface="Times New Roman"/>
              </a:rPr>
              <a:t>4th </a:t>
            </a:r>
            <a:r>
              <a:rPr b="1" u="sng" spc="-3" dirty="0">
                <a:latin typeface="Times New Roman"/>
                <a:cs typeface="Times New Roman"/>
              </a:rPr>
              <a:t>Grade</a:t>
            </a:r>
            <a:r>
              <a:rPr b="1" u="sng" spc="-10" dirty="0">
                <a:latin typeface="Times New Roman"/>
                <a:cs typeface="Times New Roman"/>
              </a:rPr>
              <a:t> </a:t>
            </a:r>
            <a:r>
              <a:rPr b="1" u="sng" spc="-3" dirty="0">
                <a:latin typeface="Times New Roman"/>
                <a:cs typeface="Times New Roman"/>
              </a:rPr>
              <a:t>Division</a:t>
            </a:r>
            <a:endParaRPr u="sng" dirty="0">
              <a:latin typeface="Times New Roman"/>
              <a:cs typeface="Times New Roman"/>
            </a:endParaRPr>
          </a:p>
          <a:p>
            <a:pPr>
              <a:spcBef>
                <a:spcPts val="37"/>
              </a:spcBef>
            </a:pPr>
            <a:endParaRPr dirty="0">
              <a:latin typeface="Times New Roman"/>
              <a:cs typeface="Times New Roman"/>
            </a:endParaRPr>
          </a:p>
          <a:p>
            <a:pPr marL="8659"/>
            <a:r>
              <a:rPr spc="-3" dirty="0">
                <a:latin typeface="Times New Roman"/>
                <a:cs typeface="Times New Roman"/>
              </a:rPr>
              <a:t>Play </a:t>
            </a:r>
            <a:r>
              <a:rPr dirty="0">
                <a:latin typeface="Times New Roman"/>
                <a:cs typeface="Times New Roman"/>
              </a:rPr>
              <a:t>7v7</a:t>
            </a:r>
          </a:p>
          <a:p>
            <a:pPr marL="8659" marR="2131811">
              <a:lnSpc>
                <a:spcPct val="143800"/>
              </a:lnSpc>
            </a:pPr>
            <a:r>
              <a:rPr spc="-3" dirty="0">
                <a:latin typeface="Times New Roman"/>
                <a:cs typeface="Times New Roman"/>
              </a:rPr>
              <a:t>Goals </a:t>
            </a:r>
            <a:r>
              <a:rPr dirty="0">
                <a:latin typeface="Times New Roman"/>
                <a:cs typeface="Times New Roman"/>
              </a:rPr>
              <a:t>6x18, 7x21 </a:t>
            </a:r>
            <a:r>
              <a:rPr spc="-3" dirty="0">
                <a:latin typeface="Times New Roman"/>
                <a:cs typeface="Times New Roman"/>
              </a:rPr>
              <a:t>with prior</a:t>
            </a:r>
            <a:r>
              <a:rPr spc="-31" dirty="0">
                <a:latin typeface="Times New Roman"/>
                <a:cs typeface="Times New Roman"/>
              </a:rPr>
              <a:t> </a:t>
            </a:r>
            <a:r>
              <a:rPr dirty="0">
                <a:latin typeface="Times New Roman"/>
                <a:cs typeface="Times New Roman"/>
              </a:rPr>
              <a:t>approval  </a:t>
            </a:r>
            <a:r>
              <a:rPr spc="-3" dirty="0">
                <a:latin typeface="Times New Roman"/>
                <a:cs typeface="Times New Roman"/>
              </a:rPr>
              <a:t>Game time </a:t>
            </a:r>
            <a:r>
              <a:rPr dirty="0">
                <a:latin typeface="Times New Roman"/>
                <a:cs typeface="Times New Roman"/>
              </a:rPr>
              <a:t>– 2 x 25, 5 </a:t>
            </a:r>
            <a:r>
              <a:rPr spc="-3" dirty="0">
                <a:latin typeface="Times New Roman"/>
                <a:cs typeface="Times New Roman"/>
              </a:rPr>
              <a:t>min</a:t>
            </a:r>
            <a:r>
              <a:rPr spc="-14" dirty="0">
                <a:latin typeface="Times New Roman"/>
                <a:cs typeface="Times New Roman"/>
              </a:rPr>
              <a:t> </a:t>
            </a:r>
            <a:r>
              <a:rPr spc="-3" dirty="0">
                <a:latin typeface="Times New Roman"/>
                <a:cs typeface="Times New Roman"/>
              </a:rPr>
              <a:t>halftime</a:t>
            </a:r>
            <a:endParaRPr dirty="0">
              <a:latin typeface="Times New Roman"/>
              <a:cs typeface="Times New Roman"/>
            </a:endParaRPr>
          </a:p>
          <a:p>
            <a:pPr marL="8659">
              <a:spcBef>
                <a:spcPts val="430"/>
              </a:spcBef>
            </a:pPr>
            <a:r>
              <a:rPr spc="-3" dirty="0">
                <a:latin typeface="Times New Roman"/>
                <a:cs typeface="Times New Roman"/>
              </a:rPr>
              <a:t>Ball size</a:t>
            </a:r>
            <a:r>
              <a:rPr dirty="0">
                <a:latin typeface="Times New Roman"/>
                <a:cs typeface="Times New Roman"/>
              </a:rPr>
              <a:t> 4</a:t>
            </a:r>
          </a:p>
          <a:p>
            <a:pPr marL="8659">
              <a:spcBef>
                <a:spcPts val="430"/>
              </a:spcBef>
            </a:pPr>
            <a:r>
              <a:rPr spc="-3" dirty="0">
                <a:latin typeface="Times New Roman"/>
                <a:cs typeface="Times New Roman"/>
              </a:rPr>
              <a:t>NO HEADING</a:t>
            </a:r>
            <a:endParaRPr dirty="0">
              <a:latin typeface="Times New Roman"/>
              <a:cs typeface="Times New Roman"/>
            </a:endParaRPr>
          </a:p>
          <a:p>
            <a:pPr marL="8659" marR="1538246">
              <a:lnSpc>
                <a:spcPct val="143800"/>
              </a:lnSpc>
            </a:pPr>
            <a:r>
              <a:rPr spc="-3" dirty="0">
                <a:latin typeface="Times New Roman"/>
                <a:cs typeface="Times New Roman"/>
              </a:rPr>
              <a:t>Re-do throw-in </a:t>
            </a:r>
            <a:r>
              <a:rPr dirty="0">
                <a:latin typeface="Times New Roman"/>
                <a:cs typeface="Times New Roman"/>
              </a:rPr>
              <a:t>– one </a:t>
            </a:r>
            <a:r>
              <a:rPr spc="-3" dirty="0">
                <a:latin typeface="Times New Roman"/>
                <a:cs typeface="Times New Roman"/>
              </a:rPr>
              <a:t>time, must </a:t>
            </a:r>
            <a:r>
              <a:rPr dirty="0">
                <a:latin typeface="Times New Roman"/>
                <a:cs typeface="Times New Roman"/>
              </a:rPr>
              <a:t>be the </a:t>
            </a:r>
            <a:r>
              <a:rPr spc="-3" dirty="0">
                <a:latin typeface="Times New Roman"/>
                <a:cs typeface="Times New Roman"/>
              </a:rPr>
              <a:t>same player  Buildout line is in</a:t>
            </a:r>
            <a:r>
              <a:rPr spc="14" dirty="0">
                <a:latin typeface="Times New Roman"/>
                <a:cs typeface="Times New Roman"/>
              </a:rPr>
              <a:t> </a:t>
            </a:r>
            <a:r>
              <a:rPr spc="-3" dirty="0">
                <a:latin typeface="Times New Roman"/>
                <a:cs typeface="Times New Roman"/>
              </a:rPr>
              <a:t>play</a:t>
            </a:r>
            <a:endParaRPr dirty="0">
              <a:latin typeface="Times New Roman"/>
              <a:cs typeface="Times New Roman"/>
            </a:endParaRPr>
          </a:p>
          <a:p>
            <a:pPr marL="8659" marR="773669">
              <a:lnSpc>
                <a:spcPct val="143800"/>
              </a:lnSpc>
            </a:pPr>
            <a:r>
              <a:rPr u="sng" spc="-3" dirty="0">
                <a:uFill>
                  <a:solidFill>
                    <a:srgbClr val="000000"/>
                  </a:solidFill>
                </a:uFill>
                <a:latin typeface="Times New Roman"/>
                <a:cs typeface="Times New Roman"/>
              </a:rPr>
              <a:t>Unbalanced score rule</a:t>
            </a:r>
            <a:r>
              <a:rPr spc="-3" dirty="0">
                <a:latin typeface="Times New Roman"/>
                <a:cs typeface="Times New Roman"/>
              </a:rPr>
              <a:t> (please read the full rule </a:t>
            </a:r>
            <a:r>
              <a:rPr dirty="0">
                <a:latin typeface="Times New Roman"/>
                <a:cs typeface="Times New Roman"/>
              </a:rPr>
              <a:t>on </a:t>
            </a:r>
            <a:r>
              <a:rPr spc="-3" dirty="0">
                <a:latin typeface="Times New Roman"/>
                <a:cs typeface="Times New Roman"/>
              </a:rPr>
              <a:t>the league website)  Plus </a:t>
            </a:r>
            <a:r>
              <a:rPr dirty="0">
                <a:latin typeface="Times New Roman"/>
                <a:cs typeface="Times New Roman"/>
              </a:rPr>
              <a:t>5 </a:t>
            </a:r>
            <a:r>
              <a:rPr spc="-3" dirty="0">
                <a:latin typeface="Times New Roman"/>
                <a:cs typeface="Times New Roman"/>
              </a:rPr>
              <a:t>goals add </a:t>
            </a:r>
            <a:r>
              <a:rPr dirty="0">
                <a:latin typeface="Times New Roman"/>
                <a:cs typeface="Times New Roman"/>
              </a:rPr>
              <a:t>a</a:t>
            </a:r>
            <a:r>
              <a:rPr spc="3" dirty="0">
                <a:latin typeface="Times New Roman"/>
                <a:cs typeface="Times New Roman"/>
              </a:rPr>
              <a:t> </a:t>
            </a:r>
            <a:r>
              <a:rPr spc="-3" dirty="0">
                <a:latin typeface="Times New Roman"/>
                <a:cs typeface="Times New Roman"/>
              </a:rPr>
              <a:t>player</a:t>
            </a:r>
            <a:endParaRPr dirty="0">
              <a:latin typeface="Times New Roman"/>
              <a:cs typeface="Times New Roman"/>
            </a:endParaRPr>
          </a:p>
          <a:p>
            <a:pPr marL="8659" marR="2395041">
              <a:lnSpc>
                <a:spcPct val="143800"/>
              </a:lnSpc>
            </a:pPr>
            <a:r>
              <a:rPr spc="-3" dirty="0">
                <a:latin typeface="Times New Roman"/>
                <a:cs typeface="Times New Roman"/>
              </a:rPr>
              <a:t>Plus </a:t>
            </a:r>
            <a:r>
              <a:rPr dirty="0">
                <a:latin typeface="Times New Roman"/>
                <a:cs typeface="Times New Roman"/>
              </a:rPr>
              <a:t>6 </a:t>
            </a:r>
            <a:r>
              <a:rPr spc="-3" dirty="0">
                <a:latin typeface="Times New Roman"/>
                <a:cs typeface="Times New Roman"/>
              </a:rPr>
              <a:t>goals add another player  Plus </a:t>
            </a:r>
            <a:r>
              <a:rPr dirty="0">
                <a:latin typeface="Times New Roman"/>
                <a:cs typeface="Times New Roman"/>
              </a:rPr>
              <a:t>7 </a:t>
            </a:r>
            <a:r>
              <a:rPr spc="-3" dirty="0">
                <a:latin typeface="Times New Roman"/>
                <a:cs typeface="Times New Roman"/>
              </a:rPr>
              <a:t>add another</a:t>
            </a:r>
            <a:r>
              <a:rPr dirty="0">
                <a:latin typeface="Times New Roman"/>
                <a:cs typeface="Times New Roman"/>
              </a:rPr>
              <a:t> </a:t>
            </a:r>
            <a:r>
              <a:rPr spc="-3" dirty="0">
                <a:latin typeface="Times New Roman"/>
                <a:cs typeface="Times New Roman"/>
              </a:rPr>
              <a:t>player</a:t>
            </a:r>
            <a:endParaRPr dirty="0">
              <a:latin typeface="Times New Roman"/>
              <a:cs typeface="Times New Roman"/>
            </a:endParaRPr>
          </a:p>
          <a:p>
            <a:pPr marL="8659">
              <a:spcBef>
                <a:spcPts val="426"/>
              </a:spcBef>
            </a:pPr>
            <a:r>
              <a:rPr spc="-3" dirty="0">
                <a:latin typeface="Times New Roman"/>
                <a:cs typeface="Times New Roman"/>
              </a:rPr>
              <a:t>These additional players </a:t>
            </a:r>
            <a:r>
              <a:rPr spc="-37" dirty="0">
                <a:latin typeface="Times New Roman"/>
                <a:cs typeface="Times New Roman"/>
              </a:rPr>
              <a:t>STAY </a:t>
            </a:r>
            <a:r>
              <a:rPr spc="-3" dirty="0">
                <a:latin typeface="Times New Roman"/>
                <a:cs typeface="Times New Roman"/>
              </a:rPr>
              <a:t>ON </a:t>
            </a:r>
            <a:r>
              <a:rPr dirty="0">
                <a:latin typeface="Times New Roman"/>
                <a:cs typeface="Times New Roman"/>
              </a:rPr>
              <a:t>until </a:t>
            </a:r>
            <a:r>
              <a:rPr spc="-3" dirty="0">
                <a:latin typeface="Times New Roman"/>
                <a:cs typeface="Times New Roman"/>
              </a:rPr>
              <a:t>the score differential has been reduced to plus</a:t>
            </a:r>
            <a:r>
              <a:rPr spc="106" dirty="0">
                <a:latin typeface="Times New Roman"/>
                <a:cs typeface="Times New Roman"/>
              </a:rPr>
              <a:t> </a:t>
            </a:r>
            <a:r>
              <a:rPr dirty="0">
                <a:latin typeface="Times New Roman"/>
                <a:cs typeface="Times New Roman"/>
              </a:rPr>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3840" y="1118635"/>
            <a:ext cx="9697827" cy="3575297"/>
          </a:xfrm>
          <a:prstGeom prst="rect">
            <a:avLst/>
          </a:prstGeom>
        </p:spPr>
        <p:txBody>
          <a:bodyPr vert="horz" wrap="square" lIns="0" tIns="8659" rIns="0" bIns="0" rtlCol="0">
            <a:spAutoFit/>
          </a:bodyPr>
          <a:lstStyle/>
          <a:p>
            <a:pPr marL="1382819">
              <a:spcBef>
                <a:spcPts val="68"/>
              </a:spcBef>
            </a:pPr>
            <a:r>
              <a:rPr b="1" spc="-3" dirty="0">
                <a:latin typeface="Times New Roman"/>
                <a:cs typeface="Times New Roman"/>
              </a:rPr>
              <a:t>URSL Gameday</a:t>
            </a:r>
            <a:r>
              <a:rPr b="1" spc="-68" dirty="0">
                <a:latin typeface="Times New Roman"/>
                <a:cs typeface="Times New Roman"/>
              </a:rPr>
              <a:t> </a:t>
            </a:r>
            <a:r>
              <a:rPr b="1" spc="-3" dirty="0">
                <a:latin typeface="Times New Roman"/>
                <a:cs typeface="Times New Roman"/>
              </a:rPr>
              <a:t>Shortcuts</a:t>
            </a:r>
            <a:endParaRPr dirty="0">
              <a:latin typeface="Times New Roman"/>
              <a:cs typeface="Times New Roman"/>
            </a:endParaRPr>
          </a:p>
          <a:p>
            <a:pPr>
              <a:spcBef>
                <a:spcPts val="37"/>
              </a:spcBef>
            </a:pPr>
            <a:endParaRPr dirty="0">
              <a:latin typeface="Times New Roman"/>
              <a:cs typeface="Times New Roman"/>
            </a:endParaRPr>
          </a:p>
          <a:p>
            <a:pPr marL="8659"/>
            <a:r>
              <a:rPr b="1" spc="-3" dirty="0">
                <a:latin typeface="Times New Roman"/>
                <a:cs typeface="Times New Roman"/>
              </a:rPr>
              <a:t>5th </a:t>
            </a:r>
            <a:r>
              <a:rPr b="1" dirty="0">
                <a:latin typeface="Times New Roman"/>
                <a:cs typeface="Times New Roman"/>
              </a:rPr>
              <a:t>and </a:t>
            </a:r>
            <a:r>
              <a:rPr b="1" spc="-7" dirty="0">
                <a:latin typeface="Times New Roman"/>
                <a:cs typeface="Times New Roman"/>
              </a:rPr>
              <a:t>6th </a:t>
            </a:r>
            <a:r>
              <a:rPr b="1" spc="-3" dirty="0">
                <a:latin typeface="Times New Roman"/>
                <a:cs typeface="Times New Roman"/>
              </a:rPr>
              <a:t>Grade</a:t>
            </a:r>
            <a:r>
              <a:rPr b="1" spc="17" dirty="0">
                <a:latin typeface="Times New Roman"/>
                <a:cs typeface="Times New Roman"/>
              </a:rPr>
              <a:t> </a:t>
            </a:r>
            <a:r>
              <a:rPr b="1" spc="-3" dirty="0">
                <a:latin typeface="Times New Roman"/>
                <a:cs typeface="Times New Roman"/>
              </a:rPr>
              <a:t>Division</a:t>
            </a:r>
            <a:endParaRPr dirty="0">
              <a:latin typeface="Times New Roman"/>
              <a:cs typeface="Times New Roman"/>
            </a:endParaRPr>
          </a:p>
          <a:p>
            <a:pPr>
              <a:spcBef>
                <a:spcPts val="37"/>
              </a:spcBef>
            </a:pPr>
            <a:endParaRPr dirty="0">
              <a:latin typeface="Times New Roman"/>
              <a:cs typeface="Times New Roman"/>
            </a:endParaRPr>
          </a:p>
          <a:p>
            <a:pPr marL="8659"/>
            <a:r>
              <a:rPr spc="-3" dirty="0">
                <a:latin typeface="Times New Roman"/>
                <a:cs typeface="Times New Roman"/>
              </a:rPr>
              <a:t>Play</a:t>
            </a:r>
            <a:r>
              <a:rPr spc="3" dirty="0">
                <a:latin typeface="Times New Roman"/>
                <a:cs typeface="Times New Roman"/>
              </a:rPr>
              <a:t> </a:t>
            </a:r>
            <a:r>
              <a:rPr dirty="0">
                <a:latin typeface="Times New Roman"/>
                <a:cs typeface="Times New Roman"/>
              </a:rPr>
              <a:t>9v9</a:t>
            </a:r>
          </a:p>
          <a:p>
            <a:pPr marL="8659" marR="2131811">
              <a:lnSpc>
                <a:spcPct val="143700"/>
              </a:lnSpc>
            </a:pPr>
            <a:r>
              <a:rPr spc="-3" dirty="0">
                <a:latin typeface="Times New Roman"/>
                <a:cs typeface="Times New Roman"/>
              </a:rPr>
              <a:t>Goals </a:t>
            </a:r>
            <a:r>
              <a:rPr dirty="0">
                <a:latin typeface="Times New Roman"/>
                <a:cs typeface="Times New Roman"/>
              </a:rPr>
              <a:t>7x21, 6x18 </a:t>
            </a:r>
            <a:r>
              <a:rPr spc="-3" dirty="0">
                <a:latin typeface="Times New Roman"/>
                <a:cs typeface="Times New Roman"/>
              </a:rPr>
              <a:t>with prior</a:t>
            </a:r>
            <a:r>
              <a:rPr spc="-31" dirty="0">
                <a:latin typeface="Times New Roman"/>
                <a:cs typeface="Times New Roman"/>
              </a:rPr>
              <a:t> </a:t>
            </a:r>
            <a:r>
              <a:rPr dirty="0">
                <a:latin typeface="Times New Roman"/>
                <a:cs typeface="Times New Roman"/>
              </a:rPr>
              <a:t>approval  </a:t>
            </a:r>
            <a:r>
              <a:rPr spc="-3" dirty="0">
                <a:latin typeface="Times New Roman"/>
                <a:cs typeface="Times New Roman"/>
              </a:rPr>
              <a:t>Game time </a:t>
            </a:r>
            <a:r>
              <a:rPr dirty="0">
                <a:latin typeface="Times New Roman"/>
                <a:cs typeface="Times New Roman"/>
              </a:rPr>
              <a:t>– 2 x 30, 5 </a:t>
            </a:r>
            <a:r>
              <a:rPr spc="-3" dirty="0">
                <a:latin typeface="Times New Roman"/>
                <a:cs typeface="Times New Roman"/>
              </a:rPr>
              <a:t>min</a:t>
            </a:r>
            <a:r>
              <a:rPr spc="-14" dirty="0">
                <a:latin typeface="Times New Roman"/>
                <a:cs typeface="Times New Roman"/>
              </a:rPr>
              <a:t> </a:t>
            </a:r>
            <a:r>
              <a:rPr spc="-3" dirty="0">
                <a:latin typeface="Times New Roman"/>
                <a:cs typeface="Times New Roman"/>
              </a:rPr>
              <a:t>halftime</a:t>
            </a:r>
            <a:endParaRPr dirty="0">
              <a:latin typeface="Times New Roman"/>
              <a:cs typeface="Times New Roman"/>
            </a:endParaRPr>
          </a:p>
          <a:p>
            <a:pPr marL="8659">
              <a:spcBef>
                <a:spcPts val="430"/>
              </a:spcBef>
            </a:pPr>
            <a:r>
              <a:rPr spc="-3" dirty="0">
                <a:latin typeface="Times New Roman"/>
                <a:cs typeface="Times New Roman"/>
              </a:rPr>
              <a:t>Ball size</a:t>
            </a:r>
            <a:r>
              <a:rPr dirty="0">
                <a:latin typeface="Times New Roman"/>
                <a:cs typeface="Times New Roman"/>
              </a:rPr>
              <a:t> 4</a:t>
            </a:r>
          </a:p>
          <a:p>
            <a:pPr marL="8659">
              <a:spcBef>
                <a:spcPts val="430"/>
              </a:spcBef>
            </a:pPr>
            <a:r>
              <a:rPr b="1" dirty="0">
                <a:latin typeface="Times New Roman"/>
                <a:cs typeface="Times New Roman"/>
              </a:rPr>
              <a:t>NO</a:t>
            </a:r>
            <a:r>
              <a:rPr b="1" spc="-7" dirty="0">
                <a:latin typeface="Times New Roman"/>
                <a:cs typeface="Times New Roman"/>
              </a:rPr>
              <a:t> </a:t>
            </a:r>
            <a:r>
              <a:rPr b="1" spc="-3" dirty="0">
                <a:latin typeface="Times New Roman"/>
                <a:cs typeface="Times New Roman"/>
              </a:rPr>
              <a:t>HEADING</a:t>
            </a:r>
            <a:endParaRPr dirty="0">
              <a:latin typeface="Times New Roman"/>
              <a:cs typeface="Times New Roman"/>
            </a:endParaRPr>
          </a:p>
          <a:p>
            <a:pPr marL="8659" marR="773669">
              <a:lnSpc>
                <a:spcPct val="143700"/>
              </a:lnSpc>
            </a:pPr>
            <a:r>
              <a:rPr u="sng" spc="-3" dirty="0">
                <a:uFill>
                  <a:solidFill>
                    <a:srgbClr val="000000"/>
                  </a:solidFill>
                </a:uFill>
                <a:latin typeface="Times New Roman"/>
                <a:cs typeface="Times New Roman"/>
              </a:rPr>
              <a:t>Unbalanced score rule</a:t>
            </a:r>
            <a:r>
              <a:rPr spc="-3" dirty="0">
                <a:latin typeface="Times New Roman"/>
                <a:cs typeface="Times New Roman"/>
              </a:rPr>
              <a:t> (please read the full rule </a:t>
            </a:r>
            <a:r>
              <a:rPr dirty="0">
                <a:latin typeface="Times New Roman"/>
                <a:cs typeface="Times New Roman"/>
              </a:rPr>
              <a:t>on </a:t>
            </a:r>
            <a:r>
              <a:rPr spc="-3" dirty="0">
                <a:latin typeface="Times New Roman"/>
                <a:cs typeface="Times New Roman"/>
              </a:rPr>
              <a:t>the league website)  Plus </a:t>
            </a:r>
            <a:r>
              <a:rPr dirty="0">
                <a:latin typeface="Times New Roman"/>
                <a:cs typeface="Times New Roman"/>
              </a:rPr>
              <a:t>5 </a:t>
            </a:r>
            <a:r>
              <a:rPr spc="-3" dirty="0">
                <a:latin typeface="Times New Roman"/>
                <a:cs typeface="Times New Roman"/>
              </a:rPr>
              <a:t>goals add </a:t>
            </a:r>
            <a:r>
              <a:rPr dirty="0">
                <a:latin typeface="Times New Roman"/>
                <a:cs typeface="Times New Roman"/>
              </a:rPr>
              <a:t>a</a:t>
            </a:r>
            <a:r>
              <a:rPr spc="3" dirty="0">
                <a:latin typeface="Times New Roman"/>
                <a:cs typeface="Times New Roman"/>
              </a:rPr>
              <a:t> </a:t>
            </a:r>
            <a:r>
              <a:rPr spc="-3" dirty="0">
                <a:latin typeface="Times New Roman"/>
                <a:cs typeface="Times New Roman"/>
              </a:rPr>
              <a:t>player</a:t>
            </a:r>
            <a:endParaRPr dirty="0">
              <a:latin typeface="Times New Roman"/>
              <a:cs typeface="Times New Roman"/>
            </a:endParaRPr>
          </a:p>
          <a:p>
            <a:pPr marL="8659" marR="2395041">
              <a:lnSpc>
                <a:spcPct val="143700"/>
              </a:lnSpc>
            </a:pPr>
            <a:r>
              <a:rPr spc="-3" dirty="0">
                <a:latin typeface="Times New Roman"/>
                <a:cs typeface="Times New Roman"/>
              </a:rPr>
              <a:t>Plus </a:t>
            </a:r>
            <a:r>
              <a:rPr dirty="0">
                <a:latin typeface="Times New Roman"/>
                <a:cs typeface="Times New Roman"/>
              </a:rPr>
              <a:t>6 </a:t>
            </a:r>
            <a:r>
              <a:rPr spc="-3" dirty="0">
                <a:latin typeface="Times New Roman"/>
                <a:cs typeface="Times New Roman"/>
              </a:rPr>
              <a:t>goals add another player  Plus </a:t>
            </a:r>
            <a:r>
              <a:rPr dirty="0">
                <a:latin typeface="Times New Roman"/>
                <a:cs typeface="Times New Roman"/>
              </a:rPr>
              <a:t>7 </a:t>
            </a:r>
            <a:r>
              <a:rPr spc="-3" dirty="0">
                <a:latin typeface="Times New Roman"/>
                <a:cs typeface="Times New Roman"/>
              </a:rPr>
              <a:t>add another</a:t>
            </a:r>
            <a:r>
              <a:rPr dirty="0">
                <a:latin typeface="Times New Roman"/>
                <a:cs typeface="Times New Roman"/>
              </a:rPr>
              <a:t> </a:t>
            </a:r>
            <a:r>
              <a:rPr spc="-3" dirty="0">
                <a:latin typeface="Times New Roman"/>
                <a:cs typeface="Times New Roman"/>
              </a:rPr>
              <a:t>player</a:t>
            </a:r>
            <a:endParaRPr dirty="0">
              <a:latin typeface="Times New Roman"/>
              <a:cs typeface="Times New Roman"/>
            </a:endParaRPr>
          </a:p>
          <a:p>
            <a:pPr marL="8659">
              <a:spcBef>
                <a:spcPts val="430"/>
              </a:spcBef>
            </a:pPr>
            <a:r>
              <a:rPr spc="-3" dirty="0">
                <a:latin typeface="Times New Roman"/>
                <a:cs typeface="Times New Roman"/>
              </a:rPr>
              <a:t>These additional players </a:t>
            </a:r>
            <a:r>
              <a:rPr spc="-37" dirty="0">
                <a:latin typeface="Times New Roman"/>
                <a:cs typeface="Times New Roman"/>
              </a:rPr>
              <a:t>STAY </a:t>
            </a:r>
            <a:r>
              <a:rPr spc="-3" dirty="0">
                <a:latin typeface="Times New Roman"/>
                <a:cs typeface="Times New Roman"/>
              </a:rPr>
              <a:t>ON </a:t>
            </a:r>
            <a:r>
              <a:rPr dirty="0">
                <a:latin typeface="Times New Roman"/>
                <a:cs typeface="Times New Roman"/>
              </a:rPr>
              <a:t>until </a:t>
            </a:r>
            <a:r>
              <a:rPr spc="-3" dirty="0">
                <a:latin typeface="Times New Roman"/>
                <a:cs typeface="Times New Roman"/>
              </a:rPr>
              <a:t>the score differential has been reduced to plus</a:t>
            </a:r>
            <a:r>
              <a:rPr spc="106" dirty="0">
                <a:latin typeface="Times New Roman"/>
                <a:cs typeface="Times New Roman"/>
              </a:rPr>
              <a:t> </a:t>
            </a:r>
            <a:r>
              <a:rPr dirty="0">
                <a:latin typeface="Times New Roman"/>
                <a:cs typeface="Times New Roman"/>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9651" y="715240"/>
            <a:ext cx="10583694" cy="5911963"/>
          </a:xfrm>
          <a:prstGeom prst="rect">
            <a:avLst/>
          </a:prstGeom>
        </p:spPr>
        <p:txBody>
          <a:bodyPr vert="horz" wrap="square" lIns="0" tIns="8659" rIns="0" bIns="0" rtlCol="0">
            <a:spAutoFit/>
          </a:bodyPr>
          <a:lstStyle/>
          <a:p>
            <a:pPr marL="1382819">
              <a:spcBef>
                <a:spcPts val="68"/>
              </a:spcBef>
            </a:pPr>
            <a:r>
              <a:rPr b="1" spc="-3" dirty="0">
                <a:latin typeface="Times New Roman"/>
                <a:cs typeface="Times New Roman"/>
              </a:rPr>
              <a:t>URSL Gameday</a:t>
            </a:r>
            <a:r>
              <a:rPr b="1" spc="-68" dirty="0">
                <a:latin typeface="Times New Roman"/>
                <a:cs typeface="Times New Roman"/>
              </a:rPr>
              <a:t> </a:t>
            </a:r>
            <a:r>
              <a:rPr b="1" spc="-3" dirty="0">
                <a:latin typeface="Times New Roman"/>
                <a:cs typeface="Times New Roman"/>
              </a:rPr>
              <a:t>Shortcuts</a:t>
            </a:r>
            <a:endParaRPr dirty="0">
              <a:latin typeface="Times New Roman"/>
              <a:cs typeface="Times New Roman"/>
            </a:endParaRPr>
          </a:p>
          <a:p>
            <a:pPr>
              <a:spcBef>
                <a:spcPts val="37"/>
              </a:spcBef>
            </a:pPr>
            <a:endParaRPr dirty="0">
              <a:latin typeface="Times New Roman"/>
              <a:cs typeface="Times New Roman"/>
            </a:endParaRPr>
          </a:p>
          <a:p>
            <a:pPr marL="8659"/>
            <a:r>
              <a:rPr b="1" spc="-3" dirty="0">
                <a:latin typeface="Times New Roman"/>
                <a:cs typeface="Times New Roman"/>
              </a:rPr>
              <a:t>7th </a:t>
            </a:r>
            <a:r>
              <a:rPr b="1" dirty="0">
                <a:latin typeface="Times New Roman"/>
                <a:cs typeface="Times New Roman"/>
              </a:rPr>
              <a:t>and </a:t>
            </a:r>
            <a:r>
              <a:rPr b="1" spc="-7" dirty="0">
                <a:latin typeface="Times New Roman"/>
                <a:cs typeface="Times New Roman"/>
              </a:rPr>
              <a:t>8th </a:t>
            </a:r>
            <a:r>
              <a:rPr b="1" spc="-3" dirty="0">
                <a:latin typeface="Times New Roman"/>
                <a:cs typeface="Times New Roman"/>
              </a:rPr>
              <a:t>Grade Division, </a:t>
            </a:r>
            <a:r>
              <a:rPr b="1" spc="-24" dirty="0">
                <a:latin typeface="Times New Roman"/>
                <a:cs typeface="Times New Roman"/>
              </a:rPr>
              <a:t>11v11 </a:t>
            </a:r>
            <a:r>
              <a:rPr b="1" dirty="0">
                <a:latin typeface="Times New Roman"/>
                <a:cs typeface="Times New Roman"/>
              </a:rPr>
              <a:t>and</a:t>
            </a:r>
            <a:r>
              <a:rPr b="1" spc="51" dirty="0">
                <a:latin typeface="Times New Roman"/>
                <a:cs typeface="Times New Roman"/>
              </a:rPr>
              <a:t> </a:t>
            </a:r>
            <a:r>
              <a:rPr b="1" dirty="0">
                <a:latin typeface="Times New Roman"/>
                <a:cs typeface="Times New Roman"/>
              </a:rPr>
              <a:t>7v7</a:t>
            </a:r>
            <a:endParaRPr dirty="0">
              <a:latin typeface="Times New Roman"/>
              <a:cs typeface="Times New Roman"/>
            </a:endParaRPr>
          </a:p>
          <a:p>
            <a:pPr>
              <a:spcBef>
                <a:spcPts val="37"/>
              </a:spcBef>
            </a:pPr>
            <a:endParaRPr dirty="0">
              <a:latin typeface="Times New Roman"/>
              <a:cs typeface="Times New Roman"/>
            </a:endParaRPr>
          </a:p>
          <a:p>
            <a:pPr marL="8659"/>
            <a:r>
              <a:rPr b="1" u="sng" spc="-3" dirty="0">
                <a:uFill>
                  <a:solidFill>
                    <a:srgbClr val="000000"/>
                  </a:solidFill>
                </a:uFill>
                <a:latin typeface="Times New Roman"/>
                <a:cs typeface="Times New Roman"/>
              </a:rPr>
              <a:t>Play</a:t>
            </a:r>
            <a:r>
              <a:rPr b="1" u="sng" spc="-51" dirty="0">
                <a:uFill>
                  <a:solidFill>
                    <a:srgbClr val="000000"/>
                  </a:solidFill>
                </a:uFill>
                <a:latin typeface="Times New Roman"/>
                <a:cs typeface="Times New Roman"/>
              </a:rPr>
              <a:t> </a:t>
            </a:r>
            <a:r>
              <a:rPr b="1" u="sng" spc="-20" dirty="0">
                <a:uFill>
                  <a:solidFill>
                    <a:srgbClr val="000000"/>
                  </a:solidFill>
                </a:uFill>
                <a:latin typeface="Times New Roman"/>
                <a:cs typeface="Times New Roman"/>
              </a:rPr>
              <a:t>11v11</a:t>
            </a:r>
            <a:endParaRPr dirty="0">
              <a:latin typeface="Times New Roman"/>
              <a:cs typeface="Times New Roman"/>
            </a:endParaRPr>
          </a:p>
          <a:p>
            <a:pPr marL="8659">
              <a:spcBef>
                <a:spcPts val="430"/>
              </a:spcBef>
            </a:pPr>
            <a:r>
              <a:rPr spc="-3" dirty="0">
                <a:latin typeface="Times New Roman"/>
                <a:cs typeface="Times New Roman"/>
              </a:rPr>
              <a:t>Goals</a:t>
            </a:r>
            <a:r>
              <a:rPr spc="-58" dirty="0">
                <a:latin typeface="Times New Roman"/>
                <a:cs typeface="Times New Roman"/>
              </a:rPr>
              <a:t> </a:t>
            </a:r>
            <a:r>
              <a:rPr dirty="0">
                <a:latin typeface="Times New Roman"/>
                <a:cs typeface="Times New Roman"/>
              </a:rPr>
              <a:t>8x24</a:t>
            </a:r>
          </a:p>
          <a:p>
            <a:pPr marL="8659">
              <a:spcBef>
                <a:spcPts val="430"/>
              </a:spcBef>
            </a:pPr>
            <a:r>
              <a:rPr spc="-3" dirty="0">
                <a:latin typeface="Times New Roman"/>
                <a:cs typeface="Times New Roman"/>
              </a:rPr>
              <a:t>Game time </a:t>
            </a:r>
            <a:r>
              <a:rPr dirty="0">
                <a:latin typeface="Times New Roman"/>
                <a:cs typeface="Times New Roman"/>
              </a:rPr>
              <a:t>– 2 x 35, 5 </a:t>
            </a:r>
            <a:r>
              <a:rPr spc="-3" dirty="0">
                <a:latin typeface="Times New Roman"/>
                <a:cs typeface="Times New Roman"/>
              </a:rPr>
              <a:t>min</a:t>
            </a:r>
            <a:r>
              <a:rPr spc="3" dirty="0">
                <a:latin typeface="Times New Roman"/>
                <a:cs typeface="Times New Roman"/>
              </a:rPr>
              <a:t> </a:t>
            </a:r>
            <a:r>
              <a:rPr spc="-3" dirty="0">
                <a:latin typeface="Times New Roman"/>
                <a:cs typeface="Times New Roman"/>
              </a:rPr>
              <a:t>halftime</a:t>
            </a:r>
            <a:endParaRPr dirty="0">
              <a:latin typeface="Times New Roman"/>
              <a:cs typeface="Times New Roman"/>
            </a:endParaRPr>
          </a:p>
          <a:p>
            <a:pPr marL="8659">
              <a:spcBef>
                <a:spcPts val="430"/>
              </a:spcBef>
            </a:pPr>
            <a:r>
              <a:rPr spc="-3" dirty="0">
                <a:latin typeface="Times New Roman"/>
                <a:cs typeface="Times New Roman"/>
              </a:rPr>
              <a:t>Ball size</a:t>
            </a:r>
            <a:r>
              <a:rPr spc="10" dirty="0">
                <a:latin typeface="Times New Roman"/>
                <a:cs typeface="Times New Roman"/>
              </a:rPr>
              <a:t> </a:t>
            </a:r>
            <a:r>
              <a:rPr dirty="0">
                <a:latin typeface="Times New Roman"/>
                <a:cs typeface="Times New Roman"/>
              </a:rPr>
              <a:t>5</a:t>
            </a:r>
          </a:p>
          <a:p>
            <a:pPr marL="8659" marR="773669">
              <a:lnSpc>
                <a:spcPct val="143800"/>
              </a:lnSpc>
            </a:pPr>
            <a:r>
              <a:rPr u="sng" spc="-3" dirty="0">
                <a:uFill>
                  <a:solidFill>
                    <a:srgbClr val="000000"/>
                  </a:solidFill>
                </a:uFill>
                <a:latin typeface="Times New Roman"/>
                <a:cs typeface="Times New Roman"/>
              </a:rPr>
              <a:t>Unbalanced score rule</a:t>
            </a:r>
            <a:r>
              <a:rPr spc="-3" dirty="0">
                <a:latin typeface="Times New Roman"/>
                <a:cs typeface="Times New Roman"/>
              </a:rPr>
              <a:t> (please read the full rule </a:t>
            </a:r>
            <a:r>
              <a:rPr dirty="0">
                <a:latin typeface="Times New Roman"/>
                <a:cs typeface="Times New Roman"/>
              </a:rPr>
              <a:t>on </a:t>
            </a:r>
            <a:r>
              <a:rPr spc="-3" dirty="0">
                <a:latin typeface="Times New Roman"/>
                <a:cs typeface="Times New Roman"/>
              </a:rPr>
              <a:t>the league website)  Plus </a:t>
            </a:r>
            <a:r>
              <a:rPr dirty="0">
                <a:latin typeface="Times New Roman"/>
                <a:cs typeface="Times New Roman"/>
              </a:rPr>
              <a:t>5 </a:t>
            </a:r>
            <a:r>
              <a:rPr spc="-3" dirty="0">
                <a:latin typeface="Times New Roman"/>
                <a:cs typeface="Times New Roman"/>
              </a:rPr>
              <a:t>goals add </a:t>
            </a:r>
            <a:r>
              <a:rPr dirty="0">
                <a:latin typeface="Times New Roman"/>
                <a:cs typeface="Times New Roman"/>
              </a:rPr>
              <a:t>a</a:t>
            </a:r>
            <a:r>
              <a:rPr spc="3" dirty="0">
                <a:latin typeface="Times New Roman"/>
                <a:cs typeface="Times New Roman"/>
              </a:rPr>
              <a:t> </a:t>
            </a:r>
            <a:r>
              <a:rPr spc="-3" dirty="0">
                <a:latin typeface="Times New Roman"/>
                <a:cs typeface="Times New Roman"/>
              </a:rPr>
              <a:t>player</a:t>
            </a:r>
            <a:endParaRPr dirty="0">
              <a:latin typeface="Times New Roman"/>
              <a:cs typeface="Times New Roman"/>
            </a:endParaRPr>
          </a:p>
          <a:p>
            <a:pPr marL="8659" marR="2395041">
              <a:lnSpc>
                <a:spcPct val="143800"/>
              </a:lnSpc>
            </a:pPr>
            <a:r>
              <a:rPr spc="-3" dirty="0">
                <a:latin typeface="Times New Roman"/>
                <a:cs typeface="Times New Roman"/>
              </a:rPr>
              <a:t>Plus </a:t>
            </a:r>
            <a:r>
              <a:rPr dirty="0">
                <a:latin typeface="Times New Roman"/>
                <a:cs typeface="Times New Roman"/>
              </a:rPr>
              <a:t>6 </a:t>
            </a:r>
            <a:r>
              <a:rPr spc="-3" dirty="0">
                <a:latin typeface="Times New Roman"/>
                <a:cs typeface="Times New Roman"/>
              </a:rPr>
              <a:t>goals add another player  Plus </a:t>
            </a:r>
            <a:r>
              <a:rPr dirty="0">
                <a:latin typeface="Times New Roman"/>
                <a:cs typeface="Times New Roman"/>
              </a:rPr>
              <a:t>7 </a:t>
            </a:r>
            <a:r>
              <a:rPr spc="-3" dirty="0">
                <a:latin typeface="Times New Roman"/>
                <a:cs typeface="Times New Roman"/>
              </a:rPr>
              <a:t>add another</a:t>
            </a:r>
            <a:r>
              <a:rPr dirty="0">
                <a:latin typeface="Times New Roman"/>
                <a:cs typeface="Times New Roman"/>
              </a:rPr>
              <a:t> </a:t>
            </a:r>
            <a:r>
              <a:rPr spc="-3" dirty="0">
                <a:latin typeface="Times New Roman"/>
                <a:cs typeface="Times New Roman"/>
              </a:rPr>
              <a:t>player</a:t>
            </a:r>
            <a:endParaRPr dirty="0">
              <a:latin typeface="Times New Roman"/>
              <a:cs typeface="Times New Roman"/>
            </a:endParaRPr>
          </a:p>
          <a:p>
            <a:pPr marL="8659">
              <a:spcBef>
                <a:spcPts val="426"/>
              </a:spcBef>
            </a:pPr>
            <a:r>
              <a:rPr spc="-3" dirty="0">
                <a:latin typeface="Times New Roman"/>
                <a:cs typeface="Times New Roman"/>
              </a:rPr>
              <a:t>These additional players </a:t>
            </a:r>
            <a:r>
              <a:rPr spc="-37" dirty="0">
                <a:latin typeface="Times New Roman"/>
                <a:cs typeface="Times New Roman"/>
              </a:rPr>
              <a:t>STAY </a:t>
            </a:r>
            <a:r>
              <a:rPr spc="-3" dirty="0">
                <a:latin typeface="Times New Roman"/>
                <a:cs typeface="Times New Roman"/>
              </a:rPr>
              <a:t>ON </a:t>
            </a:r>
            <a:r>
              <a:rPr dirty="0">
                <a:latin typeface="Times New Roman"/>
                <a:cs typeface="Times New Roman"/>
              </a:rPr>
              <a:t>until </a:t>
            </a:r>
            <a:r>
              <a:rPr spc="-3" dirty="0">
                <a:latin typeface="Times New Roman"/>
                <a:cs typeface="Times New Roman"/>
              </a:rPr>
              <a:t>the score differential has been reduced to plus</a:t>
            </a:r>
            <a:r>
              <a:rPr spc="106" dirty="0">
                <a:latin typeface="Times New Roman"/>
                <a:cs typeface="Times New Roman"/>
              </a:rPr>
              <a:t> </a:t>
            </a:r>
            <a:r>
              <a:rPr dirty="0">
                <a:latin typeface="Times New Roman"/>
                <a:cs typeface="Times New Roman"/>
              </a:rPr>
              <a:t>3</a:t>
            </a:r>
          </a:p>
          <a:p>
            <a:pPr>
              <a:lnSpc>
                <a:spcPct val="100000"/>
              </a:lnSpc>
            </a:pPr>
            <a:endParaRPr dirty="0">
              <a:latin typeface="Times New Roman"/>
              <a:cs typeface="Times New Roman"/>
            </a:endParaRPr>
          </a:p>
          <a:p>
            <a:pPr marL="8659"/>
            <a:r>
              <a:rPr b="1" u="sng" spc="-3" dirty="0">
                <a:uFill>
                  <a:solidFill>
                    <a:srgbClr val="000000"/>
                  </a:solidFill>
                </a:uFill>
                <a:latin typeface="Times New Roman"/>
                <a:cs typeface="Times New Roman"/>
              </a:rPr>
              <a:t>Play</a:t>
            </a:r>
            <a:r>
              <a:rPr b="1" u="sng" spc="3" dirty="0">
                <a:uFill>
                  <a:solidFill>
                    <a:srgbClr val="000000"/>
                  </a:solidFill>
                </a:uFill>
                <a:latin typeface="Times New Roman"/>
                <a:cs typeface="Times New Roman"/>
              </a:rPr>
              <a:t> </a:t>
            </a:r>
            <a:r>
              <a:rPr b="1" u="sng" dirty="0">
                <a:uFill>
                  <a:solidFill>
                    <a:srgbClr val="000000"/>
                  </a:solidFill>
                </a:uFill>
                <a:latin typeface="Times New Roman"/>
                <a:cs typeface="Times New Roman"/>
              </a:rPr>
              <a:t>7v7</a:t>
            </a:r>
            <a:endParaRPr dirty="0">
              <a:latin typeface="Times New Roman"/>
              <a:cs typeface="Times New Roman"/>
            </a:endParaRPr>
          </a:p>
          <a:p>
            <a:pPr marL="8659" marR="1990239">
              <a:lnSpc>
                <a:spcPct val="143700"/>
              </a:lnSpc>
            </a:pPr>
            <a:r>
              <a:rPr spc="-3" dirty="0">
                <a:latin typeface="Times New Roman"/>
                <a:cs typeface="Times New Roman"/>
              </a:rPr>
              <a:t>Goals </a:t>
            </a:r>
            <a:r>
              <a:rPr dirty="0">
                <a:latin typeface="Times New Roman"/>
                <a:cs typeface="Times New Roman"/>
              </a:rPr>
              <a:t>7x21 </a:t>
            </a:r>
            <a:r>
              <a:rPr spc="-3" dirty="0">
                <a:latin typeface="Times New Roman"/>
                <a:cs typeface="Times New Roman"/>
              </a:rPr>
              <a:t>recommended, </a:t>
            </a:r>
            <a:r>
              <a:rPr dirty="0">
                <a:latin typeface="Times New Roman"/>
                <a:cs typeface="Times New Roman"/>
              </a:rPr>
              <a:t>8x24 </a:t>
            </a:r>
            <a:r>
              <a:rPr spc="-3" dirty="0">
                <a:latin typeface="Times New Roman"/>
                <a:cs typeface="Times New Roman"/>
              </a:rPr>
              <a:t>allowed  Game time </a:t>
            </a:r>
            <a:r>
              <a:rPr dirty="0">
                <a:latin typeface="Times New Roman"/>
                <a:cs typeface="Times New Roman"/>
              </a:rPr>
              <a:t>– 2 x 35, 5 </a:t>
            </a:r>
            <a:r>
              <a:rPr spc="-3" dirty="0">
                <a:latin typeface="Times New Roman"/>
                <a:cs typeface="Times New Roman"/>
              </a:rPr>
              <a:t>min</a:t>
            </a:r>
            <a:r>
              <a:rPr spc="-7" dirty="0">
                <a:latin typeface="Times New Roman"/>
                <a:cs typeface="Times New Roman"/>
              </a:rPr>
              <a:t> </a:t>
            </a:r>
            <a:r>
              <a:rPr spc="-3" dirty="0">
                <a:latin typeface="Times New Roman"/>
                <a:cs typeface="Times New Roman"/>
              </a:rPr>
              <a:t>halftime</a:t>
            </a:r>
            <a:endParaRPr dirty="0">
              <a:latin typeface="Times New Roman"/>
              <a:cs typeface="Times New Roman"/>
            </a:endParaRPr>
          </a:p>
          <a:p>
            <a:pPr marL="8659">
              <a:spcBef>
                <a:spcPts val="430"/>
              </a:spcBef>
            </a:pPr>
            <a:r>
              <a:rPr spc="-3" dirty="0">
                <a:latin typeface="Times New Roman"/>
                <a:cs typeface="Times New Roman"/>
              </a:rPr>
              <a:t>Ball size</a:t>
            </a:r>
            <a:r>
              <a:rPr spc="10" dirty="0">
                <a:latin typeface="Times New Roman"/>
                <a:cs typeface="Times New Roman"/>
              </a:rPr>
              <a:t> </a:t>
            </a:r>
            <a:r>
              <a:rPr dirty="0">
                <a:latin typeface="Times New Roman"/>
                <a:cs typeface="Times New Roman"/>
              </a:rPr>
              <a:t>5</a:t>
            </a:r>
          </a:p>
          <a:p>
            <a:pPr marL="8659" marR="773669">
              <a:lnSpc>
                <a:spcPct val="143800"/>
              </a:lnSpc>
            </a:pPr>
            <a:r>
              <a:rPr u="sng" spc="-3" dirty="0">
                <a:uFill>
                  <a:solidFill>
                    <a:srgbClr val="000000"/>
                  </a:solidFill>
                </a:uFill>
                <a:latin typeface="Times New Roman"/>
                <a:cs typeface="Times New Roman"/>
              </a:rPr>
              <a:t>Unbalanced score rule</a:t>
            </a:r>
            <a:r>
              <a:rPr spc="-3" dirty="0">
                <a:latin typeface="Times New Roman"/>
                <a:cs typeface="Times New Roman"/>
              </a:rPr>
              <a:t> (please read the full rule </a:t>
            </a:r>
            <a:r>
              <a:rPr dirty="0">
                <a:latin typeface="Times New Roman"/>
                <a:cs typeface="Times New Roman"/>
              </a:rPr>
              <a:t>on </a:t>
            </a:r>
            <a:r>
              <a:rPr spc="-3" dirty="0">
                <a:latin typeface="Times New Roman"/>
                <a:cs typeface="Times New Roman"/>
              </a:rPr>
              <a:t>the league website)  Plus </a:t>
            </a:r>
            <a:r>
              <a:rPr dirty="0">
                <a:latin typeface="Times New Roman"/>
                <a:cs typeface="Times New Roman"/>
              </a:rPr>
              <a:t>5 </a:t>
            </a:r>
            <a:r>
              <a:rPr spc="-3" dirty="0">
                <a:latin typeface="Times New Roman"/>
                <a:cs typeface="Times New Roman"/>
              </a:rPr>
              <a:t>goals add </a:t>
            </a:r>
            <a:r>
              <a:rPr dirty="0">
                <a:latin typeface="Times New Roman"/>
                <a:cs typeface="Times New Roman"/>
              </a:rPr>
              <a:t>a</a:t>
            </a:r>
            <a:r>
              <a:rPr spc="3" dirty="0">
                <a:latin typeface="Times New Roman"/>
                <a:cs typeface="Times New Roman"/>
              </a:rPr>
              <a:t> </a:t>
            </a:r>
            <a:r>
              <a:rPr spc="-3" dirty="0">
                <a:latin typeface="Times New Roman"/>
                <a:cs typeface="Times New Roman"/>
              </a:rPr>
              <a:t>player</a:t>
            </a:r>
            <a:endParaRPr dirty="0">
              <a:latin typeface="Times New Roman"/>
              <a:cs typeface="Times New Roman"/>
            </a:endParaRPr>
          </a:p>
          <a:p>
            <a:pPr marL="8659" marR="2395041">
              <a:lnSpc>
                <a:spcPct val="143700"/>
              </a:lnSpc>
            </a:pPr>
            <a:r>
              <a:rPr spc="-3" dirty="0">
                <a:latin typeface="Times New Roman"/>
                <a:cs typeface="Times New Roman"/>
              </a:rPr>
              <a:t>Plus </a:t>
            </a:r>
            <a:r>
              <a:rPr dirty="0">
                <a:latin typeface="Times New Roman"/>
                <a:cs typeface="Times New Roman"/>
              </a:rPr>
              <a:t>6 </a:t>
            </a:r>
            <a:r>
              <a:rPr spc="-3" dirty="0">
                <a:latin typeface="Times New Roman"/>
                <a:cs typeface="Times New Roman"/>
              </a:rPr>
              <a:t>goals add another player  Plus </a:t>
            </a:r>
            <a:r>
              <a:rPr dirty="0">
                <a:latin typeface="Times New Roman"/>
                <a:cs typeface="Times New Roman"/>
              </a:rPr>
              <a:t>7 </a:t>
            </a:r>
            <a:r>
              <a:rPr spc="-3" dirty="0">
                <a:latin typeface="Times New Roman"/>
                <a:cs typeface="Times New Roman"/>
              </a:rPr>
              <a:t>add another</a:t>
            </a:r>
            <a:r>
              <a:rPr dirty="0">
                <a:latin typeface="Times New Roman"/>
                <a:cs typeface="Times New Roman"/>
              </a:rPr>
              <a:t> </a:t>
            </a:r>
            <a:r>
              <a:rPr spc="-3" dirty="0">
                <a:latin typeface="Times New Roman"/>
                <a:cs typeface="Times New Roman"/>
              </a:rPr>
              <a:t>player</a:t>
            </a:r>
            <a:endParaRPr dirty="0">
              <a:latin typeface="Times New Roman"/>
              <a:cs typeface="Times New Roman"/>
            </a:endParaRPr>
          </a:p>
          <a:p>
            <a:pPr marL="8659">
              <a:spcBef>
                <a:spcPts val="430"/>
              </a:spcBef>
            </a:pPr>
            <a:r>
              <a:rPr spc="-3" dirty="0">
                <a:latin typeface="Times New Roman"/>
                <a:cs typeface="Times New Roman"/>
              </a:rPr>
              <a:t>These additional players </a:t>
            </a:r>
            <a:r>
              <a:rPr spc="-37" dirty="0">
                <a:latin typeface="Times New Roman"/>
                <a:cs typeface="Times New Roman"/>
              </a:rPr>
              <a:t>STAY </a:t>
            </a:r>
            <a:r>
              <a:rPr spc="-3" dirty="0">
                <a:latin typeface="Times New Roman"/>
                <a:cs typeface="Times New Roman"/>
              </a:rPr>
              <a:t>ON </a:t>
            </a:r>
            <a:r>
              <a:rPr dirty="0">
                <a:latin typeface="Times New Roman"/>
                <a:cs typeface="Times New Roman"/>
              </a:rPr>
              <a:t>until </a:t>
            </a:r>
            <a:r>
              <a:rPr spc="-3" dirty="0">
                <a:latin typeface="Times New Roman"/>
                <a:cs typeface="Times New Roman"/>
              </a:rPr>
              <a:t>the score differential has been reduced to plus</a:t>
            </a:r>
            <a:r>
              <a:rPr spc="106" dirty="0">
                <a:latin typeface="Times New Roman"/>
                <a:cs typeface="Times New Roman"/>
              </a:rPr>
              <a:t> </a:t>
            </a:r>
            <a:r>
              <a:rPr dirty="0">
                <a:latin typeface="Times New Roman"/>
                <a:cs typeface="Times New Roman"/>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9924</Words>
  <Application>Microsoft Office PowerPoint</Application>
  <PresentationFormat>Widescreen</PresentationFormat>
  <Paragraphs>811</Paragraphs>
  <Slides>48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Calibri Light</vt:lpstr>
      <vt:lpstr>Symbol</vt:lpstr>
      <vt:lpstr>Times New Roman</vt:lpstr>
      <vt:lpstr>Verdana</vt:lpstr>
      <vt:lpstr>Office Theme</vt:lpstr>
      <vt:lpstr>1_Office Theme</vt:lpstr>
      <vt:lpstr>2023 CYASC Coaches meeting. </vt:lpstr>
      <vt:lpstr>Concussion 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Game day requirements for Coaches. </vt:lpstr>
      <vt:lpstr>Red and Yellow 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SMALL-SIDED 3rd and 4th grade FIELDS (7 v 7)</vt:lpstr>
      <vt:lpstr>PowerPoint Presentation</vt:lpstr>
      <vt:lpstr>PowerPoint Presentation</vt:lpstr>
      <vt:lpstr>Lesson Planning click link below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CYASC Coaches meeting.</dc:title>
  <dc:creator>Roark, Scott S. [US-US]</dc:creator>
  <cp:lastModifiedBy>Roark, Scott S. [US-US]</cp:lastModifiedBy>
  <cp:revision>7</cp:revision>
  <dcterms:created xsi:type="dcterms:W3CDTF">2023-01-08T23:43:32Z</dcterms:created>
  <dcterms:modified xsi:type="dcterms:W3CDTF">2023-02-11T17:17:59Z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968a81f-7ed4-4faa-9408-9652e001dd96_Enabled">
    <vt:lpwstr>true</vt:lpwstr>
  </property>
  <property fmtid="{D5CDD505-2E9C-101B-9397-08002B2CF9AE}" pid="3" name="MSIP_Label_c968a81f-7ed4-4faa-9408-9652e001dd96_SetDate">
    <vt:lpwstr>2023-01-09T00:29:44Z</vt:lpwstr>
  </property>
  <property fmtid="{D5CDD505-2E9C-101B-9397-08002B2CF9AE}" pid="4" name="MSIP_Label_c968a81f-7ed4-4faa-9408-9652e001dd96_Method">
    <vt:lpwstr>Privileged</vt:lpwstr>
  </property>
  <property fmtid="{D5CDD505-2E9C-101B-9397-08002B2CF9AE}" pid="5" name="MSIP_Label_c968a81f-7ed4-4faa-9408-9652e001dd96_Name">
    <vt:lpwstr>Unrestricted</vt:lpwstr>
  </property>
  <property fmtid="{D5CDD505-2E9C-101B-9397-08002B2CF9AE}" pid="6" name="MSIP_Label_c968a81f-7ed4-4faa-9408-9652e001dd96_SiteId">
    <vt:lpwstr>b64da4ac-e800-4cfc-8931-e607f720a1b8</vt:lpwstr>
  </property>
  <property fmtid="{D5CDD505-2E9C-101B-9397-08002B2CF9AE}" pid="7" name="MSIP_Label_c968a81f-7ed4-4faa-9408-9652e001dd96_ActionId">
    <vt:lpwstr>edfa173e-dc91-43ed-9375-c92f1311c483</vt:lpwstr>
  </property>
  <property fmtid="{D5CDD505-2E9C-101B-9397-08002B2CF9AE}" pid="8" name="MSIP_Label_c968a81f-7ed4-4faa-9408-9652e001dd96_ContentBits">
    <vt:lpwstr>0</vt:lpwstr>
  </property>
</Properties>
</file>